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64"/>
  </p:notesMasterIdLst>
  <p:handoutMasterIdLst>
    <p:handoutMasterId r:id="rId65"/>
  </p:handoutMasterIdLst>
  <p:sldIdLst>
    <p:sldId id="1208" r:id="rId2"/>
    <p:sldId id="1199" r:id="rId3"/>
    <p:sldId id="1189" r:id="rId4"/>
    <p:sldId id="1200" r:id="rId5"/>
    <p:sldId id="1190" r:id="rId6"/>
    <p:sldId id="1195" r:id="rId7"/>
    <p:sldId id="1196" r:id="rId8"/>
    <p:sldId id="1197" r:id="rId9"/>
    <p:sldId id="1205" r:id="rId10"/>
    <p:sldId id="1027" r:id="rId11"/>
    <p:sldId id="935" r:id="rId12"/>
    <p:sldId id="1030" r:id="rId13"/>
    <p:sldId id="1133" r:id="rId14"/>
    <p:sldId id="1037" r:id="rId15"/>
    <p:sldId id="1237" r:id="rId16"/>
    <p:sldId id="1216" r:id="rId17"/>
    <p:sldId id="1040" r:id="rId18"/>
    <p:sldId id="1212" r:id="rId19"/>
    <p:sldId id="1214" r:id="rId20"/>
    <p:sldId id="1219" r:id="rId21"/>
    <p:sldId id="1222" r:id="rId22"/>
    <p:sldId id="1224" r:id="rId23"/>
    <p:sldId id="1229" r:id="rId24"/>
    <p:sldId id="1221" r:id="rId25"/>
    <p:sldId id="1226" r:id="rId26"/>
    <p:sldId id="1227" r:id="rId27"/>
    <p:sldId id="1228" r:id="rId28"/>
    <p:sldId id="1218" r:id="rId29"/>
    <p:sldId id="1220" r:id="rId30"/>
    <p:sldId id="1230" r:id="rId31"/>
    <p:sldId id="1217" r:id="rId32"/>
    <p:sldId id="618" r:id="rId33"/>
    <p:sldId id="1178" r:id="rId34"/>
    <p:sldId id="1184" r:id="rId35"/>
    <p:sldId id="909" r:id="rId36"/>
    <p:sldId id="939" r:id="rId37"/>
    <p:sldId id="1215" r:id="rId38"/>
    <p:sldId id="1182" r:id="rId39"/>
    <p:sldId id="1210" r:id="rId40"/>
    <p:sldId id="1148" r:id="rId41"/>
    <p:sldId id="859" r:id="rId42"/>
    <p:sldId id="865" r:id="rId43"/>
    <p:sldId id="925" r:id="rId44"/>
    <p:sldId id="861" r:id="rId45"/>
    <p:sldId id="991" r:id="rId46"/>
    <p:sldId id="862" r:id="rId47"/>
    <p:sldId id="990" r:id="rId48"/>
    <p:sldId id="1150" r:id="rId49"/>
    <p:sldId id="863" r:id="rId50"/>
    <p:sldId id="1238" r:id="rId51"/>
    <p:sldId id="1234" r:id="rId52"/>
    <p:sldId id="1232" r:id="rId53"/>
    <p:sldId id="1239" r:id="rId54"/>
    <p:sldId id="1235" r:id="rId55"/>
    <p:sldId id="1168" r:id="rId56"/>
    <p:sldId id="1213" r:id="rId57"/>
    <p:sldId id="1241" r:id="rId58"/>
    <p:sldId id="1211" r:id="rId59"/>
    <p:sldId id="942" r:id="rId60"/>
    <p:sldId id="1011" r:id="rId61"/>
    <p:sldId id="1173" r:id="rId62"/>
    <p:sldId id="117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3B22CE"/>
    <a:srgbClr val="D4E4FC"/>
    <a:srgbClr val="00CC5C"/>
    <a:srgbClr val="E3E3E3"/>
    <a:srgbClr val="EAEAEA"/>
    <a:srgbClr val="1F497D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737" autoAdjust="0"/>
  </p:normalViewPr>
  <p:slideViewPr>
    <p:cSldViewPr>
      <p:cViewPr>
        <p:scale>
          <a:sx n="82" d="100"/>
          <a:sy n="82" d="100"/>
        </p:scale>
        <p:origin x="71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Background and motivation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B6362-B18B-43C0-8B7D-6DF50E115DA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1DB66-E29C-4295-915B-415EBFD0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504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Background and motivation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FCD62-6D65-49E0-A07E-5726F45BB35E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asdasd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A559A-9145-495E-AC7B-C123AF64C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24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36FAF-65AA-82DB-3A1E-744B69801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DF898-ED84-5E06-38EE-AEAC48B22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0F0BA-A358-5B39-F41B-297947A08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to Helsinki for the kickoff meeting of our new </a:t>
            </a:r>
            <a:r>
              <a:rPr lang="en-US" dirty="0" err="1"/>
              <a:t>centre</a:t>
            </a:r>
            <a:r>
              <a:rPr lang="en-US" dirty="0"/>
              <a:t> of excellence in…</a:t>
            </a:r>
          </a:p>
          <a:p>
            <a:endParaRPr lang="en-US" dirty="0"/>
          </a:p>
          <a:p>
            <a:r>
              <a:rPr lang="en-US" dirty="0"/>
              <a:t>My name is…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6AA25-47E0-DD56-E462-1800FBF91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A559A-9145-495E-AC7B-C123AF64C7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53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40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6C6C7-4EC7-D4AB-769E-812DB20B3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82774-201D-0283-8251-65CC4E228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71D3A-2A98-54A9-FFE9-9BB20EB45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0D6DF-E098-415E-4FC0-0D33AAFD1E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B4A6D-AAAA-EC9C-378D-7F2CA7823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78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367A-8B57-E730-5BFB-8621B8BA5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9543C-39F7-68CF-F198-D1012FFA0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88C8D-1D8F-3AF6-B838-694C6273A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B94BC-D22B-8645-072A-51F9D7586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A7789-C35D-5F47-18AB-07CDEBD1B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5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D4688-81E7-E47A-B56F-EB0ECA1BF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76196-564F-5B08-B6B2-8BE58F14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A8E80-880B-817B-90C8-B46F111CD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DED44-5A1A-86D6-38DD-1200E0325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899CE-72CF-D7D3-5D63-FB328C900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23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B106-C578-4DC0-45F4-F5B5DBAC9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E06E4-9DCE-C72F-2D06-D008A4B9A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E298E-ECCA-C156-EC8C-DF961DD7F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8D9BB-4B9C-C935-53B2-D8D98C3D5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7DFD2-B446-E5AA-64DA-6B9743EBA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15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57E2F-B055-1343-BA0B-FBCC4AEF5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3DD55-C63E-5AFC-83E4-861E8653F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C0B87A-773F-F906-F58E-922FE5D6B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65596-19B6-49B3-1C7B-DCB9E4777D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97ECE-91A5-CFEA-C818-8F2DE2990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4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95B42-AAC5-CF5F-D82E-EC6E3C56F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E4B21-A7AA-230A-8060-C51A30481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95ABA-AEC3-BEFE-D5C1-44096BFC3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14151-1612-67D7-BFFD-13845C47F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324E0-A4BE-8FBB-92BE-896F5D8D5B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01FE-9861-4185-5757-E93619BC7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9E62B-CEC2-D34B-93EA-0C200B565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0EDA6-F4AA-BE75-9663-75ECE8478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65A7C-73B6-9799-F655-2881271D1B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94CB9-9C67-8F98-EE7E-AA388B13A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83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D3A51-9B2D-9A5D-45B4-7891D244E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7E682-59EF-9679-5C06-6D5DC9501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60073-FE3E-0CDA-ACC4-6B8369833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BF42A-ED46-C0A4-C8E5-CA6E520E1C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5BF97-0DD7-00C1-E419-0602D12E10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70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328AC-C4B7-2A4B-306F-0BA0BD46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B4CB2-5AFD-E702-87F5-2DBA536A4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9F165-03C4-8260-57CD-C50EF4EFF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3261C-1700-B261-A6D7-B0312B575B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22726-2C6B-42A6-FA4B-00D3DE77A0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The problem my research addresses is almost childlike in its simplicity: </a:t>
            </a:r>
            <a:r>
              <a:rPr lang="en-US" dirty="0"/>
              <a:t>what happens to ordinary matter </a:t>
            </a:r>
            <a:r>
              <a:rPr lang="en-US"/>
              <a:t>when it is </a:t>
            </a:r>
            <a:r>
              <a:rPr lang="en-US" dirty="0"/>
              <a:t>compressed without limit?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39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C7F85-2203-7A74-B7D3-76DB13134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51CF4-9C39-1F6F-DF71-C68A7DE14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213C1-A61E-BBB7-DC75-02A399273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4653A-E7E2-3034-6063-EF280F78A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242E7-3141-0733-9382-AAF228EE4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05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129C8-0184-C2E0-38B2-A1F64CEB0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20D58-52E0-EF8D-0AAA-552CFC237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160F4-2915-2FC7-96E3-8467D0ABB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5E7D4-8592-2FC3-50FE-BB3A48128B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427E3-D6C3-6E83-48C6-5D7CF9ADE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5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82840-BD43-67D2-880E-2ACEDE6D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71293-1AEA-1E77-B124-3DEAA3043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91E64-43F3-7144-18C9-69DE9321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5BA82-4227-2086-EAC1-1A82B2B07A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DAB76-89E3-0251-2A7E-04786C504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1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9B38E-8087-1C1D-9713-784C0EAB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2F3AC-0BF4-6AA4-2BC6-CCD6E6CDC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417FE-EB30-75D1-FD33-726E911D2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FE62-3EB0-468C-DC9F-DF1AE2CE64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3AA97-BEC8-4015-3343-B835DAD54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38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78365-80EE-3A05-8436-E62B303D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EA13B-F29C-949B-E140-3A3A8C42F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CCE48-7733-EF03-CA5E-DA19AF1CA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65D8E-1984-4BBF-60A6-B5B2D9146A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611CC-CF4F-2666-6922-5BC7173219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26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B142-E1ED-7811-2896-F4B25A58B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9459EE-30E6-3F69-D0FA-7423181AE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8BE5A-6B67-1483-05B4-204A647BD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C5A87-75AC-89A8-9DCC-18B396FF9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6962C-26D8-741D-D126-708041BF66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0FC2D-1083-E372-93B8-B1BC2C1E3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3E2150-D54E-592D-F8EB-C1E8BDFB4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B3608-F0CC-9922-47E6-221EBF939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answer to this question is parameterized by the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phase diagram of Quantum Chromodynamics, the theory of the strong nuclear interaction.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Unfortunately, however, much of the figure you see here is currently just an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educated guess. </a:t>
            </a:r>
          </a:p>
          <a:p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because we still lack the tools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reliably map the phase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structure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QCD especially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high baryon densities.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***CLICK***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/>
              <a:t>Given the strongly coupled nature of QCD, any quantum-field-theory tool up to the task must simultaneously satisfy three requirements: be first-principles, nonperturbative, and remain valid even at high density and low temperature.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***CLICK***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moment, this is a classic pick two problem.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30F97-CD19-69C9-222B-203B64841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16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CD56-9129-8510-2E10-3E68856E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FE7AD-892F-D2BF-436E-EDA83CE39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EAE50C-6976-5179-3737-54FA9B661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answer to this question is parameterized by the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phase diagram of Quantum Chromodynamics, the theory of the strong nuclear interaction.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Unfortunately, however, much of the figure you see here is currently just an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educated guess. </a:t>
            </a:r>
          </a:p>
          <a:p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because we still lack the tools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reliably map the phase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structure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QCD especially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high baryon densities.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***CLICK***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/>
              <a:t>Given the strongly coupled nature of QCD, any quantum-field-theory tool up to the task must simultaneously satisfy three requirements: be first-principles, nonperturbative, and remain valid even at high density and low temperature.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***CLICK***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moment, this is a classic pick two problem.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EC626-B3A4-EC52-847F-4F6B60EE6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3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1BEC5-F47E-71E1-919A-D64ECE8E9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C028A-3E8E-224E-86FB-9D1704BD1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525C76-474D-18AA-2C49-6A4438567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Lattice QCD is first principles and nonperturbative but confined to small densities because of the famous Sign Problem.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CCC88-50BF-8D02-2351-D3DBDEE3B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8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CB5F4-E593-FAFB-E96B-4480CEEA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9B8AD-B3EE-5893-FC37-F6BDE4BBA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79F3D-D7AC-538A-F8B6-E5EE69E79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/>
              <a:t>Similarly </a:t>
            </a:r>
            <a:r>
              <a:rPr lang="en-US" b="0" dirty="0"/>
              <a:t>perturbative QCD and ab-initio nuclear theory tools are first principles </a:t>
            </a:r>
            <a:r>
              <a:rPr lang="en-US" b="0"/>
              <a:t>and apply all the way to vanishing </a:t>
            </a:r>
            <a:r>
              <a:rPr lang="en-US" b="0" dirty="0"/>
              <a:t>temperatures but are reliable </a:t>
            </a:r>
            <a:r>
              <a:rPr lang="en-US" b="0"/>
              <a:t>only at very large </a:t>
            </a:r>
            <a:r>
              <a:rPr lang="en-US" b="0" dirty="0"/>
              <a:t>or small energy densities.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8E198-A186-5486-30AC-FB7A57AB2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8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C7DC1-C19D-F1B3-96E4-50D415BDD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1692EF-391C-E4F4-2AFC-146B4778F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FA6697-9AC7-62CB-7E55-07C214DB6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finally, this field has a long history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using simplified models for QCD, represented by the multitude of equation-of-state curves on this plot.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typically capture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 nonperturbative effects and can often be applied across the phase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diagram but inevitably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come with uncontrolled systematic uncertainties.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91379-C48C-DE6D-410E-12A554884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27663-EFCE-7A13-C453-BF5AC98A4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950B5-E01C-38AF-A769-08C84B55C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25FB3-D266-7A77-08A5-E8EC18521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A very natural question then emerges: apart from solving the lattice Sign Problem once and for all, is it possible to combine different </a:t>
            </a:r>
            <a:r>
              <a:rPr lang="en-US" b="0"/>
              <a:t>methods into </a:t>
            </a:r>
            <a:r>
              <a:rPr lang="en-US" b="0" dirty="0"/>
              <a:t>a framework that satisfies all three constraints at once?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DC966-1356-800A-A251-EAB597A351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F01E1-CF54-864D-408E-BB3B9EF51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72A81C-18A4-5755-DB1F-89C9A2BFA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784D3-E842-84DC-2396-E405075EE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I’m not promising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full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solution, this is precisely the challenge that my project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StellarQCD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addresses: obtaining a robust quantitative handle on the physics of dense QCD.</a:t>
            </a:r>
          </a:p>
          <a:p>
            <a:endParaRPr lang="en-US" sz="1800" b="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b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The key concept here is a unique combination of advanced perturbative thermal field theory calculations and a systematic use </a:t>
            </a:r>
            <a:r>
              <a:rPr lang="en-US" sz="1800" b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of astrophysical </a:t>
            </a:r>
            <a:r>
              <a:rPr lang="en-US" sz="1800" b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data in the inference of the neutron-star-matter equation of state.</a:t>
            </a:r>
          </a:p>
          <a:p>
            <a:endParaRPr lang="en-US" sz="1800" b="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b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The timeliness of this research relies on two independent factors: a methodological breakthrough </a:t>
            </a:r>
            <a:r>
              <a:rPr lang="en-US" sz="1800" b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in thermal </a:t>
            </a:r>
            <a:r>
              <a:rPr lang="en-US" sz="1800" b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field theory we have recently achieved here in Helsinki, and </a:t>
            </a:r>
            <a:r>
              <a:rPr lang="en-US" sz="1800" b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the unprecedented flow of observational data on neutron stars </a:t>
            </a:r>
            <a:r>
              <a:rPr lang="en-US" sz="1800" b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we are about </a:t>
            </a:r>
            <a:r>
              <a:rPr lang="en-US" sz="1800" b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to receive.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CC821-AF7C-E426-E010-D0EE46F543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559A-9145-495E-AC7B-C123AF64C7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D28F-EA9A-4272-B1D3-427452403857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5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5FD3-2E35-4944-893D-1B6B8AFB0C44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F7FF-439B-43D9-841D-3B3CF48A2F07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0DE3-6EEC-4D2F-A57F-835FF075542A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8DDE-2EE3-4EF1-BA1C-F4EF614C736E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1D1F-48AC-4C16-BE31-00E36D7D3FF0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6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4F0E-0316-4FB3-B5B8-7819E1F38463}" type="datetime1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D024-8C58-4222-9EEB-2EFFBC8350A2}" type="datetime1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1C4E-D100-4F6F-BA8F-2EC19659DE85}" type="datetime1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7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319B-E408-4CB3-ADC5-8E9AD26384E5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408A-27CD-4F52-856A-5C5C60523878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7FCEB-4093-436B-B868-449DE0AC59D4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Background and motivation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C571B-AD99-4058-B5D9-879A4269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0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8.png"/><Relationship Id="rId7" Type="http://schemas.openxmlformats.org/officeDocument/2006/relationships/image" Target="../media/image2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60.png"/><Relationship Id="rId5" Type="http://schemas.openxmlformats.org/officeDocument/2006/relationships/image" Target="../media/image251.png"/><Relationship Id="rId10" Type="http://schemas.openxmlformats.org/officeDocument/2006/relationships/image" Target="../media/image301.png"/><Relationship Id="rId4" Type="http://schemas.openxmlformats.org/officeDocument/2006/relationships/image" Target="../media/image33.png"/><Relationship Id="rId9" Type="http://schemas.openxmlformats.org/officeDocument/2006/relationships/image" Target="../media/image2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3B3EF-907D-2025-C988-9E3CB30E9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DA5EC-1376-D882-4B7B-2069A4ED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552" y="-8241"/>
            <a:ext cx="12209551" cy="6867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42D3AE-7900-563B-7D5D-123B341E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25" y="5704835"/>
            <a:ext cx="4423279" cy="1036533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EA965F72-CF6B-9D90-E1BF-D3E6F768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4644"/>
            <a:ext cx="1343472" cy="125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EEBE0A-9A91-73E1-CF14-02F939830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440" y="188640"/>
            <a:ext cx="10117124" cy="3816424"/>
          </a:xfrm>
          <a:noFill/>
        </p:spPr>
        <p:txBody>
          <a:bodyPr>
            <a:normAutofit/>
          </a:bodyPr>
          <a:lstStyle/>
          <a:p>
            <a:pPr>
              <a:lnSpc>
                <a:spcPts val="5400"/>
              </a:lnSpc>
              <a:spcAft>
                <a:spcPts val="600"/>
              </a:spcAft>
            </a:pPr>
            <a:r>
              <a:rPr lang="en-US" sz="4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pQCD to neutron-star cores: </a:t>
            </a:r>
            <a:br>
              <a:rPr lang="en-US" sz="4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advances in Equation-of-State inference</a:t>
            </a:r>
            <a:br>
              <a:rPr lang="en-US" sz="4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7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6B84A1-6FBF-DB53-2292-7E68195E1993}"/>
              </a:ext>
            </a:extLst>
          </p:cNvPr>
          <p:cNvSpPr txBox="1">
            <a:spLocks/>
          </p:cNvSpPr>
          <p:nvPr/>
        </p:nvSpPr>
        <p:spPr>
          <a:xfrm>
            <a:off x="47328" y="2492896"/>
            <a:ext cx="12097344" cy="17281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Aleksi Vuorinen</a:t>
            </a:r>
          </a:p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24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Helsinki and Helsinki Institute of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9EBD0-F268-E263-5365-2A5C83EEA7BB}"/>
              </a:ext>
            </a:extLst>
          </p:cNvPr>
          <p:cNvSpPr txBox="1"/>
          <p:nvPr/>
        </p:nvSpPr>
        <p:spPr>
          <a:xfrm>
            <a:off x="7104112" y="4712067"/>
            <a:ext cx="5052778" cy="21082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Main references:</a:t>
            </a:r>
          </a:p>
          <a:p>
            <a:pPr marL="342900" indent="-342900">
              <a:buFont typeface="+mj-lt"/>
              <a:buAutoNum type="arabicParenR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Annala et al. (incl. AV), Nature Comm. 14 (2023), 2303.11356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Navarrete, Paatelainen, Seppänen, PRD 110 (2024), 2403.02180</a:t>
            </a:r>
          </a:p>
          <a:p>
            <a:pPr marL="342900" indent="-342900">
              <a:buFont typeface="+mj-lt"/>
              <a:buAutoNum type="arabicParenR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Kärkkäinen, Navarrete, Nurmela, Paatelainen, Seppänen, AV, PRL 135 (2025), 2501.17921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EAC748-D54A-F205-927D-4326029D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43" y="5649547"/>
            <a:ext cx="1008112" cy="11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E0E634-B876-9134-5400-935CA7A486B7}"/>
              </a:ext>
            </a:extLst>
          </p:cNvPr>
          <p:cNvSpPr txBox="1">
            <a:spLocks/>
          </p:cNvSpPr>
          <p:nvPr/>
        </p:nvSpPr>
        <p:spPr>
          <a:xfrm>
            <a:off x="263352" y="4480699"/>
            <a:ext cx="6552728" cy="1036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Compact Stars in the QCD Phase Diagram</a:t>
            </a:r>
          </a:p>
          <a:p>
            <a:r>
              <a:rPr lang="en-US" sz="2800" dirty="0">
                <a:solidFill>
                  <a:schemeClr val="bg1"/>
                </a:solidFill>
              </a:rPr>
              <a:t>Barcelona, 22 May 2026</a:t>
            </a:r>
          </a:p>
        </p:txBody>
      </p:sp>
    </p:spTree>
    <p:extLst>
      <p:ext uri="{BB962C8B-B14F-4D97-AF65-F5344CB8AC3E}">
        <p14:creationId xmlns:p14="http://schemas.microsoft.com/office/powerpoint/2010/main" val="11176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5"/>
    </mc:Choice>
    <mc:Fallback xmlns="">
      <p:transition advTm="6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7890E-FF90-795A-A144-E636BE3F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633A-E7BC-F9A5-9C47-57D1BDB8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764704"/>
            <a:ext cx="1101722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Rest of the talk: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3600" dirty="0"/>
              <a:t>Role of high-density constraint in NS-matter EoS inference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3600" dirty="0"/>
              <a:t>Case study: Inspecting twin stars with EoS inference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3600" dirty="0"/>
              <a:t>Improving the high-density constraint: Basics of perturbative QCD at nonzero density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3600" dirty="0"/>
              <a:t>Towards full N3LO: Methods and preliminary results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3600" dirty="0"/>
              <a:t>Future directions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6CEA8-98C3-3CA2-7E88-4E4A1752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34915"/>
      </p:ext>
    </p:extLst>
  </p:cSld>
  <p:clrMapOvr>
    <a:masterClrMapping/>
  </p:clrMapOvr>
  <p:transition advTm="3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473" y="2744924"/>
            <a:ext cx="9487054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Motivation: Role of high-density constraint in EoS inference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18345"/>
      </p:ext>
    </p:extLst>
  </p:cSld>
  <p:clrMapOvr>
    <a:masterClrMapping/>
  </p:clrMapOvr>
  <p:transition advTm="54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A23DE9-6A13-F150-0BE2-F7A083F8DA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160"/>
          <a:stretch/>
        </p:blipFill>
        <p:spPr>
          <a:xfrm>
            <a:off x="119335" y="908720"/>
            <a:ext cx="3729065" cy="2863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4B55AE-A2C5-8775-8B2B-48AEF0F0FE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46" t="31908" r="72867" b="54779"/>
          <a:stretch/>
        </p:blipFill>
        <p:spPr>
          <a:xfrm>
            <a:off x="648000" y="2826949"/>
            <a:ext cx="428882" cy="390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CC5C8-B1BC-4A31-9D29-C9E011BE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344B4A-FA1E-7221-1E25-1CD62ACC29DB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E3A98-7353-4682-3BC6-B2C7669AA373}"/>
              </a:ext>
            </a:extLst>
          </p:cNvPr>
          <p:cNvSpPr txBox="1"/>
          <p:nvPr/>
        </p:nvSpPr>
        <p:spPr>
          <a:xfrm>
            <a:off x="4223792" y="837609"/>
            <a:ext cx="7881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32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"/>
    </mc:Choice>
    <mc:Fallback xmlns="">
      <p:transition advTm="4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9D882-3961-6D07-F3F8-C1FAB970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FB512-FA85-AF45-CDF5-A7B9D7C489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160"/>
          <a:stretch/>
        </p:blipFill>
        <p:spPr>
          <a:xfrm>
            <a:off x="119335" y="908720"/>
            <a:ext cx="3729065" cy="2863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9567DC-684C-A7FB-8CED-68FFB64E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46" t="31908" r="72867" b="54779"/>
          <a:stretch/>
        </p:blipFill>
        <p:spPr>
          <a:xfrm>
            <a:off x="648000" y="2826949"/>
            <a:ext cx="428882" cy="390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26953-E314-D700-E99B-93BCDA85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ABF98-2D78-9A7A-7DC8-DAD7667597B2}"/>
              </a:ext>
            </a:extLst>
          </p:cNvPr>
          <p:cNvSpPr txBox="1"/>
          <p:nvPr/>
        </p:nvSpPr>
        <p:spPr>
          <a:xfrm>
            <a:off x="4223792" y="837609"/>
            <a:ext cx="78811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  <a:p>
            <a:r>
              <a:rPr lang="fi-FI" sz="2800" b="1" dirty="0"/>
              <a:t>Model-agnostic approach</a:t>
            </a:r>
            <a:r>
              <a:rPr lang="fi-FI" sz="2800" dirty="0"/>
              <a:t> (Gorda, Kurkela, AV,...):</a:t>
            </a:r>
            <a:r>
              <a:rPr lang="fi-FI" sz="2800" b="1" dirty="0"/>
              <a:t> </a:t>
            </a:r>
            <a:r>
              <a:rPr lang="fi-FI" sz="2800" dirty="0"/>
              <a:t>Systematic use of robust limits &amp; observational data</a:t>
            </a:r>
          </a:p>
        </p:txBody>
      </p:sp>
      <p:pic>
        <p:nvPicPr>
          <p:cNvPr id="25" name="Picture 24" descr="A blue planet in space&#10;&#10;Description automatically generated">
            <a:extLst>
              <a:ext uri="{FF2B5EF4-FFF2-40B4-BE49-F238E27FC236}">
                <a16:creationId xmlns:a16="http://schemas.microsoft.com/office/drawing/2014/main" id="{95DA458B-592B-3131-E2F3-AB4FB6C1C8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t="21096" r="17063" b="23751"/>
          <a:stretch/>
        </p:blipFill>
        <p:spPr>
          <a:xfrm>
            <a:off x="1608688" y="1700808"/>
            <a:ext cx="1080120" cy="1031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AF02B4-708A-6468-7B56-FAD6476A3A35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9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"/>
    </mc:Choice>
    <mc:Fallback xmlns="">
      <p:transition advTm="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2A2B-1E8A-E379-52BB-608B86419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6877BB-A40C-26EF-7CF6-ACDD50FB2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" y="763199"/>
            <a:ext cx="4064400" cy="29983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B262D-6DFC-548E-F317-44EE6BF3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5149F-C3ED-5BB7-DC25-9F7D6870C1D1}"/>
              </a:ext>
            </a:extLst>
          </p:cNvPr>
          <p:cNvSpPr txBox="1"/>
          <p:nvPr/>
        </p:nvSpPr>
        <p:spPr>
          <a:xfrm>
            <a:off x="4223792" y="837609"/>
            <a:ext cx="788117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  <a:p>
            <a:r>
              <a:rPr lang="fi-FI" sz="2800" b="1" dirty="0"/>
              <a:t>Model-agnostic approach</a:t>
            </a:r>
            <a:r>
              <a:rPr lang="fi-FI" sz="2800" dirty="0"/>
              <a:t> (Gorda, Kurkela, AV,...):</a:t>
            </a:r>
            <a:r>
              <a:rPr lang="fi-FI" sz="2800" b="1" dirty="0"/>
              <a:t> </a:t>
            </a:r>
            <a:r>
              <a:rPr lang="fi-FI" sz="2800" dirty="0"/>
              <a:t>Systematic use of robust limits &amp; observational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2800" dirty="0"/>
              <a:t>Accurate equation of state (EoS) at all densities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i-FI" sz="2800" dirty="0"/>
              <a:t>Evidence for quark-matter cores in massive NSs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03FB3-26A6-7C66-D2B4-D74FC8332FB5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2ACA7-E53B-4268-A59B-4003ACCE7C59}"/>
              </a:ext>
            </a:extLst>
          </p:cNvPr>
          <p:cNvSpPr txBox="1"/>
          <p:nvPr/>
        </p:nvSpPr>
        <p:spPr>
          <a:xfrm>
            <a:off x="4223792" y="4266962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1"/>
              <a:t>Kurkela, Fraga, Schaffner-Bielich, AV, ApJ 789 (2014)</a:t>
            </a:r>
          </a:p>
          <a:p>
            <a:r>
              <a:rPr lang="en-US" noProof="1"/>
              <a:t>Annala, Gorda, Kurkela, AV, PRL 120 (2018)</a:t>
            </a:r>
            <a:br>
              <a:rPr lang="en-US" noProof="1"/>
            </a:br>
            <a:r>
              <a:rPr lang="en-US" noProof="1"/>
              <a:t>Annala, Gorda, Kurkela, Nättilä, AV, Nature Physics 16 (2020)</a:t>
            </a:r>
          </a:p>
          <a:p>
            <a:r>
              <a:rPr lang="en-US" noProof="1"/>
              <a:t>Annala et al. (incl. AV), PRX 12 (2022) </a:t>
            </a:r>
          </a:p>
          <a:p>
            <a:r>
              <a:rPr lang="en-US" noProof="1"/>
              <a:t>Gorda, Komoltsev, Kurkela, ApJ 950 (2023)</a:t>
            </a:r>
          </a:p>
          <a:p>
            <a:r>
              <a:rPr lang="en-US" noProof="1"/>
              <a:t>Annala et al. (incl. AV), Nature Communications 14 (2023)</a:t>
            </a:r>
          </a:p>
          <a:p>
            <a:r>
              <a:rPr lang="en-US" noProof="1"/>
              <a:t>Gorda, Komoltsev, Kurkela, Sunde, ApJ 1002 (2026)</a:t>
            </a:r>
          </a:p>
          <a:p>
            <a:r>
              <a:rPr lang="en-US" noProof="1"/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5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"/>
    </mc:Choice>
    <mc:Fallback xmlns="">
      <p:transition advTm="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451A-0915-C001-2618-35B04A32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F947F3-7A9D-1240-75DE-476EA6AD4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" y="763199"/>
            <a:ext cx="4064400" cy="29983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53545-F5AE-F036-16ED-4AB58D44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56ED-0588-460F-6C97-53B05D8EEB5C}"/>
              </a:ext>
            </a:extLst>
          </p:cNvPr>
          <p:cNvSpPr txBox="1"/>
          <p:nvPr/>
        </p:nvSpPr>
        <p:spPr>
          <a:xfrm>
            <a:off x="4223792" y="837609"/>
            <a:ext cx="788117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  <a:p>
            <a:r>
              <a:rPr lang="fi-FI" sz="2800" b="1" dirty="0"/>
              <a:t>Model-agnostic approach</a:t>
            </a:r>
            <a:r>
              <a:rPr lang="fi-FI" sz="2800" dirty="0"/>
              <a:t> (Gorda, Kurkela, AV,...):</a:t>
            </a:r>
            <a:r>
              <a:rPr lang="fi-FI" sz="2800" b="1" dirty="0"/>
              <a:t> </a:t>
            </a:r>
            <a:r>
              <a:rPr lang="fi-FI" sz="2800" dirty="0"/>
              <a:t>Systematic use of robust limits &amp; observational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2800" dirty="0"/>
              <a:t>Accurate equation of state (EoS) at all densities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i-FI" sz="2800" dirty="0"/>
              <a:t>Evidence for quark-matter cores in massive NSs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0B1AE-1EB3-21E9-36D3-9FC42BC79F77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70411-7D16-CA48-D64D-E007BBC4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64" y="3861048"/>
            <a:ext cx="3778288" cy="2808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B6C36E-B90D-AE12-A862-67688D004B10}"/>
              </a:ext>
            </a:extLst>
          </p:cNvPr>
          <p:cNvSpPr txBox="1"/>
          <p:nvPr/>
        </p:nvSpPr>
        <p:spPr>
          <a:xfrm>
            <a:off x="4223792" y="4266962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1"/>
              <a:t>Kurkela, Fraga, Schaffner-Bielich, AV, ApJ 789 (2014)</a:t>
            </a:r>
          </a:p>
          <a:p>
            <a:r>
              <a:rPr lang="en-US" noProof="1"/>
              <a:t>Annala, Gorda, Kurkela, AV, PRL 120 (2018)</a:t>
            </a:r>
            <a:br>
              <a:rPr lang="en-US" noProof="1"/>
            </a:br>
            <a:r>
              <a:rPr lang="en-US" noProof="1"/>
              <a:t>Annala, Gorda, Kurkela, Nättilä, AV, Nature Physics 16 (2020)</a:t>
            </a:r>
          </a:p>
          <a:p>
            <a:r>
              <a:rPr lang="en-US" noProof="1"/>
              <a:t>Annala et al. (incl. AV), PRX 12 (2022) </a:t>
            </a:r>
          </a:p>
          <a:p>
            <a:r>
              <a:rPr lang="en-US" b="1" noProof="1"/>
              <a:t>Gorda, Komoltsev, Kurkela, ApJ 950 (2023)</a:t>
            </a:r>
          </a:p>
          <a:p>
            <a:r>
              <a:rPr lang="en-US" noProof="1"/>
              <a:t>Annala et al. (incl. AV), Nature Communications 14 (2023)</a:t>
            </a:r>
          </a:p>
          <a:p>
            <a:r>
              <a:rPr lang="en-US" noProof="1"/>
              <a:t>Gorda, Komoltsev, Kurkela, Sunde, ApJ 1002 (2026)</a:t>
            </a:r>
          </a:p>
          <a:p>
            <a:r>
              <a:rPr lang="en-US" noProof="1"/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3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"/>
    </mc:Choice>
    <mc:Fallback xmlns="">
      <p:transition advTm="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F0220-DE0F-C765-9727-12D05A7E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2D6C56-C390-90BC-6F84-4F591E90E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" y="763199"/>
            <a:ext cx="4064400" cy="29983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610B0-171C-AD50-D12C-223C8811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C5CDA-DBAF-38A1-A986-53C6BBC7093E}"/>
              </a:ext>
            </a:extLst>
          </p:cNvPr>
          <p:cNvSpPr txBox="1"/>
          <p:nvPr/>
        </p:nvSpPr>
        <p:spPr>
          <a:xfrm>
            <a:off x="4223792" y="837609"/>
            <a:ext cx="788117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  <a:p>
            <a:r>
              <a:rPr lang="fi-FI" sz="2800" b="1" dirty="0"/>
              <a:t>Model-agnostic approach</a:t>
            </a:r>
            <a:r>
              <a:rPr lang="fi-FI" sz="2800" dirty="0"/>
              <a:t> (Gorda, Kurkela, AV,...):</a:t>
            </a:r>
            <a:r>
              <a:rPr lang="fi-FI" sz="2800" b="1" dirty="0"/>
              <a:t> </a:t>
            </a:r>
            <a:r>
              <a:rPr lang="fi-FI" sz="2800" dirty="0"/>
              <a:t>Systematic use of robust limits &amp; observational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2800" dirty="0"/>
              <a:t>Accurate equation of state (EoS) at all densities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i-FI" sz="2800" dirty="0"/>
              <a:t>Evidence for quark-matter cores in </a:t>
            </a:r>
            <a:r>
              <a:rPr lang="fi-FI" sz="2800" dirty="0" err="1"/>
              <a:t>massive</a:t>
            </a:r>
            <a:r>
              <a:rPr lang="fi-FI" sz="2800" dirty="0"/>
              <a:t> NSs</a:t>
            </a:r>
          </a:p>
          <a:p>
            <a:pPr>
              <a:spcAft>
                <a:spcPts val="1200"/>
              </a:spcAft>
            </a:pPr>
            <a:r>
              <a:rPr lang="fi-FI" sz="2800" b="1" dirty="0"/>
              <a:t>Challenge:</a:t>
            </a:r>
            <a:r>
              <a:rPr lang="fi-FI" sz="2800" dirty="0"/>
              <a:t> Is it possible to qualitatively improve the situation without new observational breakthroughs?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fi-FI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B97E4-CE72-C40E-F113-77CCACCEC4E3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359DD-8B00-C0AB-7919-2CF13E1DE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64" y="3861048"/>
            <a:ext cx="3778288" cy="2808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1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"/>
    </mc:Choice>
    <mc:Fallback xmlns="">
      <p:transition advTm="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AABC-E19D-7D82-10F8-2C3543D5D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A660C27-5109-332B-0FDA-86E25D50482A}"/>
              </a:ext>
            </a:extLst>
          </p:cNvPr>
          <p:cNvSpPr txBox="1"/>
          <p:nvPr/>
        </p:nvSpPr>
        <p:spPr>
          <a:xfrm>
            <a:off x="56309" y="3728065"/>
            <a:ext cx="35914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Annala et al. (incl. AV), Nature Comm. 14 (2023)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4F679-D447-627C-F5D4-2B3AF4AD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48866-79D9-B7A2-06EC-D7EE9233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" y="4005064"/>
            <a:ext cx="3949359" cy="2644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BD20A-095B-B2A8-3352-7D193B65F5E2}"/>
              </a:ext>
            </a:extLst>
          </p:cNvPr>
          <p:cNvSpPr txBox="1"/>
          <p:nvPr/>
        </p:nvSpPr>
        <p:spPr>
          <a:xfrm>
            <a:off x="4223792" y="837609"/>
            <a:ext cx="788117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  <a:p>
            <a:r>
              <a:rPr lang="fi-FI" sz="2800" b="1" dirty="0"/>
              <a:t>Model-agnostic approach</a:t>
            </a:r>
            <a:r>
              <a:rPr lang="fi-FI" sz="2800" dirty="0"/>
              <a:t> (Gorda, Kurkela, AV,...):</a:t>
            </a:r>
            <a:r>
              <a:rPr lang="fi-FI" sz="2800" b="1" dirty="0"/>
              <a:t> </a:t>
            </a:r>
            <a:r>
              <a:rPr lang="fi-FI" sz="2800" dirty="0"/>
              <a:t>Systematic use of robust limits &amp; observational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2800" dirty="0"/>
              <a:t>Accurate equation of state (EoS) at all densities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i-FI" sz="2800" dirty="0"/>
              <a:t>Evidence for quark-matter cores in massive NSs</a:t>
            </a:r>
          </a:p>
          <a:p>
            <a:r>
              <a:rPr lang="fi-FI" sz="2800" b="1" dirty="0"/>
              <a:t>Opportunity: </a:t>
            </a:r>
            <a:r>
              <a:rPr lang="fi-FI" sz="2800" dirty="0"/>
              <a:t>Completion of N3LO QM pressure has potential for qualitative leap (no need for N4LO?)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Easier said than done: determination of missing hard contribution has been an open problem since late 1970s...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22EA18-D954-C346-E1F7-24C9023BC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0" y="763199"/>
            <a:ext cx="4064400" cy="29983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7F478F-C69E-2698-7A77-548BF7B0262B}"/>
              </a:ext>
            </a:extLst>
          </p:cNvPr>
          <p:cNvCxnSpPr>
            <a:cxnSpLocks/>
          </p:cNvCxnSpPr>
          <p:nvPr/>
        </p:nvCxnSpPr>
        <p:spPr>
          <a:xfrm flipV="1">
            <a:off x="2711624" y="1916832"/>
            <a:ext cx="840439" cy="29523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A716C7A-D4D7-08A8-5EB4-8D894165E140}"/>
              </a:ext>
            </a:extLst>
          </p:cNvPr>
          <p:cNvSpPr txBox="1"/>
          <p:nvPr/>
        </p:nvSpPr>
        <p:spPr>
          <a:xfrm>
            <a:off x="21317" y="6562800"/>
            <a:ext cx="37700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Gorda, Paatelainen,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Säppi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Seppänen, PRL 131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12F38-83F7-E166-7A45-D850EEB89B71}"/>
              </a:ext>
            </a:extLst>
          </p:cNvPr>
          <p:cNvSpPr txBox="1"/>
          <p:nvPr/>
        </p:nvSpPr>
        <p:spPr>
          <a:xfrm>
            <a:off x="2682000" y="5335200"/>
            <a:ext cx="135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(estimated)</a:t>
            </a:r>
            <a:endParaRPr lang="en-FI" sz="200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54DA6-2BC6-0B6E-04CC-F4AC38074703}"/>
              </a:ext>
            </a:extLst>
          </p:cNvPr>
          <p:cNvSpPr/>
          <p:nvPr/>
        </p:nvSpPr>
        <p:spPr>
          <a:xfrm>
            <a:off x="2711624" y="5805264"/>
            <a:ext cx="10801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DBAEC-5B8D-0B79-C411-BB4820A7DD79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0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"/>
    </mc:Choice>
    <mc:Fallback xmlns="">
      <p:transition advTm="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58D7-7159-8F9B-54D2-3EFB18C9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C3E3D7-079F-7C54-C950-6353330A01F9}"/>
              </a:ext>
            </a:extLst>
          </p:cNvPr>
          <p:cNvSpPr txBox="1"/>
          <p:nvPr/>
        </p:nvSpPr>
        <p:spPr>
          <a:xfrm>
            <a:off x="56309" y="3728065"/>
            <a:ext cx="35914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Annala et al. (incl. AV), Nature Comm. 14 (2023)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C84A1-03EB-0B0C-9E20-ECB4D3BF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AD102-9618-9A88-8E03-E8A49AA88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" y="4005064"/>
            <a:ext cx="3949359" cy="2644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5C60B-B857-0A7C-AE32-0EB5174375F9}"/>
              </a:ext>
            </a:extLst>
          </p:cNvPr>
          <p:cNvSpPr txBox="1"/>
          <p:nvPr/>
        </p:nvSpPr>
        <p:spPr>
          <a:xfrm>
            <a:off x="4223792" y="837609"/>
            <a:ext cx="788117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For the properties of NS matter – controlling stellar structure and composition – only low- and high-density limits under control via Chiral EFT &amp; pQCD</a:t>
            </a:r>
          </a:p>
          <a:p>
            <a:r>
              <a:rPr lang="fi-FI" sz="2800" b="1" dirty="0"/>
              <a:t>Model-agnostic approach</a:t>
            </a:r>
            <a:r>
              <a:rPr lang="fi-FI" sz="2800" dirty="0"/>
              <a:t> (Gorda, Kurkela, AV,...):</a:t>
            </a:r>
            <a:r>
              <a:rPr lang="fi-FI" sz="2800" b="1" dirty="0"/>
              <a:t> </a:t>
            </a:r>
            <a:r>
              <a:rPr lang="fi-FI" sz="2800" dirty="0"/>
              <a:t>Systematic use of robust limits &amp; observational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sz="2800" dirty="0"/>
              <a:t>Accurate equation of state (EoS) at all densities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i-FI" sz="2800" dirty="0"/>
              <a:t>Evidence for quark-matter cores in massive NSs</a:t>
            </a:r>
          </a:p>
          <a:p>
            <a:r>
              <a:rPr lang="fi-FI" sz="2800" b="1" dirty="0"/>
              <a:t>Opportunity: </a:t>
            </a:r>
            <a:r>
              <a:rPr lang="fi-FI" sz="2800" dirty="0"/>
              <a:t>Completion of N3LO QM pressure has potential for qualitative leap (no need for N4LO?)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Easier said than done: determination of missing hard contribution has been an open problem since late 1970s... but won’t be for much longer!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28996-496F-110B-28D3-01B61DEC6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0" y="763199"/>
            <a:ext cx="4064400" cy="29983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0D3A9B-3BCD-5486-8918-94A0DE20A134}"/>
              </a:ext>
            </a:extLst>
          </p:cNvPr>
          <p:cNvCxnSpPr>
            <a:cxnSpLocks/>
          </p:cNvCxnSpPr>
          <p:nvPr/>
        </p:nvCxnSpPr>
        <p:spPr>
          <a:xfrm flipV="1">
            <a:off x="2711624" y="1916832"/>
            <a:ext cx="840439" cy="29523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0C581D-BED7-D6C7-7EE8-DA75F0F90455}"/>
              </a:ext>
            </a:extLst>
          </p:cNvPr>
          <p:cNvSpPr txBox="1"/>
          <p:nvPr/>
        </p:nvSpPr>
        <p:spPr>
          <a:xfrm>
            <a:off x="21317" y="6562800"/>
            <a:ext cx="37700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Gorda, Paatelainen,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Säppi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Seppänen, PRL 131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01A8D-5CC2-2530-A950-1FD394A0D76F}"/>
              </a:ext>
            </a:extLst>
          </p:cNvPr>
          <p:cNvSpPr txBox="1"/>
          <p:nvPr/>
        </p:nvSpPr>
        <p:spPr>
          <a:xfrm>
            <a:off x="2682000" y="5335200"/>
            <a:ext cx="135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(estimated)</a:t>
            </a:r>
            <a:endParaRPr lang="en-FI" sz="200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8163F-BAD1-9FDF-EFCB-83024D8FE12A}"/>
              </a:ext>
            </a:extLst>
          </p:cNvPr>
          <p:cNvSpPr/>
          <p:nvPr/>
        </p:nvSpPr>
        <p:spPr>
          <a:xfrm>
            <a:off x="2711624" y="5805264"/>
            <a:ext cx="10801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82276-7AB2-ACF1-D976-44BD6766C675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Basic problem: </a:t>
            </a:r>
            <a:r>
              <a:rPr lang="fi-FI" sz="3200" dirty="0"/>
              <a:t>Lack of first-principles tools for dense QCD matter</a:t>
            </a:r>
            <a:endParaRPr lang="en-FI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3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"/>
    </mc:Choice>
    <mc:Fallback xmlns="">
      <p:transition advTm="1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8D223-F3A0-551D-0177-CEA193A11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E8313-C404-ECC7-140E-8A2742333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780928"/>
            <a:ext cx="11183743" cy="6840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Case study: Inspecting twin stars with EoS inference*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86E45-360E-25A2-E769-6B2DE5A4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E37A2-F084-2B7C-F3B4-00B341A2F380}"/>
              </a:ext>
            </a:extLst>
          </p:cNvPr>
          <p:cNvSpPr txBox="1"/>
          <p:nvPr/>
        </p:nvSpPr>
        <p:spPr>
          <a:xfrm>
            <a:off x="335360" y="6169581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 *See also poster by Sofia Blomqvist!</a:t>
            </a:r>
          </a:p>
        </p:txBody>
      </p:sp>
    </p:spTree>
    <p:extLst>
      <p:ext uri="{BB962C8B-B14F-4D97-AF65-F5344CB8AC3E}">
        <p14:creationId xmlns:p14="http://schemas.microsoft.com/office/powerpoint/2010/main" val="1212719584"/>
      </p:ext>
    </p:extLst>
  </p:cSld>
  <p:clrMapOvr>
    <a:masterClrMapping/>
  </p:clrMapOvr>
  <p:transition advTm="5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85426-DAFD-4969-84B0-1217A815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</a:t>
            </a:fld>
            <a:endParaRPr lang="en-US" noProof="1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3C3D4-36FB-4A24-037B-802B41DA662A}"/>
              </a:ext>
            </a:extLst>
          </p:cNvPr>
          <p:cNvSpPr txBox="1"/>
          <p:nvPr/>
        </p:nvSpPr>
        <p:spPr>
          <a:xfrm>
            <a:off x="2594611" y="2708920"/>
            <a:ext cx="7002778" cy="10772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noProof="1"/>
              <a:t>How does baryonic matter behave at the highest densities encountered in Nature?</a:t>
            </a:r>
          </a:p>
        </p:txBody>
      </p:sp>
    </p:spTree>
    <p:extLst>
      <p:ext uri="{BB962C8B-B14F-4D97-AF65-F5344CB8AC3E}">
        <p14:creationId xmlns:p14="http://schemas.microsoft.com/office/powerpoint/2010/main" val="1936443479"/>
      </p:ext>
    </p:extLst>
  </p:cSld>
  <p:clrMapOvr>
    <a:masterClrMapping/>
  </p:clrMapOvr>
  <p:transition advTm="508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70C4F-1C0C-0564-E366-343975F2E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A3A7B-1475-B290-5005-84BF3D9B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25459D-9E1E-C030-28E5-6F40ED4CBD42}"/>
                  </a:ext>
                </a:extLst>
              </p:cNvPr>
              <p:cNvSpPr txBox="1"/>
              <p:nvPr/>
            </p:nvSpPr>
            <p:spPr>
              <a:xfrm>
                <a:off x="695400" y="404664"/>
                <a:ext cx="1116124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800" b="1" dirty="0"/>
                  <a:t>Setup &amp; ensemble</a:t>
                </a:r>
                <a:r>
                  <a:rPr lang="fi-FI" sz="2800" dirty="0"/>
                  <a:t>: Construct &gt;10 million EoSs with correct limits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fi-FI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1.1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fi-FI" sz="2800" dirty="0"/>
                  <a:t>: </a:t>
                </a:r>
                <a:r>
                  <a:rPr lang="fi-FI" sz="2800" dirty="0" err="1"/>
                  <a:t>Crust</a:t>
                </a:r>
                <a:r>
                  <a:rPr lang="fi-FI" sz="2800" dirty="0"/>
                  <a:t> + </a:t>
                </a:r>
                <a:r>
                  <a:rPr lang="fi-FI" sz="2800" dirty="0" err="1"/>
                  <a:t>Chiral</a:t>
                </a:r>
                <a:r>
                  <a:rPr lang="fi-FI" sz="2800" dirty="0"/>
                  <a:t> </a:t>
                </a:r>
                <a:r>
                  <a:rPr lang="fi-FI" sz="2800" dirty="0" err="1"/>
                  <a:t>Effective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Field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Theory</a:t>
                </a:r>
                <a:r>
                  <a:rPr lang="fi-FI" sz="2800" dirty="0"/>
                  <a:t> (CEFT) EoS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800" dirty="0"/>
                  <a:t>: State-of-the-art N2LO pQCD EoS of </a:t>
                </a:r>
                <a:r>
                  <a:rPr lang="en-US" sz="2800" i="1" dirty="0"/>
                  <a:t>unpaired</a:t>
                </a:r>
                <a:r>
                  <a:rPr lang="en-US" sz="2800" dirty="0"/>
                  <a:t> quark matter</a:t>
                </a:r>
              </a:p>
              <a:p>
                <a:pPr marL="457200" indent="-4572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1.1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fi-FI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m:rPr>
                        <m:nor/>
                      </m:rPr>
                      <a:rPr lang="en-US" sz="2800" dirty="0"/>
                      <m:t>:</m:t>
                    </m:r>
                  </m:oMath>
                </a14:m>
                <a:r>
                  <a:rPr lang="fi-FI" sz="2800" dirty="0"/>
                  <a:t> Ansatz building on a 5/6-segment piecewise-linear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d>
                  </m:oMath>
                </a14:m>
                <a:r>
                  <a:rPr lang="fi-FI" sz="2800" dirty="0"/>
                  <a:t>, including 0 or 1 explicit discontinuities (FOPTs)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25459D-9E1E-C030-28E5-6F40ED4CB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04664"/>
                <a:ext cx="11161240" cy="2246769"/>
              </a:xfrm>
              <a:prstGeom prst="rect">
                <a:avLst/>
              </a:prstGeom>
              <a:blipFill>
                <a:blip r:embed="rId2"/>
                <a:stretch>
                  <a:fillRect l="-1092" t="-2439" r="-109" b="-677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DF17819-E80C-3C04-5943-11902AD878F5}"/>
              </a:ext>
            </a:extLst>
          </p:cNvPr>
          <p:cNvSpPr txBox="1"/>
          <p:nvPr/>
        </p:nvSpPr>
        <p:spPr>
          <a:xfrm>
            <a:off x="165744" y="6464369"/>
            <a:ext cx="41300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Blomqvist, Ecker, Gorda, AV, arXiv:2512.19477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91D9B-3B83-1A5A-8663-64C4472E6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852936"/>
            <a:ext cx="10945216" cy="33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3068823"/>
      </p:ext>
    </p:extLst>
  </p:cSld>
  <p:clrMapOvr>
    <a:masterClrMapping/>
  </p:clrMapOvr>
  <p:transition advTm="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79211-4FD3-F7EC-A586-FE4E16AEC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F80A25-3ECA-E9A3-6CF6-758C4AC7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6EB31-D077-50DF-768E-2D091800F63E}"/>
              </a:ext>
            </a:extLst>
          </p:cNvPr>
          <p:cNvSpPr txBox="1"/>
          <p:nvPr/>
        </p:nvSpPr>
        <p:spPr>
          <a:xfrm>
            <a:off x="695400" y="404664"/>
            <a:ext cx="11161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Bayesian analysis</a:t>
            </a:r>
            <a:r>
              <a:rPr lang="fi-FI" sz="2800" dirty="0"/>
              <a:t>:</a:t>
            </a:r>
            <a:r>
              <a:rPr lang="fi-FI" sz="2800" b="1" dirty="0"/>
              <a:t> </a:t>
            </a:r>
            <a:r>
              <a:rPr lang="fi-FI" sz="2800" dirty="0"/>
              <a:t>Build stellar models (both twins and ordinary NSs) and successively incorporate observational information</a:t>
            </a:r>
          </a:p>
          <a:p>
            <a:pPr marL="514350" indent="-514350">
              <a:buFont typeface="+mj-lt"/>
              <a:buAutoNum type="arabicParenR"/>
            </a:pPr>
            <a:r>
              <a:rPr lang="fi-FI" sz="2800" dirty="0"/>
              <a:t>Radio observations: existence of massive pulsars</a:t>
            </a:r>
          </a:p>
          <a:p>
            <a:pPr marL="514350" indent="-514350">
              <a:buFont typeface="+mj-lt"/>
              <a:buAutoNum type="arabicParenR"/>
            </a:pPr>
            <a:r>
              <a:rPr lang="fi-FI" sz="2800" dirty="0"/>
              <a:t>Tidal-deformability constraints from GW170817 </a:t>
            </a:r>
          </a:p>
          <a:p>
            <a:pPr marL="514350" indent="-514350">
              <a:buFont typeface="+mj-lt"/>
              <a:buAutoNum type="arabicParenR"/>
            </a:pPr>
            <a:r>
              <a:rPr lang="fi-FI" sz="2800" dirty="0"/>
              <a:t>X-ray results from NICER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arenR"/>
            </a:pPr>
            <a:r>
              <a:rPr lang="fi-FI" sz="2800" dirty="0"/>
              <a:t>X-ray results from previous analyses of RXTE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14FB23-2EBB-31AE-96BE-5B56846B4C17}"/>
              </a:ext>
            </a:extLst>
          </p:cNvPr>
          <p:cNvGrpSpPr/>
          <p:nvPr/>
        </p:nvGrpSpPr>
        <p:grpSpPr>
          <a:xfrm>
            <a:off x="2135560" y="3933056"/>
            <a:ext cx="7776864" cy="1368152"/>
            <a:chOff x="2495600" y="5213252"/>
            <a:chExt cx="6904318" cy="11430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535B33-F55D-1D3D-4F85-CBDF09D14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600" y="5213252"/>
              <a:ext cx="6904318" cy="11430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4AC24A-8FA8-24DE-727D-3D0078AFB145}"/>
                </a:ext>
              </a:extLst>
            </p:cNvPr>
            <p:cNvSpPr/>
            <p:nvPr/>
          </p:nvSpPr>
          <p:spPr>
            <a:xfrm>
              <a:off x="9192344" y="6021288"/>
              <a:ext cx="144016" cy="335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698C2EB-573A-FE54-D6D2-735E3C974024}"/>
              </a:ext>
            </a:extLst>
          </p:cNvPr>
          <p:cNvSpPr txBox="1"/>
          <p:nvPr/>
        </p:nvSpPr>
        <p:spPr>
          <a:xfrm>
            <a:off x="165744" y="6464369"/>
            <a:ext cx="41300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Blomqvist, Ecker, Gorda, AV, arXiv:2512.19477</a:t>
            </a:r>
          </a:p>
        </p:txBody>
      </p:sp>
    </p:spTree>
    <p:extLst>
      <p:ext uri="{BB962C8B-B14F-4D97-AF65-F5344CB8AC3E}">
        <p14:creationId xmlns:p14="http://schemas.microsoft.com/office/powerpoint/2010/main" val="3068494473"/>
      </p:ext>
    </p:extLst>
  </p:cSld>
  <p:clrMapOvr>
    <a:masterClrMapping/>
  </p:clrMapOvr>
  <p:transition advTm="5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86E1C-EC3C-8BB8-1C18-CAE6AD6E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1BF7E-3519-675F-7CC8-9D98749D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42278-5216-E1C0-8DA7-DCC4D8A0DD34}"/>
              </a:ext>
            </a:extLst>
          </p:cNvPr>
          <p:cNvSpPr txBox="1"/>
          <p:nvPr/>
        </p:nvSpPr>
        <p:spPr>
          <a:xfrm>
            <a:off x="695400" y="404664"/>
            <a:ext cx="1116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Physics questions to be answered</a:t>
            </a:r>
            <a:r>
              <a:rPr lang="fi-FI" sz="2800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Does current data favor or disfavor the existence of twin stars?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What are the observations that constrain twins the most?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If viable solutions exist, what are their physical characteristics?</a:t>
            </a:r>
          </a:p>
        </p:txBody>
      </p:sp>
      <p:pic>
        <p:nvPicPr>
          <p:cNvPr id="7" name="Picture 6" descr="https://www.researchgate.net/profile/Bao-An-Li/publication/381317691/figure/fig1/AS:11431281251170786@1718155631892/A-typical-mass-radius-relation-for-twin-stars.png">
            <a:extLst>
              <a:ext uri="{FF2B5EF4-FFF2-40B4-BE49-F238E27FC236}">
                <a16:creationId xmlns:a16="http://schemas.microsoft.com/office/drawing/2014/main" id="{B8D0C584-F2A0-0AA1-C195-F57E0D6D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9" t="6473" r="1332" b="5500"/>
          <a:stretch>
            <a:fillRect/>
          </a:stretch>
        </p:blipFill>
        <p:spPr>
          <a:xfrm>
            <a:off x="3503712" y="2492896"/>
            <a:ext cx="4896544" cy="367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698342-F4B9-D67A-97CB-01121F10F4D2}"/>
              </a:ext>
            </a:extLst>
          </p:cNvPr>
          <p:cNvSpPr txBox="1"/>
          <p:nvPr/>
        </p:nvSpPr>
        <p:spPr>
          <a:xfrm>
            <a:off x="3518587" y="5888305"/>
            <a:ext cx="15841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Zhang, Li, EPJA (2025)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3FCA3-B5B1-8023-20FF-00BFD218A184}"/>
              </a:ext>
            </a:extLst>
          </p:cNvPr>
          <p:cNvSpPr txBox="1"/>
          <p:nvPr/>
        </p:nvSpPr>
        <p:spPr>
          <a:xfrm>
            <a:off x="165744" y="6464369"/>
            <a:ext cx="41300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Blomqvist, Ecker, Gorda, AV, arXiv:2512.19477</a:t>
            </a:r>
          </a:p>
        </p:txBody>
      </p:sp>
    </p:spTree>
    <p:extLst>
      <p:ext uri="{BB962C8B-B14F-4D97-AF65-F5344CB8AC3E}">
        <p14:creationId xmlns:p14="http://schemas.microsoft.com/office/powerpoint/2010/main" val="3077536820"/>
      </p:ext>
    </p:extLst>
  </p:cSld>
  <p:clrMapOvr>
    <a:masterClrMapping/>
  </p:clrMapOvr>
  <p:transition advTm="5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C9512-53D8-AC53-5CCD-3994DED2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B398F-1B99-24CE-B77E-986370E753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5440" y="2456892"/>
                <a:ext cx="10369152" cy="68407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Start with a prior of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i.e. twins neither favored nor disfavored in comparison with non-twins.</a:t>
                </a:r>
              </a:p>
              <a:p>
                <a:pPr marL="0" indent="0">
                  <a:buNone/>
                </a:pPr>
                <a:r>
                  <a:rPr lang="en-US" dirty="0"/>
                  <a:t>Then successively incorporate various types of observations.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B398F-1B99-24CE-B77E-986370E75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5440" y="2456892"/>
                <a:ext cx="10369152" cy="684076"/>
              </a:xfrm>
              <a:blipFill>
                <a:blip r:embed="rId2"/>
                <a:stretch>
                  <a:fillRect l="-1470" t="-10714" b="-17142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9A727-55B4-2C68-44A2-95054682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07444"/>
      </p:ext>
    </p:extLst>
  </p:cSld>
  <p:clrMapOvr>
    <a:masterClrMapping/>
  </p:clrMapOvr>
  <p:transition advTm="5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8228D-A1BC-450E-A124-AD5A813C1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9AC49-9238-2C9D-9E6F-6FC9E070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46B75-6ED4-8CC2-15E2-3FC07B8B8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017"/>
          <a:stretch>
            <a:fillRect/>
          </a:stretch>
        </p:blipFill>
        <p:spPr>
          <a:xfrm>
            <a:off x="934101" y="0"/>
            <a:ext cx="278563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91685-1A73-64E7-F913-DCB51CBE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42"/>
          <a:stretch>
            <a:fillRect/>
          </a:stretch>
        </p:blipFill>
        <p:spPr>
          <a:xfrm>
            <a:off x="3742413" y="0"/>
            <a:ext cx="6253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8D4E32-FE48-E80C-F589-0A7B331B05FA}"/>
              </a:ext>
            </a:extLst>
          </p:cNvPr>
          <p:cNvSpPr/>
          <p:nvPr/>
        </p:nvSpPr>
        <p:spPr>
          <a:xfrm>
            <a:off x="1487488" y="360000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48391"/>
      </p:ext>
    </p:extLst>
  </p:cSld>
  <p:clrMapOvr>
    <a:masterClrMapping/>
  </p:clrMapOvr>
  <p:transition advTm="5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B5906-CEE6-9B50-52BF-BEF7BC6E1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743E1-03C7-7724-219B-89002F2F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FC37A-5839-4969-65E2-7A040EFC19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698"/>
          <a:stretch>
            <a:fillRect/>
          </a:stretch>
        </p:blipFill>
        <p:spPr>
          <a:xfrm>
            <a:off x="934101" y="0"/>
            <a:ext cx="50898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317EB-A57E-250F-7521-A1434BFA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42"/>
          <a:stretch>
            <a:fillRect/>
          </a:stretch>
        </p:blipFill>
        <p:spPr>
          <a:xfrm>
            <a:off x="6046669" y="0"/>
            <a:ext cx="6253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209D7B-8982-EC4C-20D4-9F9091C41309}"/>
              </a:ext>
            </a:extLst>
          </p:cNvPr>
          <p:cNvSpPr/>
          <p:nvPr/>
        </p:nvSpPr>
        <p:spPr>
          <a:xfrm>
            <a:off x="3791744" y="360000"/>
            <a:ext cx="684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74874"/>
      </p:ext>
    </p:extLst>
  </p:cSld>
  <p:clrMapOvr>
    <a:masterClrMapping/>
  </p:clrMapOvr>
  <p:transition advTm="5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D575A-E893-8536-F630-AB09F29CA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73764E-EAA0-950A-E162-E0283F53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26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76EFC-880C-3386-5C2D-145058CFA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378"/>
          <a:stretch>
            <a:fillRect/>
          </a:stretch>
        </p:blipFill>
        <p:spPr>
          <a:xfrm>
            <a:off x="934101" y="0"/>
            <a:ext cx="739414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EE6D20-DC07-A65C-FEE8-3AD36AC63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42"/>
          <a:stretch>
            <a:fillRect/>
          </a:stretch>
        </p:blipFill>
        <p:spPr>
          <a:xfrm>
            <a:off x="8350925" y="0"/>
            <a:ext cx="6253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44E5F6-72A5-7E6C-0BE6-DDF975C5DCC8}"/>
              </a:ext>
            </a:extLst>
          </p:cNvPr>
          <p:cNvSpPr/>
          <p:nvPr/>
        </p:nvSpPr>
        <p:spPr>
          <a:xfrm>
            <a:off x="6096000" y="360000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67833"/>
      </p:ext>
    </p:extLst>
  </p:cSld>
  <p:clrMapOvr>
    <a:masterClrMapping/>
  </p:clrMapOvr>
  <p:transition advTm="5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4EBA-8E26-C4E9-39DD-69561DA8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34981-3A04-0848-8274-CCBCA93D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14A99-A1CC-F998-0661-4856E20E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01" y="0"/>
            <a:ext cx="1032379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E0582-118C-CD98-733F-0E3059EC9267}"/>
              </a:ext>
            </a:extLst>
          </p:cNvPr>
          <p:cNvSpPr/>
          <p:nvPr/>
        </p:nvSpPr>
        <p:spPr>
          <a:xfrm>
            <a:off x="8388000" y="360000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99"/>
      </p:ext>
    </p:extLst>
  </p:cSld>
  <p:clrMapOvr>
    <a:masterClrMapping/>
  </p:clrMapOvr>
  <p:transition advTm="54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BF70E-21C5-A222-C0FC-FD04DA38F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FEB79-EA0E-108D-8AB7-C95B7759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2FC3F-57E1-4412-A891-BE5E76C3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667" y="1340768"/>
            <a:ext cx="5861861" cy="4392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96E93-639B-5680-8A70-9C037B2A69FF}"/>
              </a:ext>
            </a:extLst>
          </p:cNvPr>
          <p:cNvSpPr txBox="1"/>
          <p:nvPr/>
        </p:nvSpPr>
        <p:spPr>
          <a:xfrm>
            <a:off x="695400" y="1949931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Viable</a:t>
            </a:r>
            <a:r>
              <a:rPr lang="fi-FI" sz="2400" dirty="0"/>
              <a:t> </a:t>
            </a:r>
            <a:r>
              <a:rPr lang="fi-FI" sz="2400" dirty="0" err="1"/>
              <a:t>class</a:t>
            </a:r>
            <a:r>
              <a:rPr lang="fi-FI" sz="2400" dirty="0"/>
              <a:t> 1: </a:t>
            </a:r>
            <a:r>
              <a:rPr lang="fi-FI" sz="2400" dirty="0" err="1"/>
              <a:t>Early-onset</a:t>
            </a:r>
            <a:r>
              <a:rPr lang="fi-FI" sz="2400" dirty="0"/>
              <a:t> FOPT</a:t>
            </a:r>
            <a:endParaRPr lang="en-FI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B24DB-608A-B140-9EC7-56AC40D05959}"/>
              </a:ext>
            </a:extLst>
          </p:cNvPr>
          <p:cNvSpPr txBox="1"/>
          <p:nvPr/>
        </p:nvSpPr>
        <p:spPr>
          <a:xfrm>
            <a:off x="695400" y="389414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Viable</a:t>
            </a:r>
            <a:r>
              <a:rPr lang="fi-FI" sz="2400" dirty="0"/>
              <a:t> </a:t>
            </a:r>
            <a:r>
              <a:rPr lang="fi-FI" sz="2400" dirty="0" err="1"/>
              <a:t>class</a:t>
            </a:r>
            <a:r>
              <a:rPr lang="fi-FI" sz="2400" dirty="0"/>
              <a:t> 2: </a:t>
            </a:r>
            <a:r>
              <a:rPr lang="fi-FI" sz="2400" dirty="0" err="1"/>
              <a:t>Late</a:t>
            </a:r>
            <a:r>
              <a:rPr lang="fi-FI" sz="2400" dirty="0"/>
              <a:t> crossover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3116018661"/>
      </p:ext>
    </p:extLst>
  </p:cSld>
  <p:clrMapOvr>
    <a:masterClrMapping/>
  </p:clrMapOvr>
  <p:transition advTm="54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8EC52-5B45-7F58-7A15-A1CCB3D0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24FD4-1157-1600-0331-868CBDBA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29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E97E9-E2DB-A033-870C-94C6D4DE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458624"/>
            <a:ext cx="8352928" cy="3914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F60C12-89F2-82C8-2304-DF4C0473966F}"/>
              </a:ext>
            </a:extLst>
          </p:cNvPr>
          <p:cNvSpPr txBox="1"/>
          <p:nvPr/>
        </p:nvSpPr>
        <p:spPr>
          <a:xfrm>
            <a:off x="695400" y="1949931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Viable</a:t>
            </a:r>
            <a:r>
              <a:rPr lang="fi-FI" sz="2400" dirty="0"/>
              <a:t> </a:t>
            </a:r>
            <a:r>
              <a:rPr lang="fi-FI" sz="2400" dirty="0" err="1"/>
              <a:t>class</a:t>
            </a:r>
            <a:r>
              <a:rPr lang="fi-FI" sz="2400" dirty="0"/>
              <a:t> 1: </a:t>
            </a:r>
            <a:r>
              <a:rPr lang="fi-FI" sz="2400" dirty="0" err="1"/>
              <a:t>Early-onset</a:t>
            </a:r>
            <a:r>
              <a:rPr lang="fi-FI" sz="2400" dirty="0"/>
              <a:t> FOPT</a:t>
            </a:r>
            <a:endParaRPr lang="en-FI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D12D9-0815-C6EF-ED9F-9B6A434B6E66}"/>
              </a:ext>
            </a:extLst>
          </p:cNvPr>
          <p:cNvSpPr txBox="1"/>
          <p:nvPr/>
        </p:nvSpPr>
        <p:spPr>
          <a:xfrm>
            <a:off x="695400" y="389414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Viable</a:t>
            </a:r>
            <a:r>
              <a:rPr lang="fi-FI" sz="2400" dirty="0"/>
              <a:t> </a:t>
            </a:r>
            <a:r>
              <a:rPr lang="fi-FI" sz="2400" dirty="0" err="1"/>
              <a:t>class</a:t>
            </a:r>
            <a:r>
              <a:rPr lang="fi-FI" sz="2400" dirty="0"/>
              <a:t> 2: </a:t>
            </a:r>
            <a:r>
              <a:rPr lang="fi-FI" sz="2400" dirty="0" err="1"/>
              <a:t>Late</a:t>
            </a:r>
            <a:r>
              <a:rPr lang="fi-FI" sz="2400" dirty="0"/>
              <a:t> crossover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3572782330"/>
      </p:ext>
    </p:extLst>
  </p:cSld>
  <p:clrMapOvr>
    <a:masterClrMapping/>
  </p:clrMapOvr>
  <p:transition advTm="5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0D6DF-ED2E-A860-D576-ACF9798B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19E398C-7F17-8ED3-D956-A3CFF75B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3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2" descr="C:\Users\arjvuori\Desktop\phasediag.png">
            <a:extLst>
              <a:ext uri="{FF2B5EF4-FFF2-40B4-BE49-F238E27FC236}">
                <a16:creationId xmlns:a16="http://schemas.microsoft.com/office/drawing/2014/main" id="{3C60177E-6D03-0A53-97F6-4E01D24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" y="1157843"/>
            <a:ext cx="5654328" cy="46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3233D5-804F-F3DB-DFFB-B4BE90A9B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538790"/>
            <a:ext cx="5457466" cy="37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9066"/>
      </p:ext>
    </p:extLst>
  </p:cSld>
  <p:clrMapOvr>
    <a:masterClrMapping/>
  </p:clrMapOvr>
  <p:transition advTm="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964A-A8D3-C073-FD3D-5F3C96B5B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5C7BE2-21FB-F50A-8159-F20AB3D7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3FAFB-61A2-FADB-1B71-7602B387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F4CADB-48B8-181C-84A8-94E44A4E7B46}"/>
                  </a:ext>
                </a:extLst>
              </p:cNvPr>
              <p:cNvSpPr txBox="1"/>
              <p:nvPr/>
            </p:nvSpPr>
            <p:spPr>
              <a:xfrm>
                <a:off x="839416" y="1760617"/>
                <a:ext cx="10513168" cy="310854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i-FI" sz="2800" b="1" dirty="0" err="1"/>
                  <a:t>Take</a:t>
                </a:r>
                <a:r>
                  <a:rPr lang="fi-FI" sz="2800" b="1" dirty="0"/>
                  <a:t>-home </a:t>
                </a:r>
                <a:r>
                  <a:rPr lang="fi-FI" sz="2800" b="1" dirty="0" err="1"/>
                  <a:t>messages</a:t>
                </a:r>
                <a:r>
                  <a:rPr lang="fi-FI" sz="2800" b="1" dirty="0"/>
                  <a:t> </a:t>
                </a:r>
                <a:r>
                  <a:rPr lang="fi-FI" sz="2800" b="1" dirty="0" err="1"/>
                  <a:t>from</a:t>
                </a:r>
                <a:r>
                  <a:rPr lang="fi-FI" sz="2800" b="1" dirty="0"/>
                  <a:t> </a:t>
                </a:r>
                <a:r>
                  <a:rPr lang="fi-FI" sz="2800" b="1" dirty="0" err="1"/>
                  <a:t>the</a:t>
                </a:r>
                <a:r>
                  <a:rPr lang="fi-FI" sz="2800" b="1" dirty="0"/>
                  <a:t> </a:t>
                </a:r>
                <a:r>
                  <a:rPr lang="fi-FI" sz="2800" b="1" dirty="0" err="1"/>
                  <a:t>study</a:t>
                </a:r>
                <a:r>
                  <a:rPr lang="fi-FI" sz="2800" dirty="0"/>
                  <a:t>: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fi-FI" sz="2800" dirty="0"/>
                  <a:t>Twin stars strongly disfavored but not ruled out by current data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fi-FI" sz="2800" dirty="0" err="1"/>
                  <a:t>Viable</a:t>
                </a:r>
                <a:r>
                  <a:rPr lang="fi-FI" sz="2800" dirty="0"/>
                  <a:t> EoSs </a:t>
                </a:r>
                <a:r>
                  <a:rPr lang="fi-FI" sz="2800" dirty="0" err="1"/>
                  <a:t>form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two</a:t>
                </a:r>
                <a:r>
                  <a:rPr lang="fi-FI" sz="2800" dirty="0"/>
                  <a:t> </a:t>
                </a:r>
                <a:r>
                  <a:rPr lang="fi-FI" sz="2800" dirty="0" err="1"/>
                  <a:t>distinct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groups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with</a:t>
                </a:r>
                <a:r>
                  <a:rPr lang="fi-FI" sz="2800" dirty="0"/>
                  <a:t> </a:t>
                </a:r>
                <a:r>
                  <a:rPr lang="fi-FI" sz="2800" dirty="0" err="1"/>
                  <a:t>interesting</a:t>
                </a:r>
                <a:r>
                  <a:rPr lang="fi-FI" sz="2800" dirty="0"/>
                  <a:t> </a:t>
                </a:r>
                <a:r>
                  <a:rPr lang="fi-FI" sz="2800" dirty="0" err="1"/>
                  <a:t>physical</a:t>
                </a:r>
                <a:r>
                  <a:rPr lang="fi-FI" sz="2800" dirty="0"/>
                  <a:t> </a:t>
                </a:r>
                <a:r>
                  <a:rPr lang="fi-FI" sz="2800" dirty="0" err="1"/>
                  <a:t>traits</a:t>
                </a:r>
                <a:r>
                  <a:rPr lang="fi-FI" sz="2800" dirty="0"/>
                  <a:t>:</a:t>
                </a:r>
              </a:p>
              <a:p>
                <a:pPr marL="971550" lvl="1" indent="-514350">
                  <a:buFont typeface="+mj-lt"/>
                  <a:buAutoNum type="arabicParenR"/>
                </a:pPr>
                <a:r>
                  <a:rPr lang="fi-FI" sz="2800" dirty="0" err="1"/>
                  <a:t>Early-onset</a:t>
                </a:r>
                <a:r>
                  <a:rPr lang="fi-FI" sz="2800" dirty="0"/>
                  <a:t> </a:t>
                </a:r>
                <a:r>
                  <a:rPr lang="fi-FI" sz="2800" dirty="0" err="1"/>
                  <a:t>first-order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phase</a:t>
                </a:r>
                <a:r>
                  <a:rPr lang="fi-FI" sz="2800" dirty="0"/>
                  <a:t> transition within </a:t>
                </a:r>
                <a:r>
                  <a:rPr lang="fi-FI" sz="2800" dirty="0" err="1"/>
                  <a:t>hadronic</a:t>
                </a:r>
                <a:r>
                  <a:rPr lang="fi-FI" sz="2800" dirty="0"/>
                  <a:t> </a:t>
                </a:r>
                <a:r>
                  <a:rPr lang="fi-FI" sz="2800" dirty="0" err="1"/>
                  <a:t>matter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occurring</a:t>
                </a:r>
                <a:r>
                  <a:rPr lang="fi-FI" sz="2800" dirty="0"/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fi-FI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i-FI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1.</m:t>
                        </m:r>
                        <m:r>
                          <a:rPr lang="fi-FI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fi-FI" sz="2800" dirty="0"/>
              </a:p>
              <a:p>
                <a:pPr marL="971550" lvl="1" indent="-514350">
                  <a:buFont typeface="+mj-lt"/>
                  <a:buAutoNum type="arabicParenR"/>
                </a:pPr>
                <a:r>
                  <a:rPr lang="fi-FI" sz="2800" dirty="0" err="1"/>
                  <a:t>Later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crossover</a:t>
                </a:r>
                <a:r>
                  <a:rPr lang="fi-FI" sz="2800" dirty="0"/>
                  <a:t> </a:t>
                </a:r>
                <a:r>
                  <a:rPr lang="fi-FI" sz="2800" dirty="0" err="1"/>
                  <a:t>with</a:t>
                </a:r>
                <a:r>
                  <a:rPr lang="fi-FI" sz="2800" dirty="0"/>
                  <a:t> </a:t>
                </a:r>
                <a:r>
                  <a:rPr lang="fi-FI" sz="2800" dirty="0" err="1"/>
                  <a:t>characteristic</a:t>
                </a:r>
                <a:r>
                  <a:rPr lang="fi-FI" sz="2800" dirty="0"/>
                  <a:t> two-peak speed of sound and nearly </a:t>
                </a:r>
                <a:r>
                  <a:rPr lang="fi-FI" sz="2800" dirty="0" err="1"/>
                  <a:t>horizontal</a:t>
                </a:r>
                <a:r>
                  <a:rPr lang="fi-FI" sz="2800" dirty="0"/>
                  <a:t> </a:t>
                </a:r>
                <a:r>
                  <a:rPr lang="fi-FI" sz="2800" dirty="0" err="1"/>
                  <a:t>second</a:t>
                </a:r>
                <a:r>
                  <a:rPr lang="fi-FI" sz="2800" dirty="0"/>
                  <a:t> MR </a:t>
                </a:r>
                <a:r>
                  <a:rPr lang="fi-FI" sz="2800" dirty="0" err="1"/>
                  <a:t>branch</a:t>
                </a:r>
                <a:endParaRPr lang="fi-FI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F4CADB-48B8-181C-84A8-94E44A4E7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760617"/>
                <a:ext cx="10513168" cy="3108543"/>
              </a:xfrm>
              <a:prstGeom prst="rect">
                <a:avLst/>
              </a:prstGeom>
              <a:blipFill>
                <a:blip r:embed="rId4"/>
                <a:stretch>
                  <a:fillRect l="-1100" t="-1556" r="-1100" b="-428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517249"/>
      </p:ext>
    </p:extLst>
  </p:cSld>
  <p:clrMapOvr>
    <a:masterClrMapping/>
  </p:clrMapOvr>
  <p:transition advTm="5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0127-DF3C-24D6-7D0B-4326560A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62AF-C099-AA89-4B9F-6979F7088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2636912"/>
            <a:ext cx="9550061" cy="684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Improving the high-density constraint: Basics of perturbative QCD at nonzero density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469ED-FF79-E47A-D627-1FDFCC6B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31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4313"/>
      </p:ext>
    </p:extLst>
  </p:cSld>
  <p:clrMapOvr>
    <a:masterClrMapping/>
  </p:clrMapOvr>
  <p:transition advTm="54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32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5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"/>
    </mc:Choice>
    <mc:Fallback xmlns="">
      <p:transition spd="slow" advTm="4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40FC1-3133-4EB3-DCDF-0A20BBD9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E43CE-642F-A28B-049B-2A5A10AF72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06BCF-1A2F-8A40-C901-D08EA8A0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33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DB75A-71B7-1D21-3014-5A812C3E6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83" y="2492896"/>
            <a:ext cx="5601193" cy="2592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8BF4D-DE31-7F6E-7041-2A28BD08A6A2}"/>
              </a:ext>
            </a:extLst>
          </p:cNvPr>
          <p:cNvSpPr txBox="1"/>
          <p:nvPr/>
        </p:nvSpPr>
        <p:spPr>
          <a:xfrm>
            <a:off x="407368" y="5373216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resummation of soft bosonic </a:t>
            </a:r>
            <a:r>
              <a:rPr lang="en-US" sz="2800" dirty="0" err="1"/>
              <a:t>dof’s</a:t>
            </a:r>
            <a:r>
              <a:rPr lang="en-US" sz="2800" dirty="0"/>
              <a:t>, typically implemented via dimensionally reduced effective theories</a:t>
            </a:r>
            <a:endParaRPr lang="en-FI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3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"/>
    </mc:Choice>
    <mc:Fallback xmlns="">
      <p:transition spd="slow" advTm="4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94854-D9F8-D6AE-CE85-0277D4719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31300-B854-90BD-643A-0CCFE7B4E7B1}"/>
              </a:ext>
            </a:extLst>
          </p:cNvPr>
          <p:cNvSpPr txBox="1"/>
          <p:nvPr/>
        </p:nvSpPr>
        <p:spPr>
          <a:xfrm>
            <a:off x="6740145" y="5957991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Ghiglieri, Kurkela, Strickland, AV, Phys. Rept. 880 (2020)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3192B-B3BC-6121-4DED-78E0E38DC6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07"/>
          <a:stretch/>
        </p:blipFill>
        <p:spPr>
          <a:xfrm>
            <a:off x="6920165" y="2060848"/>
            <a:ext cx="4968553" cy="3935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6CB407-5B6E-40D1-2039-292668BF9E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CE144-EB8A-109B-9F08-46E1E7C9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34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5C96F-EFF9-A4BC-3B8B-9DFBDB164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83" y="2492896"/>
            <a:ext cx="5601193" cy="25922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A09241-C743-78D0-5871-D48AE155699C}"/>
              </a:ext>
            </a:extLst>
          </p:cNvPr>
          <p:cNvCxnSpPr>
            <a:cxnSpLocks/>
          </p:cNvCxnSpPr>
          <p:nvPr/>
        </p:nvCxnSpPr>
        <p:spPr>
          <a:xfrm>
            <a:off x="6096000" y="3861048"/>
            <a:ext cx="5760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8567B3-D6EF-3501-44FC-FDEA85A81C24}"/>
              </a:ext>
            </a:extLst>
          </p:cNvPr>
          <p:cNvSpPr txBox="1"/>
          <p:nvPr/>
        </p:nvSpPr>
        <p:spPr>
          <a:xfrm>
            <a:off x="407368" y="5373216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resummation of soft bosonic </a:t>
            </a:r>
            <a:r>
              <a:rPr lang="en-US" sz="2800" dirty="0" err="1"/>
              <a:t>dof’s</a:t>
            </a:r>
            <a:r>
              <a:rPr lang="en-US" sz="2800" dirty="0"/>
              <a:t>, typically implemented via dimensionally reduced effective theories</a:t>
            </a:r>
            <a:endParaRPr lang="en-FI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3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"/>
    </mc:Choice>
    <mc:Fallback xmlns="">
      <p:transition spd="slow" advTm="4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35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54230-EEC3-DB00-72F7-DC3C08B725FD}"/>
                  </a:ext>
                </a:extLst>
              </p:cNvPr>
              <p:cNvSpPr txBox="1"/>
              <p:nvPr/>
            </p:nvSpPr>
            <p:spPr>
              <a:xfrm>
                <a:off x="623392" y="2119203"/>
                <a:ext cx="109590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2800">
                    <a:solidFill>
                      <a:prstClr val="black"/>
                    </a:solidFill>
                  </a:rPr>
                  <a:t>But what happens at </a:t>
                </a:r>
                <a:r>
                  <a:rPr lang="en-US" sz="2800" dirty="0">
                    <a:solidFill>
                      <a:prstClr val="black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54230-EEC3-DB00-72F7-DC3C08B72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19203"/>
                <a:ext cx="10959008" cy="523220"/>
              </a:xfrm>
              <a:prstGeom prst="rect">
                <a:avLst/>
              </a:prstGeom>
              <a:blipFill>
                <a:blip r:embed="rId4"/>
                <a:stretch>
                  <a:fillRect l="-1112" t="-11765" b="-3411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3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36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54230-EEC3-DB00-72F7-DC3C08B725FD}"/>
                  </a:ext>
                </a:extLst>
              </p:cNvPr>
              <p:cNvSpPr txBox="1"/>
              <p:nvPr/>
            </p:nvSpPr>
            <p:spPr>
              <a:xfrm>
                <a:off x="623392" y="2119203"/>
                <a:ext cx="11161240" cy="146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But what happens at high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No correct answer from lattice QCD – the only first-principles method available is perturbation theory!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D54230-EEC3-DB00-72F7-DC3C08B72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19203"/>
                <a:ext cx="11161240" cy="1461939"/>
              </a:xfrm>
              <a:prstGeom prst="rect">
                <a:avLst/>
              </a:prstGeom>
              <a:blipFill>
                <a:blip r:embed="rId4"/>
                <a:stretch>
                  <a:fillRect l="-1147" t="-4184" b="-1129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789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2B444-6E68-6C4E-0AF0-F5F716552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8E8C8-E879-2F4E-525E-247BBCD3FF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3EDCF-7CCA-83B7-B7CD-8DE1AC9C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37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650551-C05B-5C0F-BCE1-B34FAEEA3B73}"/>
                  </a:ext>
                </a:extLst>
              </p:cNvPr>
              <p:cNvSpPr txBox="1"/>
              <p:nvPr/>
            </p:nvSpPr>
            <p:spPr>
              <a:xfrm>
                <a:off x="623392" y="2119203"/>
                <a:ext cx="11089232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But what happens at high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 startAt="2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Sum-integrals get replaced by four-dimensional continuous integrals, with fermionic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marL="914400" lvl="1" indent="-457200">
                  <a:buFont typeface="Courier New" panose="02070309020205020404" pitchFamily="49" charset="0"/>
                  <a:buChar char="o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Simplification from vanishing of diagrams with no fermion loops</a:t>
                </a:r>
              </a:p>
              <a:p>
                <a:pPr marL="914400" lvl="1" indent="-457200">
                  <a:buFont typeface="Courier New" panose="02070309020205020404" pitchFamily="49" charset="0"/>
                  <a:buChar char="o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In practical calculations, often advantageous to start from evaluation of temporal momentum integrals using the Residue theorem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650551-C05B-5C0F-BCE1-B34FAEEA3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19203"/>
                <a:ext cx="11089232" cy="2754600"/>
              </a:xfrm>
              <a:prstGeom prst="rect">
                <a:avLst/>
              </a:prstGeom>
              <a:blipFill>
                <a:blip r:embed="rId4"/>
                <a:stretch>
                  <a:fillRect l="-1154" t="-2212" r="-935" b="-531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1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1203F-3A0F-3435-C871-595B66F40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925CD-4266-BA7F-B160-2CA0EE6808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A5BE5-99CB-EF4A-E998-5777992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38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DCD982-1523-A000-FBCB-A9F264E121F9}"/>
                  </a:ext>
                </a:extLst>
              </p:cNvPr>
              <p:cNvSpPr txBox="1"/>
              <p:nvPr/>
            </p:nvSpPr>
            <p:spPr>
              <a:xfrm>
                <a:off x="623392" y="2119203"/>
                <a:ext cx="10959008" cy="46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But what happens at high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spcAft>
                    <a:spcPts val="600"/>
                  </a:spcAft>
                  <a:buFont typeface="+mj-lt"/>
                  <a:buAutoNum type="arabicParenR" startAt="3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IR sensitive modes no longer 3d: all bosonic (Euclidean) four-momenta satisfying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need special treatment</a:t>
                </a:r>
              </a:p>
              <a:p>
                <a:pPr marL="514350" lvl="0" indent="-514350">
                  <a:buFont typeface="+mj-lt"/>
                  <a:buAutoNum type="arabicParenR" startAt="3"/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 startAt="3"/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 startAt="3"/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 startAt="3"/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 startAt="3"/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buFont typeface="+mj-lt"/>
                  <a:buAutoNum type="arabicParenR" startAt="3"/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lvl="0">
                  <a:spcBef>
                    <a:spcPts val="600"/>
                  </a:spcBef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Correct EFT for soft 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dof’s</a:t>
                </a:r>
                <a:r>
                  <a:rPr lang="en-US" sz="2800" dirty="0">
                    <a:solidFill>
                      <a:prstClr val="black"/>
                    </a:solidFill>
                  </a:rPr>
                  <a:t>: Hard Thermal Loop effective theory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DCD982-1523-A000-FBCB-A9F264E12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19203"/>
                <a:ext cx="10959008" cy="4632037"/>
              </a:xfrm>
              <a:prstGeom prst="rect">
                <a:avLst/>
              </a:prstGeom>
              <a:blipFill>
                <a:blip r:embed="rId4"/>
                <a:stretch>
                  <a:fillRect l="-1168" t="-1318" r="-1057" b="-289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3281873-8DDC-682B-F8C3-3336368EB0BB}"/>
              </a:ext>
            </a:extLst>
          </p:cNvPr>
          <p:cNvGrpSpPr/>
          <p:nvPr/>
        </p:nvGrpSpPr>
        <p:grpSpPr>
          <a:xfrm>
            <a:off x="1559496" y="3636388"/>
            <a:ext cx="9073008" cy="2456908"/>
            <a:chOff x="35496" y="4365104"/>
            <a:chExt cx="9073008" cy="2456908"/>
          </a:xfrm>
        </p:grpSpPr>
        <p:cxnSp>
          <p:nvCxnSpPr>
            <p:cNvPr id="7" name="Suora nuoliyhdysviiva 8">
              <a:extLst>
                <a:ext uri="{FF2B5EF4-FFF2-40B4-BE49-F238E27FC236}">
                  <a16:creationId xmlns:a16="http://schemas.microsoft.com/office/drawing/2014/main" id="{71C748E6-7E6D-0FBF-EF00-2AF70713B224}"/>
                </a:ext>
              </a:extLst>
            </p:cNvPr>
            <p:cNvCxnSpPr>
              <a:cxnSpLocks/>
            </p:cNvCxnSpPr>
            <p:nvPr/>
          </p:nvCxnSpPr>
          <p:spPr>
            <a:xfrm>
              <a:off x="582575" y="5593558"/>
              <a:ext cx="268387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uora nuoliyhdysviiva 9">
              <a:extLst>
                <a:ext uri="{FF2B5EF4-FFF2-40B4-BE49-F238E27FC236}">
                  <a16:creationId xmlns:a16="http://schemas.microsoft.com/office/drawing/2014/main" id="{DCAC893C-2327-0081-B5CC-9077E894E3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4510" y="4365104"/>
              <a:ext cx="0" cy="245690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i 14">
              <a:extLst>
                <a:ext uri="{FF2B5EF4-FFF2-40B4-BE49-F238E27FC236}">
                  <a16:creationId xmlns:a16="http://schemas.microsoft.com/office/drawing/2014/main" id="{603DFAB2-72D8-5AA3-12AD-69FAAF6B3BFE}"/>
                </a:ext>
              </a:extLst>
            </p:cNvPr>
            <p:cNvSpPr/>
            <p:nvPr/>
          </p:nvSpPr>
          <p:spPr>
            <a:xfrm>
              <a:off x="1402618" y="5104760"/>
              <a:ext cx="1058429" cy="992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Kerro 16">
              <a:extLst>
                <a:ext uri="{FF2B5EF4-FFF2-40B4-BE49-F238E27FC236}">
                  <a16:creationId xmlns:a16="http://schemas.microsoft.com/office/drawing/2014/main" id="{2C918542-5790-C219-7388-3BBB1A4C0424}"/>
                </a:ext>
              </a:extLst>
            </p:cNvPr>
            <p:cNvSpPr/>
            <p:nvPr/>
          </p:nvSpPr>
          <p:spPr>
            <a:xfrm>
              <a:off x="1826285" y="461852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Kerro 16">
              <a:extLst>
                <a:ext uri="{FF2B5EF4-FFF2-40B4-BE49-F238E27FC236}">
                  <a16:creationId xmlns:a16="http://schemas.microsoft.com/office/drawing/2014/main" id="{6FB36FDE-4337-0FCB-DBCA-A469AB782EC4}"/>
                </a:ext>
              </a:extLst>
            </p:cNvPr>
            <p:cNvSpPr/>
            <p:nvPr/>
          </p:nvSpPr>
          <p:spPr>
            <a:xfrm>
              <a:off x="1826285" y="550244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Kerro 16">
              <a:extLst>
                <a:ext uri="{FF2B5EF4-FFF2-40B4-BE49-F238E27FC236}">
                  <a16:creationId xmlns:a16="http://schemas.microsoft.com/office/drawing/2014/main" id="{FC724D7F-847F-284B-C17B-851C0A8975D0}"/>
                </a:ext>
              </a:extLst>
            </p:cNvPr>
            <p:cNvSpPr/>
            <p:nvPr/>
          </p:nvSpPr>
          <p:spPr>
            <a:xfrm>
              <a:off x="1826285" y="639652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6F4A7E8-D325-C260-1165-122832DC7ADF}"/>
                </a:ext>
              </a:extLst>
            </p:cNvPr>
            <p:cNvCxnSpPr>
              <a:cxnSpLocks/>
            </p:cNvCxnSpPr>
            <p:nvPr/>
          </p:nvCxnSpPr>
          <p:spPr>
            <a:xfrm>
              <a:off x="674157" y="5110496"/>
              <a:ext cx="728461" cy="2627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CDB9330-63E0-A910-977C-BEF287CA6201}"/>
                    </a:ext>
                  </a:extLst>
                </p:cNvPr>
                <p:cNvSpPr txBox="1"/>
                <p:nvPr/>
              </p:nvSpPr>
              <p:spPr>
                <a:xfrm>
                  <a:off x="170101" y="4725144"/>
                  <a:ext cx="43204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i-FI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fi-FI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CDB9330-63E0-A910-977C-BEF287CA62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01" y="4725144"/>
                  <a:ext cx="432048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33803" b="-1333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B56D791-20E5-07D6-CB8E-D9730D004E33}"/>
                </a:ext>
              </a:extLst>
            </p:cNvPr>
            <p:cNvCxnSpPr>
              <a:cxnSpLocks/>
            </p:cNvCxnSpPr>
            <p:nvPr/>
          </p:nvCxnSpPr>
          <p:spPr>
            <a:xfrm>
              <a:off x="818173" y="6141080"/>
              <a:ext cx="938674" cy="31788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67402F9-3907-F368-BBFA-401955D502B0}"/>
                    </a:ext>
                  </a:extLst>
                </p:cNvPr>
                <p:cNvSpPr txBox="1"/>
                <p:nvPr/>
              </p:nvSpPr>
              <p:spPr>
                <a:xfrm>
                  <a:off x="35496" y="5805264"/>
                  <a:ext cx="8640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i-FI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fi-FI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𝜋</m:t>
                        </m:r>
                        <m:r>
                          <a:rPr kumimoji="0" lang="fi-FI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𝑛𝑇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67402F9-3907-F368-BBFA-401955D502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5805264"/>
                  <a:ext cx="864096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113" r="-4930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uora nuoliyhdysviiva 8">
              <a:extLst>
                <a:ext uri="{FF2B5EF4-FFF2-40B4-BE49-F238E27FC236}">
                  <a16:creationId xmlns:a16="http://schemas.microsoft.com/office/drawing/2014/main" id="{6B8A7F4A-3ADC-7E00-22C6-A7D2110CB7C1}"/>
                </a:ext>
              </a:extLst>
            </p:cNvPr>
            <p:cNvCxnSpPr>
              <a:cxnSpLocks/>
            </p:cNvCxnSpPr>
            <p:nvPr/>
          </p:nvCxnSpPr>
          <p:spPr>
            <a:xfrm>
              <a:off x="3390887" y="5593558"/>
              <a:ext cx="268387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uora nuoliyhdysviiva 9">
              <a:extLst>
                <a:ext uri="{FF2B5EF4-FFF2-40B4-BE49-F238E27FC236}">
                  <a16:creationId xmlns:a16="http://schemas.microsoft.com/office/drawing/2014/main" id="{BEE81E67-A9B4-6C9A-F14B-BF9638F9E9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822" y="4365104"/>
              <a:ext cx="0" cy="245690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i 14">
              <a:extLst>
                <a:ext uri="{FF2B5EF4-FFF2-40B4-BE49-F238E27FC236}">
                  <a16:creationId xmlns:a16="http://schemas.microsoft.com/office/drawing/2014/main" id="{760EB993-90C3-24D4-8572-41FE3E23313B}"/>
                </a:ext>
              </a:extLst>
            </p:cNvPr>
            <p:cNvSpPr/>
            <p:nvPr/>
          </p:nvSpPr>
          <p:spPr>
            <a:xfrm>
              <a:off x="4210930" y="5104760"/>
              <a:ext cx="1058429" cy="992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Kerro 16">
              <a:extLst>
                <a:ext uri="{FF2B5EF4-FFF2-40B4-BE49-F238E27FC236}">
                  <a16:creationId xmlns:a16="http://schemas.microsoft.com/office/drawing/2014/main" id="{50AF69A9-2FD9-0803-D659-38460EB5EFBD}"/>
                </a:ext>
              </a:extLst>
            </p:cNvPr>
            <p:cNvSpPr/>
            <p:nvPr/>
          </p:nvSpPr>
          <p:spPr>
            <a:xfrm>
              <a:off x="4634597" y="461852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Kerro 16">
              <a:extLst>
                <a:ext uri="{FF2B5EF4-FFF2-40B4-BE49-F238E27FC236}">
                  <a16:creationId xmlns:a16="http://schemas.microsoft.com/office/drawing/2014/main" id="{6CCADD16-7FFF-D2FC-043B-58632E0013F1}"/>
                </a:ext>
              </a:extLst>
            </p:cNvPr>
            <p:cNvSpPr/>
            <p:nvPr/>
          </p:nvSpPr>
          <p:spPr>
            <a:xfrm>
              <a:off x="4634597" y="480140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Kerro 16">
              <a:extLst>
                <a:ext uri="{FF2B5EF4-FFF2-40B4-BE49-F238E27FC236}">
                  <a16:creationId xmlns:a16="http://schemas.microsoft.com/office/drawing/2014/main" id="{9CAF1F0D-F8F6-FB47-CBAE-4393F8643875}"/>
                </a:ext>
              </a:extLst>
            </p:cNvPr>
            <p:cNvSpPr/>
            <p:nvPr/>
          </p:nvSpPr>
          <p:spPr>
            <a:xfrm>
              <a:off x="4634597" y="498428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Kerro 16">
              <a:extLst>
                <a:ext uri="{FF2B5EF4-FFF2-40B4-BE49-F238E27FC236}">
                  <a16:creationId xmlns:a16="http://schemas.microsoft.com/office/drawing/2014/main" id="{0D474720-219E-B734-F371-11CCF2F159F6}"/>
                </a:ext>
              </a:extLst>
            </p:cNvPr>
            <p:cNvSpPr/>
            <p:nvPr/>
          </p:nvSpPr>
          <p:spPr>
            <a:xfrm>
              <a:off x="4634597" y="515700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Kerro 16">
              <a:extLst>
                <a:ext uri="{FF2B5EF4-FFF2-40B4-BE49-F238E27FC236}">
                  <a16:creationId xmlns:a16="http://schemas.microsoft.com/office/drawing/2014/main" id="{CADD0250-C2A7-CCEF-8CAA-632455DE2592}"/>
                </a:ext>
              </a:extLst>
            </p:cNvPr>
            <p:cNvSpPr/>
            <p:nvPr/>
          </p:nvSpPr>
          <p:spPr>
            <a:xfrm>
              <a:off x="4634597" y="532972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Kerro 16">
              <a:extLst>
                <a:ext uri="{FF2B5EF4-FFF2-40B4-BE49-F238E27FC236}">
                  <a16:creationId xmlns:a16="http://schemas.microsoft.com/office/drawing/2014/main" id="{F4AFCAFC-3D46-1345-8B0E-4207224A79C1}"/>
                </a:ext>
              </a:extLst>
            </p:cNvPr>
            <p:cNvSpPr/>
            <p:nvPr/>
          </p:nvSpPr>
          <p:spPr>
            <a:xfrm>
              <a:off x="4634597" y="550244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Kerro 16">
              <a:extLst>
                <a:ext uri="{FF2B5EF4-FFF2-40B4-BE49-F238E27FC236}">
                  <a16:creationId xmlns:a16="http://schemas.microsoft.com/office/drawing/2014/main" id="{C7EAA5E5-D512-4A1D-309E-8D2733FD27A1}"/>
                </a:ext>
              </a:extLst>
            </p:cNvPr>
            <p:cNvSpPr/>
            <p:nvPr/>
          </p:nvSpPr>
          <p:spPr>
            <a:xfrm>
              <a:off x="4634597" y="568532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Kerro 16">
              <a:extLst>
                <a:ext uri="{FF2B5EF4-FFF2-40B4-BE49-F238E27FC236}">
                  <a16:creationId xmlns:a16="http://schemas.microsoft.com/office/drawing/2014/main" id="{8CBB675A-CFFE-5817-8448-56668CCC9AF1}"/>
                </a:ext>
              </a:extLst>
            </p:cNvPr>
            <p:cNvSpPr/>
            <p:nvPr/>
          </p:nvSpPr>
          <p:spPr>
            <a:xfrm>
              <a:off x="4634597" y="586820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Kerro 16">
              <a:extLst>
                <a:ext uri="{FF2B5EF4-FFF2-40B4-BE49-F238E27FC236}">
                  <a16:creationId xmlns:a16="http://schemas.microsoft.com/office/drawing/2014/main" id="{9B62F865-CC46-32E7-FC86-F28CA143DCF6}"/>
                </a:ext>
              </a:extLst>
            </p:cNvPr>
            <p:cNvSpPr/>
            <p:nvPr/>
          </p:nvSpPr>
          <p:spPr>
            <a:xfrm>
              <a:off x="4634597" y="605108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Kerro 16">
              <a:extLst>
                <a:ext uri="{FF2B5EF4-FFF2-40B4-BE49-F238E27FC236}">
                  <a16:creationId xmlns:a16="http://schemas.microsoft.com/office/drawing/2014/main" id="{43AF3A30-84FB-82EA-7C98-BDC9E9A3111A}"/>
                </a:ext>
              </a:extLst>
            </p:cNvPr>
            <p:cNvSpPr/>
            <p:nvPr/>
          </p:nvSpPr>
          <p:spPr>
            <a:xfrm>
              <a:off x="4634597" y="622380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Kerro 16">
              <a:extLst>
                <a:ext uri="{FF2B5EF4-FFF2-40B4-BE49-F238E27FC236}">
                  <a16:creationId xmlns:a16="http://schemas.microsoft.com/office/drawing/2014/main" id="{C65CCE69-2DF2-2F6B-355B-F40522D7059C}"/>
                </a:ext>
              </a:extLst>
            </p:cNvPr>
            <p:cNvSpPr/>
            <p:nvPr/>
          </p:nvSpPr>
          <p:spPr>
            <a:xfrm>
              <a:off x="4634597" y="6396520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Kerro 16">
              <a:extLst>
                <a:ext uri="{FF2B5EF4-FFF2-40B4-BE49-F238E27FC236}">
                  <a16:creationId xmlns:a16="http://schemas.microsoft.com/office/drawing/2014/main" id="{442418FE-9259-DECB-B393-9DE69C183E4B}"/>
                </a:ext>
              </a:extLst>
            </p:cNvPr>
            <p:cNvSpPr/>
            <p:nvPr/>
          </p:nvSpPr>
          <p:spPr>
            <a:xfrm>
              <a:off x="4634597" y="6577144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Kerro 16">
              <a:extLst>
                <a:ext uri="{FF2B5EF4-FFF2-40B4-BE49-F238E27FC236}">
                  <a16:creationId xmlns:a16="http://schemas.microsoft.com/office/drawing/2014/main" id="{CAAE7064-F220-99DB-674E-8037F9D9F8CA}"/>
                </a:ext>
              </a:extLst>
            </p:cNvPr>
            <p:cNvSpPr/>
            <p:nvPr/>
          </p:nvSpPr>
          <p:spPr>
            <a:xfrm>
              <a:off x="4634597" y="4437112"/>
              <a:ext cx="180000" cy="180000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" name="Suora nuoliyhdysviiva 8">
              <a:extLst>
                <a:ext uri="{FF2B5EF4-FFF2-40B4-BE49-F238E27FC236}">
                  <a16:creationId xmlns:a16="http://schemas.microsoft.com/office/drawing/2014/main" id="{B4774044-B9B0-3CD5-3DA2-5DFE44AAB2D2}"/>
                </a:ext>
              </a:extLst>
            </p:cNvPr>
            <p:cNvCxnSpPr>
              <a:cxnSpLocks/>
            </p:cNvCxnSpPr>
            <p:nvPr/>
          </p:nvCxnSpPr>
          <p:spPr>
            <a:xfrm>
              <a:off x="6290781" y="5593558"/>
              <a:ext cx="268387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uora nuoliyhdysviiva 9">
              <a:extLst>
                <a:ext uri="{FF2B5EF4-FFF2-40B4-BE49-F238E27FC236}">
                  <a16:creationId xmlns:a16="http://schemas.microsoft.com/office/drawing/2014/main" id="{16EF1F58-1AEC-4E9D-512F-902C9C046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2716" y="4365104"/>
              <a:ext cx="0" cy="245690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lipsi 14">
              <a:extLst>
                <a:ext uri="{FF2B5EF4-FFF2-40B4-BE49-F238E27FC236}">
                  <a16:creationId xmlns:a16="http://schemas.microsoft.com/office/drawing/2014/main" id="{9E8CD9E5-F187-87A3-35EB-696E114F3F97}"/>
                </a:ext>
              </a:extLst>
            </p:cNvPr>
            <p:cNvSpPr/>
            <p:nvPr/>
          </p:nvSpPr>
          <p:spPr>
            <a:xfrm>
              <a:off x="7110824" y="5104760"/>
              <a:ext cx="1058429" cy="992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69B5921-0252-9158-8B82-FBAF142A6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2716" y="4387036"/>
              <a:ext cx="0" cy="243497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9877CF2-AE78-0C88-1E59-EBBC2C761095}"/>
                    </a:ext>
                  </a:extLst>
                </p:cNvPr>
                <p:cNvSpPr txBox="1"/>
                <p:nvPr/>
              </p:nvSpPr>
              <p:spPr>
                <a:xfrm>
                  <a:off x="2258333" y="4365104"/>
                  <a:ext cx="133214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F81B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i-FI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F81BD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𝝎</m:t>
                            </m:r>
                            <m:r>
                              <a:rPr kumimoji="0" lang="fi-FI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F81BD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fi-FI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F81BD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𝒊𝒑</m:t>
                            </m:r>
                          </m:e>
                          <m:sub>
                            <m:r>
                              <a:rPr kumimoji="0" lang="fi-FI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F81BD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9877CF2-AE78-0C88-1E59-EBBC2C7610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8333" y="4365104"/>
                  <a:ext cx="1332148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7333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1826C0C-66A1-54BF-7B17-95F753AB26B8}"/>
                    </a:ext>
                  </a:extLst>
                </p:cNvPr>
                <p:cNvSpPr txBox="1"/>
                <p:nvPr/>
              </p:nvSpPr>
              <p:spPr>
                <a:xfrm>
                  <a:off x="2463468" y="6387812"/>
                  <a:ext cx="78675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𝑇</m:t>
                        </m:r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~</m:t>
                        </m:r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1826C0C-66A1-54BF-7B17-95F753AB2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3468" y="6387812"/>
                  <a:ext cx="786754" cy="430887"/>
                </a:xfrm>
                <a:prstGeom prst="rect">
                  <a:avLst/>
                </a:prstGeom>
                <a:blipFill>
                  <a:blip r:embed="rId8"/>
                  <a:stretch>
                    <a:fillRect b="-7042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55AFCBE-6A71-7D66-0783-96D884DA8F0A}"/>
                    </a:ext>
                  </a:extLst>
                </p:cNvPr>
                <p:cNvSpPr txBox="1"/>
                <p:nvPr/>
              </p:nvSpPr>
              <p:spPr>
                <a:xfrm>
                  <a:off x="5210661" y="6372036"/>
                  <a:ext cx="102515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𝑇</m:t>
                        </m:r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~</m:t>
                        </m:r>
                        <m:sSub>
                          <m:sSubPr>
                            <m:ctrlPr>
                              <a:rPr kumimoji="0" lang="fi-FI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i-FI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fi-FI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55AFCBE-6A71-7D66-0783-96D884DA8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661" y="6372036"/>
                  <a:ext cx="1025152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45BD57B-6BC4-2A47-3324-4254BC820E83}"/>
                    </a:ext>
                  </a:extLst>
                </p:cNvPr>
                <p:cNvSpPr txBox="1"/>
                <p:nvPr/>
              </p:nvSpPr>
              <p:spPr>
                <a:xfrm>
                  <a:off x="8162989" y="6387812"/>
                  <a:ext cx="94551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𝑇</m:t>
                        </m:r>
                        <m:r>
                          <a:rPr kumimoji="0" lang="fi-FI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45BD57B-6BC4-2A47-3324-4254BC820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2989" y="6387812"/>
                  <a:ext cx="945515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81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D998-5461-DA32-A674-5FA891782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8BC4C-46BE-8303-542A-3753D7770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3028280"/>
            <a:ext cx="4450239" cy="3449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67759-F811-0099-9AC9-12C9BAF495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4"/>
            <a:ext cx="8102469" cy="1296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17F6B-F9B2-2E3B-0884-DF7AAF51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39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C1984D-C18D-75D4-0E6C-631365C2C09E}"/>
                  </a:ext>
                </a:extLst>
              </p:cNvPr>
              <p:cNvSpPr txBox="1"/>
              <p:nvPr/>
            </p:nvSpPr>
            <p:spPr>
              <a:xfrm>
                <a:off x="623392" y="2119203"/>
                <a:ext cx="10959008" cy="344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But what happens at high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pPr marL="514350" lvl="0" indent="-514350">
                  <a:spcAft>
                    <a:spcPts val="600"/>
                  </a:spcAft>
                  <a:buFont typeface="+mj-lt"/>
                  <a:buAutoNum type="arabicParenR" startAt="4"/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Need to consider contributions from quark pairing</a:t>
                </a:r>
              </a:p>
              <a:p>
                <a:pPr lvl="0">
                  <a:spcAft>
                    <a:spcPts val="600"/>
                  </a:spcAft>
                  <a:defRPr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Pairing term scales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i-FI" sz="2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free</m:t>
                            </m:r>
                          </m:sub>
                        </m:sSub>
                      </m:den>
                    </m:f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i-FI" sz="2800" b="0" i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</a:p>
              <a:p>
                <a:pPr lvl="0"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Negligible contribution to bulk pressure </a:t>
                </a:r>
              </a:p>
              <a:p>
                <a:pPr lvl="0">
                  <a:spcAft>
                    <a:spcPts val="600"/>
                  </a:spcAft>
                  <a:defRPr/>
                </a:pPr>
                <a:r>
                  <a:rPr lang="en-US" sz="2800" dirty="0">
                    <a:solidFill>
                      <a:prstClr val="black"/>
                    </a:solidFill>
                  </a:rPr>
                  <a:t>at perturbative densities!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C1984D-C18D-75D4-0E6C-631365C2C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19203"/>
                <a:ext cx="10959008" cy="3449983"/>
              </a:xfrm>
              <a:prstGeom prst="rect">
                <a:avLst/>
              </a:prstGeom>
              <a:blipFill>
                <a:blip r:embed="rId5"/>
                <a:stretch>
                  <a:fillRect l="-1168" t="-1767" b="-300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441B6711-1EFC-BDE5-758B-FA8784B4EB2A}"/>
              </a:ext>
            </a:extLst>
          </p:cNvPr>
          <p:cNvSpPr txBox="1"/>
          <p:nvPr/>
        </p:nvSpPr>
        <p:spPr>
          <a:xfrm>
            <a:off x="7176120" y="644404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[Gholami, Hofmann, </a:t>
            </a:r>
            <a:r>
              <a:rPr lang="en-US" dirty="0" err="1">
                <a:solidFill>
                  <a:prstClr val="black"/>
                </a:solidFill>
              </a:rPr>
              <a:t>Buballa</a:t>
            </a:r>
            <a:r>
              <a:rPr lang="en-US" dirty="0">
                <a:solidFill>
                  <a:prstClr val="black"/>
                </a:solidFill>
              </a:rPr>
              <a:t>, PRD 111 (2025)]</a:t>
            </a:r>
          </a:p>
        </p:txBody>
      </p:sp>
    </p:spTree>
    <p:extLst>
      <p:ext uri="{BB962C8B-B14F-4D97-AF65-F5344CB8AC3E}">
        <p14:creationId xmlns:p14="http://schemas.microsoft.com/office/powerpoint/2010/main" val="39483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2BE1D-77ED-F5B7-5474-069CDC70F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3FC10BD-867C-7AE6-A26A-879385533855}"/>
              </a:ext>
            </a:extLst>
          </p:cNvPr>
          <p:cNvSpPr/>
          <p:nvPr/>
        </p:nvSpPr>
        <p:spPr>
          <a:xfrm>
            <a:off x="6672064" y="1483224"/>
            <a:ext cx="3240000" cy="3240360"/>
          </a:xfrm>
          <a:prstGeom prst="ellipse">
            <a:avLst/>
          </a:prstGeom>
          <a:solidFill>
            <a:srgbClr val="F5FBD5">
              <a:alpha val="3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F6D550-011B-13EA-3487-47C1C4F126B4}"/>
              </a:ext>
            </a:extLst>
          </p:cNvPr>
          <p:cNvSpPr/>
          <p:nvPr/>
        </p:nvSpPr>
        <p:spPr>
          <a:xfrm>
            <a:off x="7656771" y="3140968"/>
            <a:ext cx="3240000" cy="3240360"/>
          </a:xfrm>
          <a:prstGeom prst="ellipse">
            <a:avLst/>
          </a:prstGeom>
          <a:solidFill>
            <a:srgbClr val="FFB6C1">
              <a:alpha val="2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94AA2D-CE4C-9245-26A3-D17F64A36686}"/>
              </a:ext>
            </a:extLst>
          </p:cNvPr>
          <p:cNvSpPr/>
          <p:nvPr/>
        </p:nvSpPr>
        <p:spPr>
          <a:xfrm>
            <a:off x="8547780" y="1483224"/>
            <a:ext cx="3240000" cy="324036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CA509D7-BB57-88A9-66E1-313C0069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4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B3BB3-4ADB-1DFA-8F13-A54317BFB9B8}"/>
              </a:ext>
            </a:extLst>
          </p:cNvPr>
          <p:cNvSpPr txBox="1"/>
          <p:nvPr/>
        </p:nvSpPr>
        <p:spPr>
          <a:xfrm>
            <a:off x="6919285" y="2406944"/>
            <a:ext cx="144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177C9-34D0-D6A2-A7DF-01371C776B19}"/>
              </a:ext>
            </a:extLst>
          </p:cNvPr>
          <p:cNvSpPr txBox="1"/>
          <p:nvPr/>
        </p:nvSpPr>
        <p:spPr>
          <a:xfrm>
            <a:off x="9943621" y="2406944"/>
            <a:ext cx="182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Non-perturbative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EC540A-67CA-69A4-F651-91701D08BE77}"/>
                  </a:ext>
                </a:extLst>
              </p:cNvPr>
              <p:cNvSpPr txBox="1"/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Applicable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EC540A-67CA-69A4-F651-91701D08B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blipFill>
                <a:blip r:embed="rId3"/>
                <a:stretch>
                  <a:fillRect l="-3268" t="-5882" r="-6209" b="-441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rjvuori\Desktop\phasediag.png">
            <a:extLst>
              <a:ext uri="{FF2B5EF4-FFF2-40B4-BE49-F238E27FC236}">
                <a16:creationId xmlns:a16="http://schemas.microsoft.com/office/drawing/2014/main" id="{3E02901D-92B9-F2CA-31C4-CB3CDFBE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" y="1157843"/>
            <a:ext cx="5654328" cy="46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3F7F8E-ED1B-C189-49CA-756156F865B0}"/>
              </a:ext>
            </a:extLst>
          </p:cNvPr>
          <p:cNvSpPr/>
          <p:nvPr/>
        </p:nvSpPr>
        <p:spPr>
          <a:xfrm>
            <a:off x="85488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DCDA34-58D7-6F5B-A4FE-2D9247A34093}"/>
              </a:ext>
            </a:extLst>
          </p:cNvPr>
          <p:cNvSpPr/>
          <p:nvPr/>
        </p:nvSpPr>
        <p:spPr>
          <a:xfrm>
            <a:off x="66732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A031D5-106C-ADE0-5EEA-2C47892203A6}"/>
              </a:ext>
            </a:extLst>
          </p:cNvPr>
          <p:cNvSpPr/>
          <p:nvPr/>
        </p:nvSpPr>
        <p:spPr>
          <a:xfrm>
            <a:off x="7656053" y="3139408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42D2F-E72F-5F95-4BE6-321C89DCB653}"/>
              </a:ext>
            </a:extLst>
          </p:cNvPr>
          <p:cNvSpPr txBox="1"/>
          <p:nvPr/>
        </p:nvSpPr>
        <p:spPr>
          <a:xfrm>
            <a:off x="7184620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’Pick two’ problem:</a:t>
            </a:r>
            <a:endParaRPr lang="en-FI" sz="4000" dirty="0"/>
          </a:p>
        </p:txBody>
      </p:sp>
    </p:spTree>
    <p:extLst>
      <p:ext uri="{BB962C8B-B14F-4D97-AF65-F5344CB8AC3E}">
        <p14:creationId xmlns:p14="http://schemas.microsoft.com/office/powerpoint/2010/main" val="71155122"/>
      </p:ext>
    </p:extLst>
  </p:cSld>
  <p:clrMapOvr>
    <a:masterClrMapping/>
  </p:clrMapOvr>
  <p:transition advTm="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788B-8E37-73A0-171E-0ACFA1C90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9AACF-D080-447C-2094-BB0EB9E7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93" y="2924944"/>
            <a:ext cx="10918213" cy="6840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Towards full N3LO: Methods and preliminary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C633A5-D61A-F3A1-67F8-23D0837A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40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3575"/>
      </p:ext>
    </p:extLst>
  </p:cSld>
  <p:clrMapOvr>
    <a:masterClrMapping/>
  </p:clrMapOvr>
  <p:transition advTm="54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41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contributions to the unpaired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2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27E53B3-EE0B-D749-4DC4-E5FDB7D5B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"/>
    </mc:Choice>
    <mc:Fallback xmlns="">
      <p:transition spd="slow" advTm="2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42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06671D-FD9E-4EDA-9139-41053B5E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C8A7B-3E5B-4792-B64E-F556AB801149}"/>
              </a:ext>
            </a:extLst>
          </p:cNvPr>
          <p:cNvSpPr txBox="1"/>
          <p:nvPr/>
        </p:nvSpPr>
        <p:spPr>
          <a:xfrm>
            <a:off x="6312024" y="59341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Known since 1970’s: Freedman, McLerran, PRD 16 (1977)</a:t>
            </a:r>
            <a:endParaRPr lang="aa-E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97597-B9D6-4D55-A8B9-EF6E73A45447}"/>
              </a:ext>
            </a:extLst>
          </p:cNvPr>
          <p:cNvSpPr/>
          <p:nvPr/>
        </p:nvSpPr>
        <p:spPr>
          <a:xfrm>
            <a:off x="7138948" y="4005064"/>
            <a:ext cx="2736304" cy="10214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7D27BC-77C0-4C38-93E2-B1598A1158E8}"/>
              </a:ext>
            </a:extLst>
          </p:cNvPr>
          <p:cNvCxnSpPr>
            <a:cxnSpLocks/>
          </p:cNvCxnSpPr>
          <p:nvPr/>
        </p:nvCxnSpPr>
        <p:spPr>
          <a:xfrm flipV="1">
            <a:off x="8363085" y="5128718"/>
            <a:ext cx="274829" cy="805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D44AA-04E1-13C1-04E7-E4264D8CBE2F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contributions to the unpaired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D44AA-04E1-13C1-04E7-E4264D8CB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3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9140578-FD4A-3175-4211-2CC7B62D2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8" y="3465595"/>
            <a:ext cx="5951984" cy="1331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78EE1-FD2C-3C0B-7400-AA22E17C8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82" y="4905755"/>
            <a:ext cx="5919496" cy="13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43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F70E3-E9AC-EFA6-BBFF-73D15549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contributions to the unpaired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3DABB-8096-4389-E2F4-7B5F9905B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3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CEE440-68F0-166D-D630-316CE6E1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7DB4C-F5AF-ED1C-37EE-F8080B4F9B3B}"/>
              </a:ext>
            </a:extLst>
          </p:cNvPr>
          <p:cNvSpPr txBox="1"/>
          <p:nvPr/>
        </p:nvSpPr>
        <p:spPr>
          <a:xfrm>
            <a:off x="6672064" y="6033185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Leading log from </a:t>
            </a:r>
            <a:r>
              <a:rPr lang="en-US" dirty="0" err="1"/>
              <a:t>Gorda</a:t>
            </a:r>
            <a:r>
              <a:rPr lang="en-US" dirty="0"/>
              <a:t>, </a:t>
            </a:r>
            <a:r>
              <a:rPr lang="en-US" dirty="0" err="1"/>
              <a:t>Kurkela</a:t>
            </a:r>
            <a:r>
              <a:rPr lang="en-US" dirty="0"/>
              <a:t>, </a:t>
            </a:r>
            <a:r>
              <a:rPr lang="en-US" dirty="0" err="1"/>
              <a:t>Romatschke</a:t>
            </a:r>
            <a:r>
              <a:rPr lang="en-US" dirty="0"/>
              <a:t>, </a:t>
            </a:r>
            <a:r>
              <a:rPr lang="en-US" dirty="0" err="1"/>
              <a:t>Säppi</a:t>
            </a:r>
            <a:r>
              <a:rPr lang="en-US" dirty="0"/>
              <a:t>, AV, PRL 121 (</a:t>
            </a:r>
            <a:r>
              <a:rPr lang="en-US"/>
              <a:t>2018)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4C6771-B2A0-A3F3-B0ED-1603ACBED36D}"/>
              </a:ext>
            </a:extLst>
          </p:cNvPr>
          <p:cNvSpPr/>
          <p:nvPr/>
        </p:nvSpPr>
        <p:spPr>
          <a:xfrm>
            <a:off x="9828000" y="3993869"/>
            <a:ext cx="1115162" cy="1595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895D35-41D0-D613-55F6-43C44C49910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8904312" y="5073287"/>
            <a:ext cx="792088" cy="959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2112A9-022A-3EC7-D021-3F23E2EF4657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9C76D-1D55-4FFD-B837-990AE33AE08C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40BA5-B0F1-48C9-ABE7-89DA903EF797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"/>
    </mc:Choice>
    <mc:Fallback xmlns="">
      <p:transition spd="slow" advTm="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B33CA1-2C8C-197A-B1CF-20F45304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44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26EF-0729-4322-9696-757AA9E44CEE}"/>
              </a:ext>
            </a:extLst>
          </p:cNvPr>
          <p:cNvSpPr txBox="1"/>
          <p:nvPr/>
        </p:nvSpPr>
        <p:spPr>
          <a:xfrm>
            <a:off x="6571646" y="5970006"/>
            <a:ext cx="528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Gorda, Kurkela, Paatelainen, </a:t>
            </a:r>
            <a:r>
              <a:rPr lang="en-US" dirty="0" err="1"/>
              <a:t>Säppi</a:t>
            </a:r>
            <a:r>
              <a:rPr lang="en-US" dirty="0"/>
              <a:t>, AV, PRL 127 (2021); Fernandez, </a:t>
            </a:r>
            <a:r>
              <a:rPr lang="en-US" dirty="0" err="1"/>
              <a:t>Kneur</a:t>
            </a:r>
            <a:r>
              <a:rPr lang="en-US" dirty="0"/>
              <a:t>, PRL 129 (2022)</a:t>
            </a:r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0D506-FF23-4024-896E-605CF3217C0F}"/>
              </a:ext>
            </a:extLst>
          </p:cNvPr>
          <p:cNvSpPr/>
          <p:nvPr/>
        </p:nvSpPr>
        <p:spPr>
          <a:xfrm>
            <a:off x="9876286" y="4512902"/>
            <a:ext cx="1053712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91FA-F826-45D2-96BB-8B37F99B8BAE}"/>
              </a:ext>
            </a:extLst>
          </p:cNvPr>
          <p:cNvCxnSpPr/>
          <p:nvPr/>
        </p:nvCxnSpPr>
        <p:spPr>
          <a:xfrm flipV="1">
            <a:off x="9048328" y="5105910"/>
            <a:ext cx="720080" cy="8640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B1956DC-8B02-F81A-A83A-7996B1E41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2011F-41D0-F390-D9DB-4098B3238ED3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contributions to the unpaired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2011F-41D0-F390-D9DB-4098B323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A58A34-C18A-3033-284C-6C08B577BBC4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E5D84B-6E48-4B85-B45C-D0FBE7D0847B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0A3B9-4C83-4B1F-9984-A0904B78D496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"/>
    </mc:Choice>
    <mc:Fallback xmlns="">
      <p:transition spd="slow" advTm="19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59621-FBB9-62C9-3717-EFB142365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5DD6ED-1774-B70C-A780-0348E0A0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074" y="2624474"/>
            <a:ext cx="6805851" cy="1609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6A8538C-146C-72B1-C3A2-F792E4EE4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45</a:t>
            </a:fld>
            <a:endParaRPr lang="fi-FI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7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"/>
    </mc:Choice>
    <mc:Fallback xmlns="">
      <p:transition spd="slow" advTm="19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201F50-2727-CD46-2DA1-9061B671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46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26EF-0729-4322-9696-757AA9E44CEE}"/>
              </a:ext>
            </a:extLst>
          </p:cNvPr>
          <p:cNvSpPr txBox="1"/>
          <p:nvPr/>
        </p:nvSpPr>
        <p:spPr>
          <a:xfrm>
            <a:off x="6168008" y="58052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QED: Gorda, Kurkela, </a:t>
            </a:r>
            <a:r>
              <a:rPr lang="en-US" dirty="0" err="1"/>
              <a:t>Österman</a:t>
            </a:r>
            <a:r>
              <a:rPr lang="en-US" dirty="0"/>
              <a:t>, Paatelainen, </a:t>
            </a:r>
            <a:r>
              <a:rPr lang="en-US" dirty="0" err="1"/>
              <a:t>Säppi</a:t>
            </a:r>
            <a:r>
              <a:rPr lang="en-US" dirty="0"/>
              <a:t>, Seppänen, </a:t>
            </a:r>
            <a:r>
              <a:rPr lang="en-US" dirty="0" err="1"/>
              <a:t>Schicho</a:t>
            </a:r>
            <a:r>
              <a:rPr lang="en-US" dirty="0"/>
              <a:t>, AV, PRD 107 (2023)</a:t>
            </a:r>
          </a:p>
          <a:p>
            <a:r>
              <a:rPr lang="en-US" dirty="0"/>
              <a:t>QCD: Gorda, Paatelainen, </a:t>
            </a:r>
            <a:r>
              <a:rPr lang="en-US" dirty="0" err="1"/>
              <a:t>Säppi</a:t>
            </a:r>
            <a:r>
              <a:rPr lang="en-US" dirty="0"/>
              <a:t>, Seppänen, PRL 131 (2023)</a:t>
            </a:r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0D506-FF23-4024-896E-605CF3217C0F}"/>
              </a:ext>
            </a:extLst>
          </p:cNvPr>
          <p:cNvSpPr/>
          <p:nvPr/>
        </p:nvSpPr>
        <p:spPr>
          <a:xfrm>
            <a:off x="9852061" y="5040000"/>
            <a:ext cx="1127602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91FA-F826-45D2-96BB-8B37F99B8BAE}"/>
              </a:ext>
            </a:extLst>
          </p:cNvPr>
          <p:cNvCxnSpPr>
            <a:cxnSpLocks/>
          </p:cNvCxnSpPr>
          <p:nvPr/>
        </p:nvCxnSpPr>
        <p:spPr>
          <a:xfrm flipV="1">
            <a:off x="8976320" y="5301208"/>
            <a:ext cx="711651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C9A497C-3A4F-A112-24E0-7F9311874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B07C8-7D6B-9133-7EA8-DFA4179AA43D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contributions to the unpaired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B07C8-7D6B-9133-7EA8-DFA4179AA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BB85030-9364-19CF-C3D5-CB7B31F2A78B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80B7B-7389-453C-8399-13A4650F5C5C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77D14-CEF9-46EB-87D8-746B871DF16F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2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BC2CCB-9AB1-50BD-DF10-010BC368B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47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ED042-FBCC-9BC3-C552-5CEE2E2E4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75" y="2522586"/>
            <a:ext cx="11243049" cy="1626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7145E1-EBB2-6A65-9EF6-D13C90077498}"/>
              </a:ext>
            </a:extLst>
          </p:cNvPr>
          <p:cNvSpPr/>
          <p:nvPr/>
        </p:nvSpPr>
        <p:spPr>
          <a:xfrm>
            <a:off x="11352584" y="3573016"/>
            <a:ext cx="3230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795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8A8-75A6-4FF6-0E85-8E164DD94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F4451-31CB-C353-7788-5967A689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F0913-D560-B9C2-75F6-712688AE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48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6DAEB-0EE8-3CA2-6BCB-D7634E1917F3}"/>
              </a:ext>
            </a:extLst>
          </p:cNvPr>
          <p:cNvSpPr/>
          <p:nvPr/>
        </p:nvSpPr>
        <p:spPr>
          <a:xfrm>
            <a:off x="11352584" y="3573016"/>
            <a:ext cx="3230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D37E3-9A11-633A-AEA7-76ADB75F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69" y="2226530"/>
            <a:ext cx="8899062" cy="2981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04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3ECCC6-FF4E-8374-1253-CCE568A54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85" y="4035829"/>
            <a:ext cx="4357651" cy="1458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F7090-5AF2-45DA-8F1E-900C9B58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37" y="2881410"/>
            <a:ext cx="4037186" cy="37079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EEAD-E320-4935-BE90-6937F36F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278F03-8F95-FC45-9C1D-EC5F45627061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0D506-FF23-4024-896E-605CF3217C0F}"/>
              </a:ext>
            </a:extLst>
          </p:cNvPr>
          <p:cNvSpPr/>
          <p:nvPr/>
        </p:nvSpPr>
        <p:spPr>
          <a:xfrm>
            <a:off x="9773514" y="4007748"/>
            <a:ext cx="107501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6E91FA-F826-45D2-96BB-8B37F99B8BAE}"/>
              </a:ext>
            </a:extLst>
          </p:cNvPr>
          <p:cNvCxnSpPr>
            <a:cxnSpLocks/>
          </p:cNvCxnSpPr>
          <p:nvPr/>
        </p:nvCxnSpPr>
        <p:spPr>
          <a:xfrm>
            <a:off x="9192344" y="3501008"/>
            <a:ext cx="509162" cy="413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AEE15B-F6C6-4F51-B8F3-DD54510FDDB7}"/>
              </a:ext>
            </a:extLst>
          </p:cNvPr>
          <p:cNvSpPr txBox="1"/>
          <p:nvPr/>
        </p:nvSpPr>
        <p:spPr>
          <a:xfrm>
            <a:off x="6410705" y="3085602"/>
            <a:ext cx="517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unknown part – and by far the most challenging</a:t>
            </a:r>
            <a:endParaRPr lang="aa-E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581A8-E90D-1DF1-4D44-5AED0DA403C5}"/>
              </a:ext>
            </a:extLst>
          </p:cNvPr>
          <p:cNvSpPr txBox="1"/>
          <p:nvPr/>
        </p:nvSpPr>
        <p:spPr>
          <a:xfrm>
            <a:off x="2286000" y="3096000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22CE"/>
                </a:solidFill>
              </a:rPr>
              <a:t>1</a:t>
            </a:r>
            <a:endParaRPr lang="en-FI" sz="2400" dirty="0">
              <a:solidFill>
                <a:srgbClr val="3B22C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9EB82-F0FC-427D-8C05-FF168CD06E48}"/>
              </a:ext>
            </a:extLst>
          </p:cNvPr>
          <p:cNvSpPr txBox="1"/>
          <p:nvPr/>
        </p:nvSpPr>
        <p:spPr>
          <a:xfrm>
            <a:off x="4050000" y="5559066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22F1A-5FD7-45A6-830F-34EE2DC6F273}"/>
              </a:ext>
            </a:extLst>
          </p:cNvPr>
          <p:cNvSpPr txBox="1"/>
          <p:nvPr/>
        </p:nvSpPr>
        <p:spPr>
          <a:xfrm>
            <a:off x="3132000" y="4248000"/>
            <a:ext cx="45719" cy="46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C5C"/>
                </a:solidFill>
              </a:rPr>
              <a:t>3</a:t>
            </a:r>
            <a:endParaRPr lang="en-FI" sz="2400" dirty="0">
              <a:solidFill>
                <a:srgbClr val="00CC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52E9C2-613F-8AA7-BF29-3FD97F90F995}"/>
                  </a:ext>
                </a:extLst>
              </p:cNvPr>
              <p:cNvSpPr txBox="1"/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Up to state-of-the-art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three contributions to the unpaired pressure: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3B22CE"/>
                    </a:solidFill>
                  </a:rPr>
                  <a:t>Hard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3B22C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3B22CE"/>
                    </a:solidFill>
                  </a:rPr>
                  <a:t>) and their interactions: naïve loop expansion up to and including four loops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FF0000"/>
                    </a:solidFill>
                  </a:rPr>
                  <a:t>Soft modes (scale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) and their interactions: one- and two-loop graphs in HTL effective theory</a:t>
                </a:r>
                <a:endParaRPr lang="en-US" sz="28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sz="2800" dirty="0">
                    <a:solidFill>
                      <a:srgbClr val="00CC5C"/>
                    </a:solidFill>
                  </a:rPr>
                  <a:t>Mixing of soft and hard modes</a:t>
                </a:r>
                <a:endParaRPr lang="aa-ET" sz="2800" dirty="0">
                  <a:solidFill>
                    <a:srgbClr val="00CC5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52E9C2-613F-8AA7-BF29-3FD97F90F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60648"/>
                <a:ext cx="11233248" cy="2677656"/>
              </a:xfrm>
              <a:prstGeom prst="rect">
                <a:avLst/>
              </a:prstGeom>
              <a:blipFill>
                <a:blip r:embed="rId4"/>
                <a:stretch>
                  <a:fillRect l="-1140" t="-2278" r="-1357" b="-569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"/>
    </mc:Choice>
    <mc:Fallback xmlns="">
      <p:transition spd="slow" advTm="1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44F04-9D28-7C03-E2D9-015AE313C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AD23CBF-6F4B-D437-923B-BAB2C83C025A}"/>
              </a:ext>
            </a:extLst>
          </p:cNvPr>
          <p:cNvSpPr/>
          <p:nvPr/>
        </p:nvSpPr>
        <p:spPr>
          <a:xfrm>
            <a:off x="6672064" y="1483224"/>
            <a:ext cx="3240000" cy="3240360"/>
          </a:xfrm>
          <a:prstGeom prst="ellipse">
            <a:avLst/>
          </a:prstGeom>
          <a:solidFill>
            <a:srgbClr val="FFFF66">
              <a:alpha val="29804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8D87AA-32CC-489F-7F3F-B9F1C2047096}"/>
              </a:ext>
            </a:extLst>
          </p:cNvPr>
          <p:cNvSpPr/>
          <p:nvPr/>
        </p:nvSpPr>
        <p:spPr>
          <a:xfrm>
            <a:off x="7656771" y="3140968"/>
            <a:ext cx="3240000" cy="32403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0AF295-EEBA-BAC3-7ACB-AE5E4CF935F8}"/>
              </a:ext>
            </a:extLst>
          </p:cNvPr>
          <p:cNvSpPr/>
          <p:nvPr/>
        </p:nvSpPr>
        <p:spPr>
          <a:xfrm>
            <a:off x="8547780" y="1483224"/>
            <a:ext cx="3240000" cy="3240360"/>
          </a:xfrm>
          <a:prstGeom prst="ellipse">
            <a:avLst/>
          </a:prstGeom>
          <a:solidFill>
            <a:schemeClr val="accent5">
              <a:lumMod val="60000"/>
              <a:lumOff val="40000"/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2DDB3A8-2716-390A-7068-D74670CF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5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D2B94E-2611-5D45-2B22-8A256BCE0836}"/>
              </a:ext>
            </a:extLst>
          </p:cNvPr>
          <p:cNvSpPr txBox="1"/>
          <p:nvPr/>
        </p:nvSpPr>
        <p:spPr>
          <a:xfrm>
            <a:off x="6919285" y="2406944"/>
            <a:ext cx="144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B0A58-A06E-4313-CB98-A2C7AE29779E}"/>
              </a:ext>
            </a:extLst>
          </p:cNvPr>
          <p:cNvSpPr txBox="1"/>
          <p:nvPr/>
        </p:nvSpPr>
        <p:spPr>
          <a:xfrm>
            <a:off x="9943621" y="2406944"/>
            <a:ext cx="182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Non-perturbative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837CB6-0F25-646E-4BBC-162A3877F57B}"/>
                  </a:ext>
                </a:extLst>
              </p:cNvPr>
              <p:cNvSpPr txBox="1"/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Applicable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837CB6-0F25-646E-4BBC-162A3877F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blipFill>
                <a:blip r:embed="rId3"/>
                <a:stretch>
                  <a:fillRect l="-3268" t="-5882" r="-6209" b="-441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rjvuori\Desktop\phasediag.png">
            <a:extLst>
              <a:ext uri="{FF2B5EF4-FFF2-40B4-BE49-F238E27FC236}">
                <a16:creationId xmlns:a16="http://schemas.microsoft.com/office/drawing/2014/main" id="{70E95745-1A34-14C4-1D0D-51B8B91F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" y="1157843"/>
            <a:ext cx="5654328" cy="46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DD89D4-7DC3-E15C-2C18-6147EA70C256}"/>
              </a:ext>
            </a:extLst>
          </p:cNvPr>
          <p:cNvSpPr/>
          <p:nvPr/>
        </p:nvSpPr>
        <p:spPr>
          <a:xfrm>
            <a:off x="85488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829447-6414-4DA4-AE7B-56FA9764B36F}"/>
              </a:ext>
            </a:extLst>
          </p:cNvPr>
          <p:cNvSpPr/>
          <p:nvPr/>
        </p:nvSpPr>
        <p:spPr>
          <a:xfrm>
            <a:off x="66732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03BE07-A4A8-5D47-0D89-FF8D2A96DB5A}"/>
              </a:ext>
            </a:extLst>
          </p:cNvPr>
          <p:cNvSpPr/>
          <p:nvPr/>
        </p:nvSpPr>
        <p:spPr>
          <a:xfrm>
            <a:off x="7656053" y="3139408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EFCEF-0481-C10A-81AB-C66B3418B86B}"/>
              </a:ext>
            </a:extLst>
          </p:cNvPr>
          <p:cNvSpPr txBox="1"/>
          <p:nvPr/>
        </p:nvSpPr>
        <p:spPr>
          <a:xfrm>
            <a:off x="8743540" y="2237963"/>
            <a:ext cx="1058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Lattice QCD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B00983-56B7-8CBB-D5A8-4121ED1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2" y="2420888"/>
            <a:ext cx="1277541" cy="1271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CC75F-F614-85D6-87E1-50E772F5F495}"/>
              </a:ext>
            </a:extLst>
          </p:cNvPr>
          <p:cNvSpPr txBox="1"/>
          <p:nvPr/>
        </p:nvSpPr>
        <p:spPr>
          <a:xfrm>
            <a:off x="7184620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/>
              <a:t>’Pick two’ </a:t>
            </a:r>
            <a:r>
              <a:rPr lang="fi-FI" sz="4000" dirty="0" err="1"/>
              <a:t>problem</a:t>
            </a:r>
            <a:r>
              <a:rPr lang="fi-FI" sz="4000" dirty="0"/>
              <a:t>:</a:t>
            </a:r>
            <a:endParaRPr lang="en-FI" sz="4000" dirty="0"/>
          </a:p>
        </p:txBody>
      </p:sp>
    </p:spTree>
    <p:extLst>
      <p:ext uri="{BB962C8B-B14F-4D97-AF65-F5344CB8AC3E}">
        <p14:creationId xmlns:p14="http://schemas.microsoft.com/office/powerpoint/2010/main" val="201023717"/>
      </p:ext>
    </p:extLst>
  </p:cSld>
  <p:clrMapOvr>
    <a:masterClrMapping/>
  </p:clrMapOvr>
  <p:transition advTm="32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1DF21-FE3B-3598-A08D-29DDBDF9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AD11A-2544-775A-FF7D-5D686CC6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663F3-4CEB-54C6-70FA-94E8E53439A6}"/>
                  </a:ext>
                </a:extLst>
              </p:cNvPr>
              <p:cNvSpPr txBox="1"/>
              <p:nvPr/>
            </p:nvSpPr>
            <p:spPr>
              <a:xfrm>
                <a:off x="119336" y="3284984"/>
                <a:ext cx="554461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fi-FI" sz="2800" dirty="0">
                    <a:solidFill>
                      <a:srgbClr val="00CC5C"/>
                    </a:solidFill>
                    <a:latin typeface="Mr Gabe" panose="020F0502020204030204" pitchFamily="2" charset="0"/>
                    <a:sym typeface="Wingdings" panose="05000000000000000000" pitchFamily="2" charset="2"/>
                  </a:rPr>
                  <a:t> </a:t>
                </a:r>
                <a:r>
                  <a:rPr lang="fi-FI" sz="2800" dirty="0"/>
                  <a:t>150.000+ integrals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i-FI" sz="2800" dirty="0"/>
                  <a:t> 117 masters</a:t>
                </a:r>
              </a:p>
              <a:p>
                <a:pPr>
                  <a:spcAft>
                    <a:spcPts val="1200"/>
                  </a:spcAft>
                </a:pPr>
                <a:r>
                  <a:rPr lang="fi-FI" sz="2800" dirty="0">
                    <a:solidFill>
                      <a:srgbClr val="00CC5C"/>
                    </a:solidFill>
                    <a:latin typeface="Mr Gabe" panose="020F0502020204030204" pitchFamily="2" charset="0"/>
                    <a:sym typeface="Wingdings" panose="05000000000000000000" pitchFamily="2" charset="2"/>
                  </a:rPr>
                  <a:t> </a:t>
                </a:r>
                <a:r>
                  <a:rPr lang="fi-FI" sz="2800" dirty="0"/>
                  <a:t>Gauge invariance demonstrated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663F3-4CEB-54C6-70FA-94E8E5343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3284984"/>
                <a:ext cx="5544616" cy="1107996"/>
              </a:xfrm>
              <a:prstGeom prst="rect">
                <a:avLst/>
              </a:prstGeom>
              <a:blipFill>
                <a:blip r:embed="rId4"/>
                <a:stretch>
                  <a:fillRect l="-2310" t="-7692" r="-220" b="-1428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8E5E79B-E000-1CAF-08D9-1139166CCD67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Setup and traditional evaluation strategy</a:t>
            </a:r>
            <a:endParaRPr lang="en-FI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F47A4-3F5C-6E90-80B1-B710F3E8D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25" y="1046922"/>
            <a:ext cx="10036731" cy="2096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1839A2-538B-A601-124F-49C6524AD32E}"/>
              </a:ext>
            </a:extLst>
          </p:cNvPr>
          <p:cNvSpPr txBox="1"/>
          <p:nvPr/>
        </p:nvSpPr>
        <p:spPr>
          <a:xfrm>
            <a:off x="191344" y="638132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Kärkkäinen et al. (incl. AV), PRL 135 (2025), 2501.17921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27A656-B0E8-A395-DA53-4CF87CFC7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720" y="4558441"/>
            <a:ext cx="6600543" cy="1736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93C4A264-3692-E14F-A292-0771CE85F87C}"/>
              </a:ext>
            </a:extLst>
          </p:cNvPr>
          <p:cNvSpPr/>
          <p:nvPr/>
        </p:nvSpPr>
        <p:spPr>
          <a:xfrm>
            <a:off x="5781676" y="33569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52311-1B3D-31DA-C0B4-65960792ECD3}"/>
              </a:ext>
            </a:extLst>
          </p:cNvPr>
          <p:cNvSpPr txBox="1"/>
          <p:nvPr/>
        </p:nvSpPr>
        <p:spPr>
          <a:xfrm>
            <a:off x="6384032" y="3284984"/>
            <a:ext cx="5735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00CC5C"/>
                </a:solidFill>
                <a:latin typeface="Mr Gabe" panose="020F0502020204030204" pitchFamily="2" charset="0"/>
                <a:sym typeface="Wingdings" panose="05000000000000000000" pitchFamily="2" charset="2"/>
              </a:rPr>
              <a:t> </a:t>
            </a:r>
            <a:r>
              <a:rPr lang="fi-FI" sz="2800" dirty="0"/>
              <a:t>Cancellation of UV and IR poles   </a:t>
            </a:r>
          </a:p>
          <a:p>
            <a:pPr>
              <a:spcAft>
                <a:spcPts val="1200"/>
              </a:spcAft>
            </a:pPr>
            <a:r>
              <a:rPr lang="fi-FI" sz="2800" dirty="0"/>
              <a:t>     against renorm. / EFT contributions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44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2"/>
    </mc:Choice>
    <mc:Fallback>
      <p:transition advTm="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1ED2F-B410-74D5-C937-AF52B680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7D520-8187-B827-B088-240E51F47E34}"/>
                  </a:ext>
                </a:extLst>
              </p:cNvPr>
              <p:cNvSpPr txBox="1"/>
              <p:nvPr/>
            </p:nvSpPr>
            <p:spPr>
              <a:xfrm>
                <a:off x="407368" y="984785"/>
                <a:ext cx="11449272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fi-FI" sz="2800" dirty="0"/>
                  <a:t>Challenge: Due to breaking of Lorentz symmetry by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i-FI" sz="2800" dirty="0"/>
                  <a:t>, most automated tools of vacuum QFT not applicable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i-FI" sz="2800" dirty="0"/>
                  <a:t> Need to consider all masters individually</a:t>
                </a:r>
              </a:p>
              <a:p>
                <a:pPr>
                  <a:spcAft>
                    <a:spcPts val="1200"/>
                  </a:spcAft>
                </a:pPr>
                <a:r>
                  <a:rPr lang="fi-FI" sz="2800" dirty="0"/>
                  <a:t>Moreover, the traditional approach to </a:t>
                </a:r>
                <a14:m>
                  <m:oMath xmlns:m="http://schemas.openxmlformats.org/officeDocument/2006/math">
                    <m:r>
                      <a:rPr lang="fi-FI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i-FI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≠0=</m:t>
                    </m:r>
                    <m:r>
                      <a:rPr lang="fi-FI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i-FI" sz="2800" dirty="0"/>
                  <a:t> integrals combines cutting rules and other tricks on a case-by-case basis:</a:t>
                </a:r>
              </a:p>
              <a:p>
                <a:pPr>
                  <a:spcAft>
                    <a:spcPts val="1200"/>
                  </a:spcAft>
                </a:pPr>
                <a:endParaRPr lang="fi-FI" sz="2800" dirty="0"/>
              </a:p>
              <a:p>
                <a:pPr>
                  <a:spcAft>
                    <a:spcPts val="1200"/>
                  </a:spcAft>
                </a:pPr>
                <a:endParaRPr lang="fi-FI" sz="2800" dirty="0"/>
              </a:p>
              <a:p>
                <a:pPr>
                  <a:spcAft>
                    <a:spcPts val="1200"/>
                  </a:spcAft>
                </a:pPr>
                <a:endParaRPr lang="fi-FI" sz="2800" dirty="0"/>
              </a:p>
              <a:p>
                <a:pPr>
                  <a:spcAft>
                    <a:spcPts val="1200"/>
                  </a:spcAft>
                </a:pPr>
                <a:endParaRPr lang="fi-FI" sz="2800" dirty="0"/>
              </a:p>
              <a:p>
                <a:pPr>
                  <a:spcAft>
                    <a:spcPts val="1200"/>
                  </a:spcAft>
                </a:pPr>
                <a:r>
                  <a:rPr lang="fi-FI" sz="2800" dirty="0"/>
                  <a:t>This splits IR-safe integrals to multiple divergent parts, leaving no systematic way to apply numerics to the problem! </a:t>
                </a:r>
                <a:r>
                  <a:rPr lang="fi-FI" sz="2800" dirty="0">
                    <a:sym typeface="Wingdings" panose="05000000000000000000" pitchFamily="2" charset="2"/>
                  </a:rPr>
                  <a:t></a:t>
                </a:r>
                <a:endParaRPr lang="fi-FI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7D520-8187-B827-B088-240E51F47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984785"/>
                <a:ext cx="11449272" cy="5324535"/>
              </a:xfrm>
              <a:prstGeom prst="rect">
                <a:avLst/>
              </a:prstGeom>
              <a:blipFill>
                <a:blip r:embed="rId4"/>
                <a:stretch>
                  <a:fillRect l="-1118" t="-1145" b="-240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ECB71-8ED6-0BEA-906E-5CDE74CE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FF686-6C34-E9E0-67F0-DEC1470AE266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Setup and traditional evaluation strategy</a:t>
            </a:r>
            <a:endParaRPr lang="en-FI" sz="3200" dirty="0"/>
          </a:p>
        </p:txBody>
      </p:sp>
      <p:pic>
        <p:nvPicPr>
          <p:cNvPr id="4" name="Picture 3" descr="C:\tex\cernfig4.jpg">
            <a:extLst>
              <a:ext uri="{FF2B5EF4-FFF2-40B4-BE49-F238E27FC236}">
                <a16:creationId xmlns:a16="http://schemas.microsoft.com/office/drawing/2014/main" id="{316C6E60-40BF-EEA1-FEC5-DC1792C5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924944"/>
            <a:ext cx="85920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5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"/>
    </mc:Choice>
    <mc:Fallback xmlns="">
      <p:transition advTm="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A73F-626B-91C6-E732-E8E6AE0FC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14F6C-8DE5-B634-ABA2-C267A478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9D5CC-4EC6-A589-059B-9BF0F5AB6B00}"/>
              </a:ext>
            </a:extLst>
          </p:cNvPr>
          <p:cNvSpPr txBox="1"/>
          <p:nvPr/>
        </p:nvSpPr>
        <p:spPr>
          <a:xfrm>
            <a:off x="4655840" y="875615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LTD: Systematic numerical approach building on extensive work within vacuum QFT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Goal: </a:t>
            </a:r>
            <a:r>
              <a:rPr lang="fi-FI" sz="2800" i="1" dirty="0"/>
              <a:t>Locally finite 3d representation</a:t>
            </a:r>
            <a:r>
              <a:rPr lang="fi-FI" sz="2800" dirty="0"/>
              <a:t> amenable to numerical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EFFFC-FBCF-11F5-FAAC-C7FC1AF784AA}"/>
              </a:ext>
            </a:extLst>
          </p:cNvPr>
          <p:cNvSpPr txBox="1"/>
          <p:nvPr/>
        </p:nvSpPr>
        <p:spPr>
          <a:xfrm>
            <a:off x="263351" y="1916832"/>
            <a:ext cx="23048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Perform temporal integrals analytically </a:t>
            </a:r>
            <a:endParaRPr lang="en-FI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E415EC-F34E-609D-4080-B786C15C826A}"/>
              </a:ext>
            </a:extLst>
          </p:cNvPr>
          <p:cNvCxnSpPr>
            <a:cxnSpLocks/>
          </p:cNvCxnSpPr>
          <p:nvPr/>
        </p:nvCxnSpPr>
        <p:spPr>
          <a:xfrm flipH="1">
            <a:off x="2245421" y="1611078"/>
            <a:ext cx="252028" cy="252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A866ED-7EBB-655A-74A4-7CDB5B0B2130}"/>
              </a:ext>
            </a:extLst>
          </p:cNvPr>
          <p:cNvSpPr txBox="1"/>
          <p:nvPr/>
        </p:nvSpPr>
        <p:spPr>
          <a:xfrm>
            <a:off x="1069283" y="3140968"/>
            <a:ext cx="31545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Systematic removal of UV divs. via vacuum renormalization 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E1288-9ACF-BCA4-706F-EC608196638D}"/>
              </a:ext>
            </a:extLst>
          </p:cNvPr>
          <p:cNvSpPr txBox="1"/>
          <p:nvPr/>
        </p:nvSpPr>
        <p:spPr>
          <a:xfrm>
            <a:off x="288072" y="4366845"/>
            <a:ext cx="35756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/>
              <a:t>Performing the IR- </a:t>
            </a:r>
            <a:r>
              <a:rPr lang="fi-FI" dirty="0"/>
              <a:t>and UV-safe 3d integrals with Monte-Carlo methods</a:t>
            </a:r>
            <a:endParaRPr lang="en-FI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029579-5C36-A777-B881-6B311AE8F944}"/>
              </a:ext>
            </a:extLst>
          </p:cNvPr>
          <p:cNvCxnSpPr>
            <a:cxnSpLocks/>
          </p:cNvCxnSpPr>
          <p:nvPr/>
        </p:nvCxnSpPr>
        <p:spPr>
          <a:xfrm flipH="1">
            <a:off x="1725351" y="3911686"/>
            <a:ext cx="378042" cy="3523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F3469C-307F-6F5A-90DF-7807A7800D5C}"/>
              </a:ext>
            </a:extLst>
          </p:cNvPr>
          <p:cNvSpPr txBox="1"/>
          <p:nvPr/>
        </p:nvSpPr>
        <p:spPr>
          <a:xfrm>
            <a:off x="2245421" y="836712"/>
            <a:ext cx="2016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Resolve IR issues by matching </a:t>
            </a:r>
            <a:endParaRPr lang="en-FI" dirty="0">
              <a:solidFill>
                <a:srgbClr val="00CC5C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3CE529-57D9-D0FE-AC53-8849C60A2CFE}"/>
              </a:ext>
            </a:extLst>
          </p:cNvPr>
          <p:cNvCxnSpPr>
            <a:cxnSpLocks/>
          </p:cNvCxnSpPr>
          <p:nvPr/>
        </p:nvCxnSpPr>
        <p:spPr>
          <a:xfrm>
            <a:off x="1842141" y="2658973"/>
            <a:ext cx="290185" cy="3844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09B7D-64FD-6DA7-0CFB-E13FFA04D911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 </a:t>
            </a:r>
            <a:endParaRPr lang="en-FI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98055A-DBB3-4D09-0967-B1B0B3C812AB}"/>
              </a:ext>
            </a:extLst>
          </p:cNvPr>
          <p:cNvSpPr txBox="1"/>
          <p:nvPr/>
        </p:nvSpPr>
        <p:spPr>
          <a:xfrm>
            <a:off x="119336" y="5264040"/>
            <a:ext cx="45365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/>
              <a:t>LTD in vacuum QFT:</a:t>
            </a:r>
          </a:p>
          <a:p>
            <a:pPr>
              <a:spcAft>
                <a:spcPts val="1200"/>
              </a:spcAft>
            </a:pPr>
            <a:r>
              <a:rPr lang="en-US" sz="1600" dirty="0" err="1"/>
              <a:t>Capatti</a:t>
            </a:r>
            <a:r>
              <a:rPr lang="en-US" sz="1600" dirty="0"/>
              <a:t>, Hirschi, </a:t>
            </a:r>
            <a:r>
              <a:rPr lang="en-US" sz="1600" dirty="0" err="1"/>
              <a:t>Kermanschah</a:t>
            </a:r>
            <a:r>
              <a:rPr lang="en-US" sz="1600" dirty="0"/>
              <a:t>, </a:t>
            </a:r>
            <a:r>
              <a:rPr lang="en-US" sz="1600" dirty="0" err="1"/>
              <a:t>Ruijl</a:t>
            </a:r>
            <a:r>
              <a:rPr lang="en-US" sz="1600" dirty="0"/>
              <a:t>, PRL 123 (2019)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"/>
    </mc:Choice>
    <mc:Fallback xmlns="">
      <p:transition advTm="3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ECE57-307C-9219-C76F-A492562D4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2CBD2-EE86-6DB7-F9F6-102EDFEE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CF20E-61D1-A8F7-215B-9F5D89BD0EEA}"/>
              </a:ext>
            </a:extLst>
          </p:cNvPr>
          <p:cNvSpPr txBox="1"/>
          <p:nvPr/>
        </p:nvSpPr>
        <p:spPr>
          <a:xfrm>
            <a:off x="4655840" y="875615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LTD: Systematic numerical approach building on extensive work within vacuum QFT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Goal: </a:t>
            </a:r>
            <a:r>
              <a:rPr lang="fi-FI" sz="2800" i="1" dirty="0"/>
              <a:t>Locally finite 3d representation</a:t>
            </a:r>
            <a:r>
              <a:rPr lang="fi-FI" sz="2800" dirty="0"/>
              <a:t> amenable to numerical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Crucial insight: With 4d Lorentz invariance broken, directly applicable to thermal settings!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AB75F-9CC5-E0CE-4275-495FE3563A22}"/>
              </a:ext>
            </a:extLst>
          </p:cNvPr>
          <p:cNvSpPr txBox="1"/>
          <p:nvPr/>
        </p:nvSpPr>
        <p:spPr>
          <a:xfrm>
            <a:off x="263351" y="1916832"/>
            <a:ext cx="23048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Perform temporal integrals analytically </a:t>
            </a:r>
            <a:endParaRPr lang="en-FI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B4898B-5662-1732-DE71-F3FA659A80AF}"/>
              </a:ext>
            </a:extLst>
          </p:cNvPr>
          <p:cNvCxnSpPr>
            <a:cxnSpLocks/>
          </p:cNvCxnSpPr>
          <p:nvPr/>
        </p:nvCxnSpPr>
        <p:spPr>
          <a:xfrm flipH="1">
            <a:off x="2245421" y="1611078"/>
            <a:ext cx="252028" cy="252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52939-B306-CD48-BB71-762005BEB20C}"/>
              </a:ext>
            </a:extLst>
          </p:cNvPr>
          <p:cNvSpPr txBox="1"/>
          <p:nvPr/>
        </p:nvSpPr>
        <p:spPr>
          <a:xfrm>
            <a:off x="1069283" y="3140968"/>
            <a:ext cx="31545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Systematic removal of UV poles via vacuum renormalization 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DCF48-D622-7190-B944-001B76AA0D62}"/>
              </a:ext>
            </a:extLst>
          </p:cNvPr>
          <p:cNvSpPr txBox="1"/>
          <p:nvPr/>
        </p:nvSpPr>
        <p:spPr>
          <a:xfrm>
            <a:off x="288072" y="4366845"/>
            <a:ext cx="35756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/>
              <a:t>Performing the IR- </a:t>
            </a:r>
            <a:r>
              <a:rPr lang="fi-FI" dirty="0"/>
              <a:t>and UV-safe 3d integrals with Monte-Carlo methods</a:t>
            </a:r>
            <a:endParaRPr lang="en-FI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1CD34B-B966-C9F8-F91D-0B7BDAC0CEA3}"/>
              </a:ext>
            </a:extLst>
          </p:cNvPr>
          <p:cNvCxnSpPr>
            <a:cxnSpLocks/>
          </p:cNvCxnSpPr>
          <p:nvPr/>
        </p:nvCxnSpPr>
        <p:spPr>
          <a:xfrm flipH="1">
            <a:off x="1725351" y="3911686"/>
            <a:ext cx="378042" cy="3523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0E0822-9617-91C4-62D6-24877A12B72D}"/>
              </a:ext>
            </a:extLst>
          </p:cNvPr>
          <p:cNvSpPr txBox="1"/>
          <p:nvPr/>
        </p:nvSpPr>
        <p:spPr>
          <a:xfrm>
            <a:off x="2245421" y="836712"/>
            <a:ext cx="2016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Resolve IR issues by matching </a:t>
            </a:r>
            <a:endParaRPr lang="en-FI" dirty="0">
              <a:solidFill>
                <a:srgbClr val="00CC5C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991711-1429-291B-F8FB-734ED108B464}"/>
              </a:ext>
            </a:extLst>
          </p:cNvPr>
          <p:cNvCxnSpPr>
            <a:cxnSpLocks/>
          </p:cNvCxnSpPr>
          <p:nvPr/>
        </p:nvCxnSpPr>
        <p:spPr>
          <a:xfrm>
            <a:off x="1842141" y="2658973"/>
            <a:ext cx="290185" cy="3844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571596-A45C-6E26-7884-A8C98316BBF1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 </a:t>
            </a:r>
            <a:endParaRPr lang="en-FI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3A06BE-AF1A-7D9F-964C-7AC329F84567}"/>
              </a:ext>
            </a:extLst>
          </p:cNvPr>
          <p:cNvSpPr txBox="1"/>
          <p:nvPr/>
        </p:nvSpPr>
        <p:spPr>
          <a:xfrm>
            <a:off x="119336" y="5264040"/>
            <a:ext cx="4536504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/>
              <a:t>LTD in vacuum QFT:</a:t>
            </a:r>
          </a:p>
          <a:p>
            <a:pPr>
              <a:spcAft>
                <a:spcPts val="1200"/>
              </a:spcAft>
            </a:pPr>
            <a:r>
              <a:rPr lang="en-US" sz="1600" dirty="0" err="1"/>
              <a:t>Capatti</a:t>
            </a:r>
            <a:r>
              <a:rPr lang="en-US" sz="1600" dirty="0"/>
              <a:t>, Hirschi, </a:t>
            </a:r>
            <a:r>
              <a:rPr lang="en-US" sz="1600" dirty="0" err="1"/>
              <a:t>Kermanschah</a:t>
            </a:r>
            <a:r>
              <a:rPr lang="en-US" sz="1600" dirty="0"/>
              <a:t>, </a:t>
            </a:r>
            <a:r>
              <a:rPr lang="en-US" sz="1600" dirty="0" err="1"/>
              <a:t>Ruijl</a:t>
            </a:r>
            <a:r>
              <a:rPr lang="en-US" sz="1600" dirty="0"/>
              <a:t>, PRL 123 (2019)</a:t>
            </a:r>
          </a:p>
          <a:p>
            <a:r>
              <a:rPr lang="en-US" sz="1600" dirty="0"/>
              <a:t>LTD at nonzero density:</a:t>
            </a:r>
          </a:p>
          <a:p>
            <a:r>
              <a:rPr lang="en-US" sz="1600" b="1" dirty="0"/>
              <a:t>Navarrete, </a:t>
            </a:r>
            <a:r>
              <a:rPr lang="en-US" sz="1600" b="1" dirty="0" err="1"/>
              <a:t>Paatelainen</a:t>
            </a:r>
            <a:r>
              <a:rPr lang="en-US" sz="1600" b="1" dirty="0"/>
              <a:t>, Seppänen, PRD 110 (2024)</a:t>
            </a:r>
          </a:p>
          <a:p>
            <a:r>
              <a:rPr lang="en-US" sz="1600" dirty="0"/>
              <a:t>Kärkkäinen et al. (incl. AV), PRL 135 (2025)</a:t>
            </a:r>
            <a:endParaRPr lang="en-FI" sz="1600" dirty="0"/>
          </a:p>
        </p:txBody>
      </p:sp>
      <p:pic>
        <p:nvPicPr>
          <p:cNvPr id="4" name="Picture 3" descr="A group of men with a cartoon character&#10;&#10;AI-generated content may be incorrect.">
            <a:extLst>
              <a:ext uri="{FF2B5EF4-FFF2-40B4-BE49-F238E27FC236}">
                <a16:creationId xmlns:a16="http://schemas.microsoft.com/office/drawing/2014/main" id="{1810AF12-797B-62BE-F939-161173896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598447"/>
            <a:ext cx="4608512" cy="3072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83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2"/>
    </mc:Choice>
    <mc:Fallback>
      <p:transition advTm="32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CEB45-8655-6764-54B2-D73774F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05E27-B8FE-F5AA-1C36-7ABE6D4C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1DAA4-080A-251A-86BC-875F5672B7FC}"/>
              </a:ext>
            </a:extLst>
          </p:cNvPr>
          <p:cNvSpPr txBox="1"/>
          <p:nvPr/>
        </p:nvSpPr>
        <p:spPr>
          <a:xfrm>
            <a:off x="4655840" y="875615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LTD: Systematic numerical approach building on extensive work within vacuum QFT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Goal: </a:t>
            </a:r>
            <a:r>
              <a:rPr lang="fi-FI" sz="2800" i="1" dirty="0"/>
              <a:t>Locally finite 3d representation</a:t>
            </a:r>
            <a:r>
              <a:rPr lang="fi-FI" sz="2800" dirty="0"/>
              <a:t> amenable to numerical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Crucial insight: With 4d Lorentz invariance broken, directly applicable to thermal settings!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Blind to topology: Over 70 masters evaluated, including ones deemed impossible 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EB2E6-35AA-97C1-4271-B60D6DC97C1D}"/>
              </a:ext>
            </a:extLst>
          </p:cNvPr>
          <p:cNvSpPr txBox="1"/>
          <p:nvPr/>
        </p:nvSpPr>
        <p:spPr>
          <a:xfrm>
            <a:off x="263351" y="1916832"/>
            <a:ext cx="23048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Perform temporal integrals analytically </a:t>
            </a:r>
            <a:endParaRPr lang="en-FI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F353C6-DF56-05D5-8761-8D9F89A2EAA6}"/>
              </a:ext>
            </a:extLst>
          </p:cNvPr>
          <p:cNvCxnSpPr>
            <a:cxnSpLocks/>
          </p:cNvCxnSpPr>
          <p:nvPr/>
        </p:nvCxnSpPr>
        <p:spPr>
          <a:xfrm flipH="1">
            <a:off x="2245421" y="1611078"/>
            <a:ext cx="252028" cy="252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15C8E9-A5D2-1645-BF34-30A021AA7432}"/>
              </a:ext>
            </a:extLst>
          </p:cNvPr>
          <p:cNvSpPr txBox="1"/>
          <p:nvPr/>
        </p:nvSpPr>
        <p:spPr>
          <a:xfrm>
            <a:off x="1069283" y="3140968"/>
            <a:ext cx="31545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Systematic removal of UV poles via vacuum renormalization 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39BDD-3A33-2584-694C-CEEDE125870D}"/>
              </a:ext>
            </a:extLst>
          </p:cNvPr>
          <p:cNvSpPr txBox="1"/>
          <p:nvPr/>
        </p:nvSpPr>
        <p:spPr>
          <a:xfrm>
            <a:off x="288072" y="4366845"/>
            <a:ext cx="35756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/>
              <a:t>Performing the IR- </a:t>
            </a:r>
            <a:r>
              <a:rPr lang="fi-FI" dirty="0"/>
              <a:t>and UV-safe 3d integrals with Monte-Carlo methods</a:t>
            </a:r>
            <a:endParaRPr lang="en-FI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F96A2B-8447-5B66-9A00-C80868E10C3D}"/>
              </a:ext>
            </a:extLst>
          </p:cNvPr>
          <p:cNvCxnSpPr>
            <a:cxnSpLocks/>
          </p:cNvCxnSpPr>
          <p:nvPr/>
        </p:nvCxnSpPr>
        <p:spPr>
          <a:xfrm flipH="1">
            <a:off x="1725351" y="3911686"/>
            <a:ext cx="378042" cy="3523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1900CC-9B71-6698-69E2-9B1196BA719C}"/>
              </a:ext>
            </a:extLst>
          </p:cNvPr>
          <p:cNvSpPr txBox="1"/>
          <p:nvPr/>
        </p:nvSpPr>
        <p:spPr>
          <a:xfrm>
            <a:off x="2245421" y="836712"/>
            <a:ext cx="2016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Resolve IR issues by matching </a:t>
            </a:r>
            <a:endParaRPr lang="en-FI" dirty="0">
              <a:solidFill>
                <a:srgbClr val="00CC5C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17B373-4CDB-BDCD-F321-AE8EB5F4C05E}"/>
              </a:ext>
            </a:extLst>
          </p:cNvPr>
          <p:cNvCxnSpPr>
            <a:cxnSpLocks/>
          </p:cNvCxnSpPr>
          <p:nvPr/>
        </p:nvCxnSpPr>
        <p:spPr>
          <a:xfrm>
            <a:off x="1842141" y="2658973"/>
            <a:ext cx="290185" cy="3844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72DD36A-F5A2-017A-F803-74201FEBA7EC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 </a:t>
            </a:r>
            <a:endParaRPr lang="en-FI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3A6A53-2B98-C4B6-2789-7BC07D770307}"/>
              </a:ext>
            </a:extLst>
          </p:cNvPr>
          <p:cNvSpPr txBox="1"/>
          <p:nvPr/>
        </p:nvSpPr>
        <p:spPr>
          <a:xfrm>
            <a:off x="119336" y="5264040"/>
            <a:ext cx="453650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LTD in vacuum QFT:</a:t>
            </a:r>
          </a:p>
          <a:p>
            <a:pPr>
              <a:spcAft>
                <a:spcPts val="1200"/>
              </a:spcAft>
            </a:pPr>
            <a:r>
              <a:rPr lang="en-US" sz="1600" dirty="0" err="1"/>
              <a:t>Capatti</a:t>
            </a:r>
            <a:r>
              <a:rPr lang="en-US" sz="1600" dirty="0"/>
              <a:t>, Hirschi, </a:t>
            </a:r>
            <a:r>
              <a:rPr lang="en-US" sz="1600" dirty="0" err="1"/>
              <a:t>Kermanschah</a:t>
            </a:r>
            <a:r>
              <a:rPr lang="en-US" sz="1600" dirty="0"/>
              <a:t>, </a:t>
            </a:r>
            <a:r>
              <a:rPr lang="en-US" sz="1600" dirty="0" err="1"/>
              <a:t>Ruijl</a:t>
            </a:r>
            <a:r>
              <a:rPr lang="en-US" sz="1600" dirty="0"/>
              <a:t>, PRL 123 (2019)</a:t>
            </a:r>
          </a:p>
          <a:p>
            <a:r>
              <a:rPr lang="en-US" sz="1600" dirty="0"/>
              <a:t>LTD at nonzero density:</a:t>
            </a:r>
          </a:p>
          <a:p>
            <a:r>
              <a:rPr lang="en-US" sz="1600" dirty="0"/>
              <a:t>Navarrete, </a:t>
            </a:r>
            <a:r>
              <a:rPr lang="en-US" sz="1600" dirty="0" err="1"/>
              <a:t>Paatelainen</a:t>
            </a:r>
            <a:r>
              <a:rPr lang="en-US" sz="1600" dirty="0"/>
              <a:t>, Seppänen, PRD 110 (2024)</a:t>
            </a:r>
          </a:p>
          <a:p>
            <a:r>
              <a:rPr lang="en-US" sz="1600" b="1" dirty="0"/>
              <a:t>Kärkkäinen et al. (incl. AV), PRL 135 (2025)</a:t>
            </a:r>
            <a:endParaRPr lang="en-FI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8B2A2-544D-D8C2-D3CC-2AA28034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4437112"/>
            <a:ext cx="6346739" cy="2224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3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"/>
    </mc:Choice>
    <mc:Fallback xmlns="">
      <p:transition advTm="32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E8866-C00A-4BBD-1DFB-BFC789C7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694E9-4972-E83E-2EFC-8FEE4E78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A589D-D23B-B481-2DC7-8AF65BBAD96A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</a:t>
            </a:r>
            <a:endParaRPr lang="en-FI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2BDA7-2D00-F0F1-A923-E2968EA6ADD2}"/>
              </a:ext>
            </a:extLst>
          </p:cNvPr>
          <p:cNvSpPr txBox="1"/>
          <p:nvPr/>
        </p:nvSpPr>
        <p:spPr>
          <a:xfrm>
            <a:off x="551384" y="1124744"/>
            <a:ext cx="1136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First physical test: the N3LO pressure of cold and dense QED </a:t>
            </a:r>
            <a:endParaRPr lang="en-FI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653FCA-6486-9568-A0E0-F96CFD97F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68" y="2492896"/>
            <a:ext cx="10466108" cy="29360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E7750-BB03-E38E-9D7A-64A8DF759CD4}"/>
              </a:ext>
            </a:extLst>
          </p:cNvPr>
          <p:cNvSpPr/>
          <p:nvPr/>
        </p:nvSpPr>
        <p:spPr>
          <a:xfrm>
            <a:off x="10992276" y="2903598"/>
            <a:ext cx="2160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4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"/>
    </mc:Choice>
    <mc:Fallback xmlns="">
      <p:transition advTm="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CE85-4544-3087-B524-4CDFDB648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2B775-D2E0-393E-4E2F-CF0B1AAF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ACC4B-8D4C-AE78-2F62-A6CE4B07C8CC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</a:t>
            </a:r>
            <a:endParaRPr lang="en-FI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444E6-C19E-2794-28F8-3C7075E42F39}"/>
              </a:ext>
            </a:extLst>
          </p:cNvPr>
          <p:cNvSpPr txBox="1"/>
          <p:nvPr/>
        </p:nvSpPr>
        <p:spPr>
          <a:xfrm>
            <a:off x="551384" y="1124744"/>
            <a:ext cx="1136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First physical test: the N3LO pressure of cold and dense QED </a:t>
            </a:r>
            <a:endParaRPr lang="en-FI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15C1D-11BE-3369-FDC5-0B939864F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5" y="1982400"/>
            <a:ext cx="5459375" cy="4110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4D3494-77BF-552A-E2E7-8A6915856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4" y="1980611"/>
            <a:ext cx="5410062" cy="4112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4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"/>
    </mc:Choice>
    <mc:Fallback xmlns="">
      <p:transition advTm="3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D13A1-1B21-51F6-83BB-08362564F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87B36D-FE4E-494F-C80F-CFC3885E5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4" y="1980611"/>
            <a:ext cx="5410062" cy="4112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44428-0F78-1CE5-D1B5-6438C3359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83600"/>
            <a:ext cx="5459375" cy="4110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DE9B2-BB1D-E8AF-322A-DB9586452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3" y="1980000"/>
            <a:ext cx="5410063" cy="41126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D4E20-F3D3-CF5C-ADBB-527EE24E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056AB-0A54-1F22-6BED-B6A6A2C5E2B1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</a:t>
            </a:r>
            <a:endParaRPr lang="en-FI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997B5D-AB76-03C1-D60C-222BD6CC6905}"/>
              </a:ext>
            </a:extLst>
          </p:cNvPr>
          <p:cNvSpPr txBox="1"/>
          <p:nvPr/>
        </p:nvSpPr>
        <p:spPr>
          <a:xfrm>
            <a:off x="551384" y="1124744"/>
            <a:ext cx="1136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First physical test: the N3LO pressure of cold and dense QED </a:t>
            </a:r>
            <a:endParaRPr lang="en-FI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3F37F-ECC9-918A-93ED-FBE9FE038E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64" y="2204864"/>
            <a:ext cx="4387416" cy="2924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D453FF-55C1-EF24-F814-7249AF3F8C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00" y="2204864"/>
            <a:ext cx="4387416" cy="2924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34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2"/>
    </mc:Choice>
    <mc:Fallback>
      <p:transition advTm="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44F7E-7541-B928-F4A6-6449EB90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943E9-EC07-1DBE-9275-A589B7BD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3DD6A-EB69-772B-05C1-8BE13C6A6938}"/>
              </a:ext>
            </a:extLst>
          </p:cNvPr>
          <p:cNvSpPr txBox="1"/>
          <p:nvPr/>
        </p:nvSpPr>
        <p:spPr>
          <a:xfrm>
            <a:off x="382688" y="188640"/>
            <a:ext cx="11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Hard contributions: </a:t>
            </a:r>
            <a:r>
              <a:rPr lang="fi-FI" sz="3200" dirty="0"/>
              <a:t>New hope from Loop Tree Duality (LTD)</a:t>
            </a:r>
            <a:endParaRPr lang="en-FI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4DE315-7859-81B1-028F-89DD3D8E2C64}"/>
                  </a:ext>
                </a:extLst>
              </p:cNvPr>
              <p:cNvSpPr txBox="1"/>
              <p:nvPr/>
            </p:nvSpPr>
            <p:spPr>
              <a:xfrm>
                <a:off x="935088" y="2644170"/>
                <a:ext cx="1051316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fi-FI" sz="3200" dirty="0"/>
                  <a:t>Coming up: N3LO quark-matter pressure at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fi-FI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fi-FI" sz="3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i-FI" sz="3200" dirty="0"/>
                  <a:t>; N2LO QCD pressure for </a:t>
                </a:r>
                <a14:m>
                  <m:oMath xmlns:m="http://schemas.openxmlformats.org/officeDocument/2006/math">
                    <m:r>
                      <a:rPr lang="fi-FI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fi-FI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i-FI" sz="3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fi-FI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i-FI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i-FI" sz="3200" dirty="0"/>
                  <a:t> (and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i-FI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i-FI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i-FI" sz="3200" dirty="0"/>
                  <a:t>); N3LO pure Yang-Mills pressure; </a:t>
                </a:r>
                <a14:m>
                  <m:oMath xmlns:m="http://schemas.openxmlformats.org/officeDocument/2006/math">
                    <m:r>
                      <a:rPr lang="fi-FI" sz="32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fi-FI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i-FI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i-FI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i-FI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3200" dirty="0"/>
                  <a:t> QM pressure </a:t>
                </a:r>
                <a:r>
                  <a:rPr lang="fi-FI" sz="3200" dirty="0"/>
                  <a:t>at</a:t>
                </a:r>
                <a:r>
                  <a:rPr lang="en-US" sz="3200" dirty="0"/>
                  <a:t> all </a:t>
                </a:r>
                <a14:m>
                  <m:oMath xmlns:m="http://schemas.openxmlformats.org/officeDocument/2006/math">
                    <m:r>
                      <a:rPr lang="fi-FI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fi-FI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i-FI" sz="3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fi-FI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i-FI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3200" dirty="0"/>
                  <a:t>; …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4DE315-7859-81B1-028F-89DD3D8E2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88" y="2644170"/>
                <a:ext cx="10513168" cy="1569660"/>
              </a:xfrm>
              <a:prstGeom prst="rect">
                <a:avLst/>
              </a:prstGeom>
              <a:blipFill>
                <a:blip r:embed="rId4"/>
                <a:stretch>
                  <a:fillRect l="-1449" t="-4669" r="-522" b="-1245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902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"/>
    </mc:Choice>
    <mc:Fallback xmlns="">
      <p:transition advTm="3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792" y="2996952"/>
            <a:ext cx="374441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Future directions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2278F03-8F95-FC45-9C1D-EC5F4562706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457200"/>
              <a:t>59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00031"/>
      </p:ext>
    </p:extLst>
  </p:cSld>
  <p:clrMapOvr>
    <a:masterClrMapping/>
  </p:clrMapOvr>
  <p:transition advTm="5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1A4DD-3D7F-2F72-2E8D-F4804597B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83056E0F-3D55-4168-8A64-B389547F7165}"/>
              </a:ext>
            </a:extLst>
          </p:cNvPr>
          <p:cNvSpPr/>
          <p:nvPr/>
        </p:nvSpPr>
        <p:spPr>
          <a:xfrm>
            <a:off x="6672064" y="1483224"/>
            <a:ext cx="3240000" cy="3240360"/>
          </a:xfrm>
          <a:prstGeom prst="ellipse">
            <a:avLst/>
          </a:prstGeom>
          <a:solidFill>
            <a:srgbClr val="FFFF66">
              <a:alpha val="29804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7FE447-226C-35AF-2149-914024D97F1F}"/>
              </a:ext>
            </a:extLst>
          </p:cNvPr>
          <p:cNvSpPr/>
          <p:nvPr/>
        </p:nvSpPr>
        <p:spPr>
          <a:xfrm>
            <a:off x="7656771" y="3140968"/>
            <a:ext cx="3240000" cy="3240360"/>
          </a:xfrm>
          <a:prstGeom prst="ellipse">
            <a:avLst/>
          </a:prstGeom>
          <a:solidFill>
            <a:srgbClr val="FF69B4">
              <a:alpha val="2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25C5B-55AC-2EB4-1CC8-F7AAA0B0CAF3}"/>
              </a:ext>
            </a:extLst>
          </p:cNvPr>
          <p:cNvSpPr/>
          <p:nvPr/>
        </p:nvSpPr>
        <p:spPr>
          <a:xfrm>
            <a:off x="8547780" y="1483224"/>
            <a:ext cx="3240000" cy="32403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E92EBEF-BF26-2A64-31EC-EB4A37E2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6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8A774-EFA1-EDAF-F610-92C32BA45210}"/>
              </a:ext>
            </a:extLst>
          </p:cNvPr>
          <p:cNvSpPr txBox="1"/>
          <p:nvPr/>
        </p:nvSpPr>
        <p:spPr>
          <a:xfrm>
            <a:off x="6919285" y="2406944"/>
            <a:ext cx="144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861BB-0DBF-7867-F4E3-C442C2C2093E}"/>
              </a:ext>
            </a:extLst>
          </p:cNvPr>
          <p:cNvSpPr txBox="1"/>
          <p:nvPr/>
        </p:nvSpPr>
        <p:spPr>
          <a:xfrm>
            <a:off x="9943621" y="2406944"/>
            <a:ext cx="182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Non-perturbative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1A9B6B-33BC-BB3F-6E19-683C18CA510A}"/>
                  </a:ext>
                </a:extLst>
              </p:cNvPr>
              <p:cNvSpPr txBox="1"/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Applicable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1A9B6B-33BC-BB3F-6E19-683C18CA5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blipFill>
                <a:blip r:embed="rId3"/>
                <a:stretch>
                  <a:fillRect l="-3268" t="-5882" r="-6209" b="-441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rjvuori\Desktop\phasediag.png">
            <a:extLst>
              <a:ext uri="{FF2B5EF4-FFF2-40B4-BE49-F238E27FC236}">
                <a16:creationId xmlns:a16="http://schemas.microsoft.com/office/drawing/2014/main" id="{31AE67DB-8E2F-BE36-3581-B50F0E1B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" y="1157843"/>
            <a:ext cx="5654328" cy="46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68A159E-DDB4-7C72-0F4A-40493CBB7A4E}"/>
              </a:ext>
            </a:extLst>
          </p:cNvPr>
          <p:cNvSpPr/>
          <p:nvPr/>
        </p:nvSpPr>
        <p:spPr>
          <a:xfrm>
            <a:off x="85488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38E121-8E23-17C8-F064-73DB7A0FD3A9}"/>
              </a:ext>
            </a:extLst>
          </p:cNvPr>
          <p:cNvSpPr/>
          <p:nvPr/>
        </p:nvSpPr>
        <p:spPr>
          <a:xfrm>
            <a:off x="66732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60CA2D-5163-5947-9B24-41B2BD94BD3D}"/>
              </a:ext>
            </a:extLst>
          </p:cNvPr>
          <p:cNvSpPr/>
          <p:nvPr/>
        </p:nvSpPr>
        <p:spPr>
          <a:xfrm>
            <a:off x="7656053" y="3139408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8176A-79E9-F65A-B6CC-DE89F8058EFF}"/>
              </a:ext>
            </a:extLst>
          </p:cNvPr>
          <p:cNvSpPr txBox="1"/>
          <p:nvPr/>
        </p:nvSpPr>
        <p:spPr>
          <a:xfrm>
            <a:off x="7786800" y="3717032"/>
            <a:ext cx="108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pQCD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CEFT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9F9E6-BF1B-2EA3-CB66-DDA92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376"/>
          <a:stretch/>
        </p:blipFill>
        <p:spPr>
          <a:xfrm>
            <a:off x="1919536" y="1974896"/>
            <a:ext cx="4536416" cy="8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F220DA1-D8EA-C70A-C26D-9ADE6421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77072"/>
            <a:ext cx="1592677" cy="12217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95B56-9A4B-B2DD-1317-164F647FEB31}"/>
              </a:ext>
            </a:extLst>
          </p:cNvPr>
          <p:cNvSpPr txBox="1"/>
          <p:nvPr/>
        </p:nvSpPr>
        <p:spPr>
          <a:xfrm>
            <a:off x="7184620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/>
              <a:t>’Pick two’ </a:t>
            </a:r>
            <a:r>
              <a:rPr lang="fi-FI" sz="4000" dirty="0" err="1"/>
              <a:t>problem</a:t>
            </a:r>
            <a:r>
              <a:rPr lang="fi-FI" sz="4000" dirty="0"/>
              <a:t>:</a:t>
            </a:r>
            <a:endParaRPr lang="en-FI" sz="4000" dirty="0"/>
          </a:p>
        </p:txBody>
      </p:sp>
    </p:spTree>
    <p:extLst>
      <p:ext uri="{BB962C8B-B14F-4D97-AF65-F5344CB8AC3E}">
        <p14:creationId xmlns:p14="http://schemas.microsoft.com/office/powerpoint/2010/main" val="1858675117"/>
      </p:ext>
    </p:extLst>
  </p:cSld>
  <p:clrMapOvr>
    <a:masterClrMapping/>
  </p:clrMapOvr>
  <p:transition advTm="32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2AB15-D811-4B41-A175-781970FF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2278F03-8F95-FC45-9C1D-EC5F456270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818DA7D-3EAD-E754-D959-A4DE8344AF8C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78F03-8F95-FC45-9C1D-EC5F456270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163B4-CCFE-B64E-4B6A-3B3A2177C046}"/>
              </a:ext>
            </a:extLst>
          </p:cNvPr>
          <p:cNvSpPr txBox="1"/>
          <p:nvPr/>
        </p:nvSpPr>
        <p:spPr>
          <a:xfrm>
            <a:off x="232198" y="332656"/>
            <a:ext cx="6871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Inferring the EoS of NS-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matter has become an active topic due to close connection to the phase of matter inside NS cores.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AD52C-E219-8F6C-94E8-58D835AB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26"/>
          <a:stretch>
            <a:fillRect/>
          </a:stretch>
        </p:blipFill>
        <p:spPr>
          <a:xfrm>
            <a:off x="7464152" y="0"/>
            <a:ext cx="4727849" cy="36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586"/>
      </p:ext>
    </p:extLst>
  </p:cSld>
  <p:clrMapOvr>
    <a:masterClrMapping/>
  </p:clrMapOvr>
  <p:transition advTm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52CCF-D382-CCBA-D281-86F5E05C4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7198A-67A3-6782-40CF-B4951EAF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2278F03-8F95-FC45-9C1D-EC5F456270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27BBD11-0BD4-3C5A-549C-A4FE62A115C9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78F03-8F95-FC45-9C1D-EC5F456270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660134-A3F9-9A30-EB8F-3D5E4A0DA646}"/>
                  </a:ext>
                </a:extLst>
              </p:cNvPr>
              <p:cNvSpPr txBox="1"/>
              <p:nvPr/>
            </p:nvSpPr>
            <p:spPr>
              <a:xfrm>
                <a:off x="232198" y="332656"/>
                <a:ext cx="6871914" cy="506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Inferring the EoS of NS-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matter has become an active topic due to close connection to the phase of matter inside NS cores.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The near future holds great promise on both low-density and observational sides: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NICER and future X-ray observatories (eXTP, etc.) will provide improved radii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LVK (&amp; later ET, CE) will vastly increase # of tidal-deformability measurements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Rapid progress towards </a:t>
                </a:r>
                <a14:m>
                  <m:oMath xmlns:m="http://schemas.openxmlformats.org/officeDocument/2006/math">
                    <m:r>
                      <a:rPr lang="fi-FI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in ab-initio Chiral Effective Theory calculations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660134-A3F9-9A30-EB8F-3D5E4A0DA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98" y="332656"/>
                <a:ext cx="6871914" cy="5062924"/>
              </a:xfrm>
              <a:prstGeom prst="rect">
                <a:avLst/>
              </a:prstGeom>
              <a:blipFill>
                <a:blip r:embed="rId2"/>
                <a:stretch>
                  <a:fillRect l="-1775" t="-1205" r="-1597" b="-253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023B10-594B-F9E7-AC06-6876AAEF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26"/>
          <a:stretch>
            <a:fillRect/>
          </a:stretch>
        </p:blipFill>
        <p:spPr>
          <a:xfrm>
            <a:off x="7464152" y="0"/>
            <a:ext cx="4727849" cy="3660776"/>
          </a:xfrm>
          <a:prstGeom prst="rect">
            <a:avLst/>
          </a:prstGeom>
        </p:spPr>
      </p:pic>
      <p:pic>
        <p:nvPicPr>
          <p:cNvPr id="3" name="Picture 2" descr="A satellite with solar panels&#10;&#10;AI-generated content may be incorrect.">
            <a:extLst>
              <a:ext uri="{FF2B5EF4-FFF2-40B4-BE49-F238E27FC236}">
                <a16:creationId xmlns:a16="http://schemas.microsoft.com/office/drawing/2014/main" id="{49493053-C1CA-BE72-93DA-253466990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8" y="4188445"/>
            <a:ext cx="5285376" cy="25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1266"/>
      </p:ext>
    </p:extLst>
  </p:cSld>
  <p:clrMapOvr>
    <a:masterClrMapping/>
  </p:clrMapOvr>
  <p:transition advTm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B5AC5-1063-33DD-C1B9-D5824986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9B319-A3C8-250A-868F-AFD22BD4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26"/>
          <a:stretch>
            <a:fillRect/>
          </a:stretch>
        </p:blipFill>
        <p:spPr>
          <a:xfrm>
            <a:off x="7464152" y="0"/>
            <a:ext cx="4727849" cy="3660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79C65-6685-453D-034F-7D97F9861F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1"/>
          <a:stretch/>
        </p:blipFill>
        <p:spPr>
          <a:xfrm>
            <a:off x="7341124" y="3635242"/>
            <a:ext cx="4850876" cy="32083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AFE131-91C6-6058-6AF1-813CABB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2278F03-8F95-FC45-9C1D-EC5F456270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94C5005-6D5B-7D98-CFD1-FBBA809BAF3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78F03-8F95-FC45-9C1D-EC5F456270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D88981-740C-007D-32D1-16D5EB1015BF}"/>
                  </a:ext>
                </a:extLst>
              </p:cNvPr>
              <p:cNvSpPr txBox="1"/>
              <p:nvPr/>
            </p:nvSpPr>
            <p:spPr>
              <a:xfrm>
                <a:off x="232198" y="332656"/>
                <a:ext cx="6871914" cy="643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Inferring the EoS of NS-</a:t>
                </a: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matter has become an active topic due to close connection to the phase of matter inside NS cores.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The near future holds great promise on both low-density and observational sides: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NICER and future X-ray observatories (eXTP, etc.) will provide improved radii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LVK (&amp; later ET, CE) will vastly increase # of tidal-deformability measurements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Rapid progress towards </a:t>
                </a:r>
                <a14:m>
                  <m:oMath xmlns:m="http://schemas.openxmlformats.org/officeDocument/2006/math">
                    <m:r>
                      <a:rPr lang="fi-FI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i-FI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 in ab-initio Chiral Effective Theory calculations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/>
                  </a:rPr>
                  <a:t>But due to recent developments in thermal Loop Tree Duality, we can expect equally dramatic improvements from pQCD!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D88981-740C-007D-32D1-16D5EB101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98" y="332656"/>
                <a:ext cx="6871914" cy="6432530"/>
              </a:xfrm>
              <a:prstGeom prst="rect">
                <a:avLst/>
              </a:prstGeom>
              <a:blipFill>
                <a:blip r:embed="rId4"/>
                <a:stretch>
                  <a:fillRect l="-1775" t="-948" r="-1597" b="-180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191604"/>
      </p:ext>
    </p:extLst>
  </p:cSld>
  <p:clrMapOvr>
    <a:masterClrMapping/>
  </p:clrMapOvr>
  <p:transition advTm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CD7B1-EF0D-7BFB-BE6D-455D3C09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FCCD1B7-7224-53B2-C548-DC849A9DF068}"/>
              </a:ext>
            </a:extLst>
          </p:cNvPr>
          <p:cNvSpPr/>
          <p:nvPr/>
        </p:nvSpPr>
        <p:spPr>
          <a:xfrm>
            <a:off x="6672064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6DC0AF-B08F-2271-C665-94985A794854}"/>
              </a:ext>
            </a:extLst>
          </p:cNvPr>
          <p:cNvSpPr/>
          <p:nvPr/>
        </p:nvSpPr>
        <p:spPr>
          <a:xfrm>
            <a:off x="7656771" y="3140968"/>
            <a:ext cx="3240000" cy="3240360"/>
          </a:xfrm>
          <a:prstGeom prst="ellipse">
            <a:avLst/>
          </a:prstGeom>
          <a:solidFill>
            <a:srgbClr val="FF69B4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3C1080-AEDB-9A58-D8E2-FEC23DBA934E}"/>
              </a:ext>
            </a:extLst>
          </p:cNvPr>
          <p:cNvSpPr/>
          <p:nvPr/>
        </p:nvSpPr>
        <p:spPr>
          <a:xfrm>
            <a:off x="8547780" y="1483224"/>
            <a:ext cx="3240000" cy="3240360"/>
          </a:xfrm>
          <a:prstGeom prst="ellipse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1AA4C67-246F-9E2A-4704-029B020F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7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F0AC2F-E762-C0F1-B6EE-4F640B4E9AFA}"/>
              </a:ext>
            </a:extLst>
          </p:cNvPr>
          <p:cNvSpPr txBox="1"/>
          <p:nvPr/>
        </p:nvSpPr>
        <p:spPr>
          <a:xfrm>
            <a:off x="6919285" y="2406944"/>
            <a:ext cx="144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2BC41-0FBD-D90E-734E-D63F59F0932C}"/>
              </a:ext>
            </a:extLst>
          </p:cNvPr>
          <p:cNvSpPr txBox="1"/>
          <p:nvPr/>
        </p:nvSpPr>
        <p:spPr>
          <a:xfrm>
            <a:off x="9943621" y="2406944"/>
            <a:ext cx="182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Non-perturbative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6215CE-B17E-6CE6-FD1D-57B93D5B7B80}"/>
                  </a:ext>
                </a:extLst>
              </p:cNvPr>
              <p:cNvSpPr txBox="1"/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Applicable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6215CE-B17E-6CE6-FD1D-57B93D5B7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366" y="4902259"/>
                <a:ext cx="1860972" cy="830997"/>
              </a:xfrm>
              <a:prstGeom prst="rect">
                <a:avLst/>
              </a:prstGeom>
              <a:blipFill>
                <a:blip r:embed="rId3"/>
                <a:stretch>
                  <a:fillRect l="-3268" t="-5882" r="-6209" b="-441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rjvuori\Desktop\phasediag.png">
            <a:extLst>
              <a:ext uri="{FF2B5EF4-FFF2-40B4-BE49-F238E27FC236}">
                <a16:creationId xmlns:a16="http://schemas.microsoft.com/office/drawing/2014/main" id="{B3CC7550-D5BE-A657-512C-2FC68176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" y="1157843"/>
            <a:ext cx="5654328" cy="46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FDFCEB-1377-70E4-B47D-AF6CB9CB9012}"/>
              </a:ext>
            </a:extLst>
          </p:cNvPr>
          <p:cNvSpPr/>
          <p:nvPr/>
        </p:nvSpPr>
        <p:spPr>
          <a:xfrm>
            <a:off x="85488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72B1E-A0BB-9709-8FB3-4F0F67F343AC}"/>
              </a:ext>
            </a:extLst>
          </p:cNvPr>
          <p:cNvSpPr/>
          <p:nvPr/>
        </p:nvSpPr>
        <p:spPr>
          <a:xfrm>
            <a:off x="6673253" y="1483224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B78B27-2B3F-A6DA-0BD9-A17EA109BFFF}"/>
              </a:ext>
            </a:extLst>
          </p:cNvPr>
          <p:cNvSpPr/>
          <p:nvPr/>
        </p:nvSpPr>
        <p:spPr>
          <a:xfrm>
            <a:off x="7656053" y="3139408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968D34-DE11-15C5-17C9-92367E354BE4}"/>
              </a:ext>
            </a:extLst>
          </p:cNvPr>
          <p:cNvSpPr txBox="1"/>
          <p:nvPr/>
        </p:nvSpPr>
        <p:spPr>
          <a:xfrm>
            <a:off x="9624392" y="3717031"/>
            <a:ext cx="1178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Phen.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DF0A2-D637-46F0-4104-B72059D5BD44}"/>
              </a:ext>
            </a:extLst>
          </p:cNvPr>
          <p:cNvSpPr txBox="1"/>
          <p:nvPr/>
        </p:nvSpPr>
        <p:spPr>
          <a:xfrm>
            <a:off x="7184620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/>
              <a:t>’Pick two’ </a:t>
            </a:r>
            <a:r>
              <a:rPr lang="fi-FI" sz="4000" dirty="0" err="1"/>
              <a:t>problem</a:t>
            </a:r>
            <a:r>
              <a:rPr lang="fi-FI" sz="4000" dirty="0"/>
              <a:t>:</a:t>
            </a:r>
            <a:endParaRPr lang="en-FI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450E5B-4CC3-FF14-F809-CEAAC224A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1841760"/>
            <a:ext cx="2736304" cy="2881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6196762"/>
      </p:ext>
    </p:extLst>
  </p:cSld>
  <p:clrMapOvr>
    <a:masterClrMapping/>
  </p:clrMapOvr>
  <p:transition advTm="3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5EAD9-4636-2B9F-F760-48EBB27C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B7D8ACC-A039-C22E-D77F-D98F3F9991C1}"/>
              </a:ext>
            </a:extLst>
          </p:cNvPr>
          <p:cNvSpPr/>
          <p:nvPr/>
        </p:nvSpPr>
        <p:spPr>
          <a:xfrm>
            <a:off x="6672064" y="1483841"/>
            <a:ext cx="3240000" cy="3240360"/>
          </a:xfrm>
          <a:prstGeom prst="ellipse">
            <a:avLst/>
          </a:prstGeom>
          <a:solidFill>
            <a:srgbClr val="FFFF66">
              <a:alpha val="3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CD98A5-4B17-E2D5-0ADC-05655292C488}"/>
              </a:ext>
            </a:extLst>
          </p:cNvPr>
          <p:cNvSpPr/>
          <p:nvPr/>
        </p:nvSpPr>
        <p:spPr>
          <a:xfrm>
            <a:off x="7656771" y="3141585"/>
            <a:ext cx="3240000" cy="3240360"/>
          </a:xfrm>
          <a:prstGeom prst="ellipse">
            <a:avLst/>
          </a:prstGeom>
          <a:solidFill>
            <a:srgbClr val="FF69B4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B7A087-1014-76DE-715A-C56764663B85}"/>
              </a:ext>
            </a:extLst>
          </p:cNvPr>
          <p:cNvSpPr/>
          <p:nvPr/>
        </p:nvSpPr>
        <p:spPr>
          <a:xfrm>
            <a:off x="8547780" y="1483841"/>
            <a:ext cx="3240000" cy="3240360"/>
          </a:xfrm>
          <a:prstGeom prst="ellipse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1B67451-D279-BDA1-20AA-AFEB3AB0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8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B9697-72AF-E397-C349-A404B3181D54}"/>
              </a:ext>
            </a:extLst>
          </p:cNvPr>
          <p:cNvSpPr txBox="1"/>
          <p:nvPr/>
        </p:nvSpPr>
        <p:spPr>
          <a:xfrm>
            <a:off x="6919285" y="2407561"/>
            <a:ext cx="144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B7A92B-8D3B-7484-3790-33C4CE970B60}"/>
              </a:ext>
            </a:extLst>
          </p:cNvPr>
          <p:cNvSpPr txBox="1"/>
          <p:nvPr/>
        </p:nvSpPr>
        <p:spPr>
          <a:xfrm>
            <a:off x="9943621" y="2407561"/>
            <a:ext cx="182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Non-perturbative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99CEC-0F4E-EE97-0618-9ACDF9A61897}"/>
                  </a:ext>
                </a:extLst>
              </p:cNvPr>
              <p:cNvSpPr txBox="1"/>
              <p:nvPr/>
            </p:nvSpPr>
            <p:spPr>
              <a:xfrm>
                <a:off x="8342366" y="4902876"/>
                <a:ext cx="18609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Applicable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99CEC-0F4E-EE97-0618-9ACDF9A61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366" y="4902876"/>
                <a:ext cx="1860972" cy="830997"/>
              </a:xfrm>
              <a:prstGeom prst="rect">
                <a:avLst/>
              </a:prstGeom>
              <a:blipFill>
                <a:blip r:embed="rId3"/>
                <a:stretch>
                  <a:fillRect l="-3268" t="-5839" r="-6209" b="-365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8F60768C-7DFC-49F0-6C32-0CD4EF245900}"/>
              </a:ext>
            </a:extLst>
          </p:cNvPr>
          <p:cNvSpPr/>
          <p:nvPr/>
        </p:nvSpPr>
        <p:spPr>
          <a:xfrm>
            <a:off x="8548853" y="1483841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45F6FB-7497-BDE5-F81C-4A705558AE40}"/>
              </a:ext>
            </a:extLst>
          </p:cNvPr>
          <p:cNvSpPr/>
          <p:nvPr/>
        </p:nvSpPr>
        <p:spPr>
          <a:xfrm>
            <a:off x="6673253" y="1483841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3CCC80-6C88-AC4B-AE17-07EE22E595DA}"/>
              </a:ext>
            </a:extLst>
          </p:cNvPr>
          <p:cNvSpPr/>
          <p:nvPr/>
        </p:nvSpPr>
        <p:spPr>
          <a:xfrm>
            <a:off x="7656053" y="3140025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arjvuori\Desktop\phasediag.png">
            <a:extLst>
              <a:ext uri="{FF2B5EF4-FFF2-40B4-BE49-F238E27FC236}">
                <a16:creationId xmlns:a16="http://schemas.microsoft.com/office/drawing/2014/main" id="{DB4F0340-99FF-F852-B383-6D160B5D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" y="1157843"/>
            <a:ext cx="5654328" cy="46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0D5544-6DE2-E8D7-A687-CBE77569B18E}"/>
              </a:ext>
            </a:extLst>
          </p:cNvPr>
          <p:cNvSpPr txBox="1"/>
          <p:nvPr/>
        </p:nvSpPr>
        <p:spPr>
          <a:xfrm>
            <a:off x="7464152" y="332656"/>
            <a:ext cx="3567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err="1"/>
              <a:t>Or</a:t>
            </a:r>
            <a:r>
              <a:rPr lang="fi-FI" sz="4000" dirty="0"/>
              <a:t> get all three?</a:t>
            </a:r>
            <a:endParaRPr lang="en-FI" sz="40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EEED31-E4C0-2C4D-F2D1-1178749764E1}"/>
              </a:ext>
            </a:extLst>
          </p:cNvPr>
          <p:cNvSpPr/>
          <p:nvPr/>
        </p:nvSpPr>
        <p:spPr>
          <a:xfrm>
            <a:off x="8566241" y="3138465"/>
            <a:ext cx="1341602" cy="1281908"/>
          </a:xfrm>
          <a:custGeom>
            <a:avLst/>
            <a:gdLst>
              <a:gd name="csX0" fmla="*/ 714569 w 1341602"/>
              <a:gd name="csY0" fmla="*/ 0 h 1281908"/>
              <a:gd name="csX1" fmla="*/ 1196307 w 1341602"/>
              <a:gd name="csY1" fmla="*/ 72840 h 1281908"/>
              <a:gd name="csX2" fmla="*/ 1341602 w 1341602"/>
              <a:gd name="csY2" fmla="*/ 126025 h 1281908"/>
              <a:gd name="csX3" fmla="*/ 1341498 w 1341602"/>
              <a:gd name="csY3" fmla="*/ 128090 h 1281908"/>
              <a:gd name="csX4" fmla="*/ 760332 w 1341602"/>
              <a:gd name="csY4" fmla="*/ 1212646 h 1281908"/>
              <a:gd name="csX5" fmla="*/ 667720 w 1341602"/>
              <a:gd name="csY5" fmla="*/ 1281908 h 1281908"/>
              <a:gd name="csX6" fmla="*/ 575108 w 1341602"/>
              <a:gd name="csY6" fmla="*/ 1212646 h 1281908"/>
              <a:gd name="csX7" fmla="*/ 18491 w 1341602"/>
              <a:gd name="csY7" fmla="*/ 288959 h 1281908"/>
              <a:gd name="csX8" fmla="*/ 0 w 1341602"/>
              <a:gd name="csY8" fmla="*/ 167788 h 1281908"/>
              <a:gd name="csX9" fmla="*/ 83992 w 1341602"/>
              <a:gd name="csY9" fmla="*/ 127322 h 1281908"/>
              <a:gd name="csX10" fmla="*/ 714569 w 1341602"/>
              <a:gd name="csY10" fmla="*/ 0 h 12819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341602" h="1281908">
                <a:moveTo>
                  <a:pt x="714569" y="0"/>
                </a:moveTo>
                <a:cubicBezTo>
                  <a:pt x="882325" y="0"/>
                  <a:pt x="1044126" y="25502"/>
                  <a:pt x="1196307" y="72840"/>
                </a:cubicBezTo>
                <a:lnTo>
                  <a:pt x="1341602" y="126025"/>
                </a:lnTo>
                <a:lnTo>
                  <a:pt x="1341498" y="128090"/>
                </a:lnTo>
                <a:cubicBezTo>
                  <a:pt x="1297253" y="563816"/>
                  <a:pt x="1080368" y="948499"/>
                  <a:pt x="760332" y="1212646"/>
                </a:cubicBezTo>
                <a:lnTo>
                  <a:pt x="667720" y="1281908"/>
                </a:lnTo>
                <a:lnTo>
                  <a:pt x="575108" y="1212646"/>
                </a:lnTo>
                <a:cubicBezTo>
                  <a:pt x="295076" y="981518"/>
                  <a:pt x="94020" y="658103"/>
                  <a:pt x="18491" y="288959"/>
                </a:cubicBezTo>
                <a:lnTo>
                  <a:pt x="0" y="167788"/>
                </a:lnTo>
                <a:lnTo>
                  <a:pt x="83992" y="127322"/>
                </a:lnTo>
                <a:cubicBezTo>
                  <a:pt x="277806" y="45336"/>
                  <a:pt x="490894" y="0"/>
                  <a:pt x="714569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5D2"/>
              </a:gs>
              <a:gs pos="100000">
                <a:srgbClr val="D7AF7D"/>
              </a:gs>
              <a:gs pos="25000">
                <a:srgbClr val="FFE8B9"/>
              </a:gs>
              <a:gs pos="60000">
                <a:srgbClr val="F0CD9B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A3EF4-357D-72DE-40B2-BA8216807610}"/>
              </a:ext>
            </a:extLst>
          </p:cNvPr>
          <p:cNvSpPr txBox="1"/>
          <p:nvPr/>
        </p:nvSpPr>
        <p:spPr>
          <a:xfrm>
            <a:off x="9003002" y="3242338"/>
            <a:ext cx="62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/>
              <a:t>?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84439896"/>
      </p:ext>
    </p:extLst>
  </p:cSld>
  <p:clrMapOvr>
    <a:masterClrMapping/>
  </p:clrMapOvr>
  <p:transition advTm="3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03D35-912B-5E0B-444A-C455D8D72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0977F09-4379-512B-5804-E885F2754FE0}"/>
              </a:ext>
            </a:extLst>
          </p:cNvPr>
          <p:cNvSpPr/>
          <p:nvPr/>
        </p:nvSpPr>
        <p:spPr>
          <a:xfrm>
            <a:off x="6672064" y="1483841"/>
            <a:ext cx="3240000" cy="3240360"/>
          </a:xfrm>
          <a:prstGeom prst="ellipse">
            <a:avLst/>
          </a:prstGeom>
          <a:solidFill>
            <a:srgbClr val="FFFF66">
              <a:alpha val="30196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6706A4-DE1F-A8B7-BC3B-893596B4FA72}"/>
              </a:ext>
            </a:extLst>
          </p:cNvPr>
          <p:cNvSpPr/>
          <p:nvPr/>
        </p:nvSpPr>
        <p:spPr>
          <a:xfrm>
            <a:off x="7656771" y="3141585"/>
            <a:ext cx="3240000" cy="3240360"/>
          </a:xfrm>
          <a:prstGeom prst="ellipse">
            <a:avLst/>
          </a:prstGeom>
          <a:solidFill>
            <a:srgbClr val="FF69B4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6A8568-2A87-F91C-A8F3-610EE25625EB}"/>
              </a:ext>
            </a:extLst>
          </p:cNvPr>
          <p:cNvSpPr/>
          <p:nvPr/>
        </p:nvSpPr>
        <p:spPr>
          <a:xfrm>
            <a:off x="8547780" y="1483841"/>
            <a:ext cx="3240000" cy="3240360"/>
          </a:xfrm>
          <a:prstGeom prst="ellipse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79095C0-E06C-4619-624A-58961778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457200"/>
            <a:fld id="{92278F03-8F95-FC45-9C1D-EC5F45627061}" type="slidenum">
              <a:rPr lang="en-US" noProof="1" smtClean="0">
                <a:solidFill>
                  <a:prstClr val="black">
                    <a:tint val="75000"/>
                  </a:prstClr>
                </a:solidFill>
              </a:rPr>
              <a:pPr defTabSz="457200"/>
              <a:t>9</a:t>
            </a:fld>
            <a:endParaRPr lang="en-US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6C790-DE05-D299-3476-12937048D862}"/>
              </a:ext>
            </a:extLst>
          </p:cNvPr>
          <p:cNvSpPr txBox="1"/>
          <p:nvPr/>
        </p:nvSpPr>
        <p:spPr>
          <a:xfrm>
            <a:off x="6919285" y="2407561"/>
            <a:ext cx="144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First principles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988783-586E-5867-F06A-96292D1A2067}"/>
              </a:ext>
            </a:extLst>
          </p:cNvPr>
          <p:cNvSpPr txBox="1"/>
          <p:nvPr/>
        </p:nvSpPr>
        <p:spPr>
          <a:xfrm>
            <a:off x="9943621" y="2407561"/>
            <a:ext cx="182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Non-perturbative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71E3D4-4D40-FBCC-10DE-45F3899A694F}"/>
                  </a:ext>
                </a:extLst>
              </p:cNvPr>
              <p:cNvSpPr txBox="1"/>
              <p:nvPr/>
            </p:nvSpPr>
            <p:spPr>
              <a:xfrm>
                <a:off x="8342366" y="4902876"/>
                <a:ext cx="18609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Applicable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71E3D4-4D40-FBCC-10DE-45F3899A6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366" y="4902876"/>
                <a:ext cx="1860972" cy="830997"/>
              </a:xfrm>
              <a:prstGeom prst="rect">
                <a:avLst/>
              </a:prstGeom>
              <a:blipFill>
                <a:blip r:embed="rId3"/>
                <a:stretch>
                  <a:fillRect l="-3268" t="-5839" r="-6209" b="-365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474838D-E671-39FD-0A65-AB76A6850E1D}"/>
              </a:ext>
            </a:extLst>
          </p:cNvPr>
          <p:cNvSpPr/>
          <p:nvPr/>
        </p:nvSpPr>
        <p:spPr>
          <a:xfrm>
            <a:off x="8548853" y="1483841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33BFB6-9B85-6B32-0068-DA5E9EA87A78}"/>
              </a:ext>
            </a:extLst>
          </p:cNvPr>
          <p:cNvSpPr/>
          <p:nvPr/>
        </p:nvSpPr>
        <p:spPr>
          <a:xfrm>
            <a:off x="6673253" y="1483841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09E780-2D07-0367-D477-31D12D8E69E4}"/>
              </a:ext>
            </a:extLst>
          </p:cNvPr>
          <p:cNvSpPr/>
          <p:nvPr/>
        </p:nvSpPr>
        <p:spPr>
          <a:xfrm>
            <a:off x="7656053" y="3140025"/>
            <a:ext cx="3240000" cy="3240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5B3FE-45D9-F8B6-FA4E-F702573E3FEE}"/>
              </a:ext>
            </a:extLst>
          </p:cNvPr>
          <p:cNvSpPr txBox="1"/>
          <p:nvPr/>
        </p:nvSpPr>
        <p:spPr>
          <a:xfrm>
            <a:off x="7464152" y="332656"/>
            <a:ext cx="3567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err="1"/>
              <a:t>Or</a:t>
            </a:r>
            <a:r>
              <a:rPr lang="fi-FI" sz="4000" dirty="0"/>
              <a:t> get </a:t>
            </a:r>
            <a:r>
              <a:rPr lang="fi-FI" sz="4000" err="1"/>
              <a:t>all</a:t>
            </a:r>
            <a:r>
              <a:rPr lang="fi-FI" sz="4000"/>
              <a:t> three?</a:t>
            </a:r>
            <a:endParaRPr lang="en-FI" sz="400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B1D895C-95AE-EA75-F210-FA8893CB8EC7}"/>
              </a:ext>
            </a:extLst>
          </p:cNvPr>
          <p:cNvSpPr/>
          <p:nvPr/>
        </p:nvSpPr>
        <p:spPr>
          <a:xfrm>
            <a:off x="8566241" y="3138465"/>
            <a:ext cx="1341602" cy="1281908"/>
          </a:xfrm>
          <a:custGeom>
            <a:avLst/>
            <a:gdLst>
              <a:gd name="csX0" fmla="*/ 714569 w 1341602"/>
              <a:gd name="csY0" fmla="*/ 0 h 1281908"/>
              <a:gd name="csX1" fmla="*/ 1196307 w 1341602"/>
              <a:gd name="csY1" fmla="*/ 72840 h 1281908"/>
              <a:gd name="csX2" fmla="*/ 1341602 w 1341602"/>
              <a:gd name="csY2" fmla="*/ 126025 h 1281908"/>
              <a:gd name="csX3" fmla="*/ 1341498 w 1341602"/>
              <a:gd name="csY3" fmla="*/ 128090 h 1281908"/>
              <a:gd name="csX4" fmla="*/ 760332 w 1341602"/>
              <a:gd name="csY4" fmla="*/ 1212646 h 1281908"/>
              <a:gd name="csX5" fmla="*/ 667720 w 1341602"/>
              <a:gd name="csY5" fmla="*/ 1281908 h 1281908"/>
              <a:gd name="csX6" fmla="*/ 575108 w 1341602"/>
              <a:gd name="csY6" fmla="*/ 1212646 h 1281908"/>
              <a:gd name="csX7" fmla="*/ 18491 w 1341602"/>
              <a:gd name="csY7" fmla="*/ 288959 h 1281908"/>
              <a:gd name="csX8" fmla="*/ 0 w 1341602"/>
              <a:gd name="csY8" fmla="*/ 167788 h 1281908"/>
              <a:gd name="csX9" fmla="*/ 83992 w 1341602"/>
              <a:gd name="csY9" fmla="*/ 127322 h 1281908"/>
              <a:gd name="csX10" fmla="*/ 714569 w 1341602"/>
              <a:gd name="csY10" fmla="*/ 0 h 12819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341602" h="1281908">
                <a:moveTo>
                  <a:pt x="714569" y="0"/>
                </a:moveTo>
                <a:cubicBezTo>
                  <a:pt x="882325" y="0"/>
                  <a:pt x="1044126" y="25502"/>
                  <a:pt x="1196307" y="72840"/>
                </a:cubicBezTo>
                <a:lnTo>
                  <a:pt x="1341602" y="126025"/>
                </a:lnTo>
                <a:lnTo>
                  <a:pt x="1341498" y="128090"/>
                </a:lnTo>
                <a:cubicBezTo>
                  <a:pt x="1297253" y="563816"/>
                  <a:pt x="1080368" y="948499"/>
                  <a:pt x="760332" y="1212646"/>
                </a:cubicBezTo>
                <a:lnTo>
                  <a:pt x="667720" y="1281908"/>
                </a:lnTo>
                <a:lnTo>
                  <a:pt x="575108" y="1212646"/>
                </a:lnTo>
                <a:cubicBezTo>
                  <a:pt x="295076" y="981518"/>
                  <a:pt x="94020" y="658103"/>
                  <a:pt x="18491" y="288959"/>
                </a:cubicBezTo>
                <a:lnTo>
                  <a:pt x="0" y="167788"/>
                </a:lnTo>
                <a:lnTo>
                  <a:pt x="83992" y="127322"/>
                </a:lnTo>
                <a:cubicBezTo>
                  <a:pt x="277806" y="45336"/>
                  <a:pt x="490894" y="0"/>
                  <a:pt x="714569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5D2"/>
              </a:gs>
              <a:gs pos="100000">
                <a:srgbClr val="D7AF7D"/>
              </a:gs>
              <a:gs pos="25000">
                <a:srgbClr val="FFE8B9"/>
              </a:gs>
              <a:gs pos="60000">
                <a:srgbClr val="F0CD9B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25CCD-D35F-81D2-14A5-FE5159FBD994}"/>
              </a:ext>
            </a:extLst>
          </p:cNvPr>
          <p:cNvSpPr txBox="1"/>
          <p:nvPr/>
        </p:nvSpPr>
        <p:spPr>
          <a:xfrm>
            <a:off x="407368" y="2120949"/>
            <a:ext cx="5854975" cy="2616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/>
              <a:t>Our take on dense QCD</a:t>
            </a:r>
            <a:endParaRPr lang="en-US" sz="1600" b="1" dirty="0"/>
          </a:p>
          <a:p>
            <a:pPr>
              <a:spcAft>
                <a:spcPts val="1200"/>
              </a:spcAft>
            </a:pPr>
            <a:r>
              <a:rPr lang="en-US" sz="2800" dirty="0"/>
              <a:t>Combine established pQCD &amp; EFT tools with a systematic use of neutron-star observations, with NS data supplying the non-perturbative 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298B0-BEFA-F61E-02D5-50D434EB3828}"/>
              </a:ext>
            </a:extLst>
          </p:cNvPr>
          <p:cNvSpPr txBox="1"/>
          <p:nvPr/>
        </p:nvSpPr>
        <p:spPr>
          <a:xfrm>
            <a:off x="9003002" y="3242338"/>
            <a:ext cx="62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/>
              <a:t>?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87594452"/>
      </p:ext>
    </p:extLst>
  </p:cSld>
  <p:clrMapOvr>
    <a:masterClrMapping/>
  </p:clrMapOvr>
  <p:transition advTm="32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eqnarray}&#10;\Omega(T,\mu_u,\mu_d,\mu_s,m_s)&amp;=&amp; -T\log \int \mathcal{D}\bar{\psi}\mathcal{D}\psi\mathcal{D}A_\mu e^{-\int d^3 x\int_0^{1/T}d \tau \mathcal{L}_\text{QCD}}, \nonumber \\&#10;\mathcal{L}_{\text{QCD}}&amp;=&amp;\frac{1}{4}F^a_{\mu\nu}F^a_{\mu\nu}+\bar{\psi}_i(\gamma_\mu D_\mu+m_i&#10;-\mu_i \gamma_0)\psi_i  \nonumber&#10;\end{eqnarray}&#10;&#10;\end{document}"/>
  <p:tag name="IGUANATEXSIZE" val="2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48384</TotalTime>
  <Words>3523</Words>
  <Application>Microsoft Office PowerPoint</Application>
  <PresentationFormat>Widescreen</PresentationFormat>
  <Paragraphs>427</Paragraphs>
  <Slides>62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Aptos</vt:lpstr>
      <vt:lpstr>Arial</vt:lpstr>
      <vt:lpstr>Calibri</vt:lpstr>
      <vt:lpstr>Cambria Math</vt:lpstr>
      <vt:lpstr>Courier New</vt:lpstr>
      <vt:lpstr>Mr Gabe</vt:lpstr>
      <vt:lpstr>Times New Roman</vt:lpstr>
      <vt:lpstr>Wingdings</vt:lpstr>
      <vt:lpstr>1_Office Theme</vt:lpstr>
      <vt:lpstr>From pQCD to neutron-star cores:  Recent advances in Equation-of-State inference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Perturbative approaches to nonperturbative physics  Aleksi Vuorinen University of Helsinki</dc:title>
  <dc:creator>vuorinen</dc:creator>
  <cp:lastModifiedBy>Vuorinen, Aleksi R J</cp:lastModifiedBy>
  <cp:revision>1979</cp:revision>
  <dcterms:created xsi:type="dcterms:W3CDTF">2014-04-13T15:10:10Z</dcterms:created>
  <dcterms:modified xsi:type="dcterms:W3CDTF">2026-05-20T10:12:21Z</dcterms:modified>
</cp:coreProperties>
</file>