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6" r:id="rId2"/>
    <p:sldId id="257" r:id="rId3"/>
    <p:sldId id="258" r:id="rId4"/>
    <p:sldId id="294" r:id="rId5"/>
    <p:sldId id="261" r:id="rId6"/>
    <p:sldId id="260" r:id="rId7"/>
    <p:sldId id="300" r:id="rId8"/>
    <p:sldId id="355" r:id="rId9"/>
    <p:sldId id="995" r:id="rId10"/>
    <p:sldId id="262" r:id="rId11"/>
    <p:sldId id="282" r:id="rId12"/>
    <p:sldId id="359" r:id="rId13"/>
    <p:sldId id="352" r:id="rId14"/>
    <p:sldId id="360" r:id="rId15"/>
    <p:sldId id="361" r:id="rId16"/>
    <p:sldId id="364" r:id="rId17"/>
    <p:sldId id="365" r:id="rId18"/>
    <p:sldId id="301" r:id="rId19"/>
    <p:sldId id="366" r:id="rId20"/>
    <p:sldId id="266" r:id="rId21"/>
    <p:sldId id="286" r:id="rId22"/>
    <p:sldId id="267" r:id="rId23"/>
    <p:sldId id="353" r:id="rId24"/>
    <p:sldId id="349" r:id="rId25"/>
    <p:sldId id="295" r:id="rId26"/>
    <p:sldId id="264" r:id="rId27"/>
    <p:sldId id="265" r:id="rId28"/>
    <p:sldId id="356" r:id="rId29"/>
    <p:sldId id="357" r:id="rId30"/>
    <p:sldId id="269" r:id="rId31"/>
    <p:sldId id="271" r:id="rId32"/>
    <p:sldId id="296" r:id="rId33"/>
    <p:sldId id="272" r:id="rId34"/>
    <p:sldId id="273" r:id="rId35"/>
    <p:sldId id="275" r:id="rId36"/>
    <p:sldId id="276" r:id="rId37"/>
    <p:sldId id="277" r:id="rId38"/>
    <p:sldId id="278" r:id="rId39"/>
    <p:sldId id="279" r:id="rId40"/>
    <p:sldId id="288" r:id="rId41"/>
    <p:sldId id="281" r:id="rId42"/>
    <p:sldId id="287" r:id="rId43"/>
    <p:sldId id="289" r:id="rId44"/>
    <p:sldId id="291" r:id="rId45"/>
    <p:sldId id="290" r:id="rId46"/>
    <p:sldId id="292" r:id="rId47"/>
    <p:sldId id="354" r:id="rId48"/>
    <p:sldId id="358" r:id="rId49"/>
    <p:sldId id="293" r:id="rId50"/>
  </p:sldIdLst>
  <p:sldSz cx="12192000" cy="6858000"/>
  <p:notesSz cx="6858000" cy="9144000"/>
  <p:custDataLst>
    <p:tags r:id="rId5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6" autoAdjust="0"/>
    <p:restoredTop sz="94660"/>
  </p:normalViewPr>
  <p:slideViewPr>
    <p:cSldViewPr snapToGrid="0">
      <p:cViewPr varScale="1">
        <p:scale>
          <a:sx n="87" d="100"/>
          <a:sy n="87" d="100"/>
        </p:scale>
        <p:origin x="48" y="11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E558B1-9274-4739-86BB-E712607560C7}" type="datetimeFigureOut">
              <a:rPr lang="zh-CN" altLang="en-US" smtClean="0"/>
              <a:t>2026/5/19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1465EF-E438-451E-82D0-044E5FC82921}" type="slidenum">
              <a:rPr lang="zh-CN" altLang="en-US" smtClean="0"/>
              <a:t>‹#›</a:t>
            </a:fld>
            <a:endParaRPr lang="zh-CN" altLang="en-US"/>
          </a:p>
        </p:txBody>
      </p:sp>
    </p:spTree>
    <p:extLst>
      <p:ext uri="{BB962C8B-B14F-4D97-AF65-F5344CB8AC3E}">
        <p14:creationId xmlns:p14="http://schemas.microsoft.com/office/powerpoint/2010/main" val="2574163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ym typeface="+mn-ea"/>
              </a:rPr>
              <a:t>The mass and radius data of neutron stars mainly govern /ˈɡʌv.ɚn/ the EoS in the middle density regime.  In the low density region, </a:t>
            </a:r>
            <a:endParaRPr lang="en-US" altLang="zh-CN" dirty="0">
              <a:cs typeface="+mn-lt"/>
              <a:sym typeface="+mn-ea"/>
            </a:endParaRPr>
          </a:p>
          <a:p>
            <a:r>
              <a:rPr lang="en-US" altLang="zh-CN" sz="1800" b="0" dirty="0">
                <a:solidFill>
                  <a:srgbClr val="000000"/>
                </a:solidFill>
                <a:effectLst/>
                <a:latin typeface="CMR10"/>
              </a:rPr>
              <a:t>the chiral /ˈkaɪrəl/ effective field theory calculation has reached a high accuracy in recent years, which yields reliable EoS up to the nuclear saturation density. </a:t>
            </a:r>
            <a:r>
              <a:rPr lang="en-US" altLang="zh-CN" sz="1200" b="0" dirty="0">
                <a:solidFill>
                  <a:srgbClr val="000000"/>
                </a:solidFill>
                <a:effectLst/>
                <a:latin typeface="CMR10"/>
              </a:rPr>
              <a:t>Although dense matter cannot be described with a perturbative theory until ultra-high density (∼ 40n0)</a:t>
            </a:r>
            <a:r>
              <a:rPr lang="zh-CN" altLang="en-US" sz="1200" b="0" dirty="0">
                <a:solidFill>
                  <a:srgbClr val="000000"/>
                </a:solidFill>
                <a:effectLst/>
                <a:latin typeface="CMR10"/>
              </a:rPr>
              <a:t>，</a:t>
            </a:r>
            <a:r>
              <a:rPr lang="en-US" altLang="zh-CN" sz="1200" b="0" dirty="0">
                <a:solidFill>
                  <a:srgbClr val="000000"/>
                </a:solidFill>
                <a:effectLst/>
                <a:latin typeface="CMR10"/>
              </a:rPr>
              <a:t>under </a:t>
            </a:r>
            <a:r>
              <a:rPr lang="en-US" altLang="zh-CN" b="1" dirty="0">
                <a:latin typeface="Times New Roman Bold" panose="02020603050405020304" charset="0"/>
                <a:cs typeface="Times New Roman Bold" panose="02020603050405020304" charset="0"/>
                <a:sym typeface="+mn-ea"/>
              </a:rPr>
              <a:t>the conditions of causality</a:t>
            </a:r>
            <a:r>
              <a:rPr lang="en-US" altLang="zh-CN" dirty="0">
                <a:solidFill>
                  <a:srgbClr val="000000"/>
                </a:solidFill>
                <a:effectLst/>
                <a:latin typeface="CMR10"/>
                <a:sym typeface="+mn-ea"/>
              </a:rPr>
              <a:t> </a:t>
            </a:r>
            <a:r>
              <a:rPr lang="en-US" altLang="zh-CN" dirty="0">
                <a:cs typeface="+mn-lt"/>
                <a:sym typeface="+mn-ea"/>
              </a:rPr>
              <a:t>[</a:t>
            </a:r>
            <a:r>
              <a:rPr lang="en-US" altLang="zh-CN" dirty="0" err="1">
                <a:cs typeface="+mn-lt"/>
                <a:sym typeface="+mn-ea"/>
              </a:rPr>
              <a:t>kɔˈzæləti</a:t>
            </a:r>
            <a:r>
              <a:rPr lang="en-US" altLang="zh-CN" dirty="0">
                <a:cs typeface="+mn-lt"/>
                <a:sym typeface="+mn-ea"/>
              </a:rPr>
              <a:t>] </a:t>
            </a:r>
            <a:r>
              <a:rPr lang="en-US" altLang="zh-CN" b="1" dirty="0">
                <a:latin typeface="Times New Roman Bold" panose="02020603050405020304" charset="0"/>
                <a:cs typeface="Times New Roman Bold" panose="02020603050405020304" charset="0"/>
                <a:sym typeface="+mn-ea"/>
              </a:rPr>
              <a:t>and microscopic stability, </a:t>
            </a:r>
            <a:r>
              <a:rPr lang="en-US" altLang="zh-CN" sz="1200" b="0" dirty="0">
                <a:solidFill>
                  <a:srgbClr val="000000"/>
                </a:solidFill>
                <a:effectLst/>
                <a:latin typeface="CMR10"/>
              </a:rPr>
              <a:t> the </a:t>
            </a:r>
            <a:r>
              <a:rPr lang="en-US" altLang="zh-CN" sz="1200" b="0" dirty="0" err="1">
                <a:solidFill>
                  <a:srgbClr val="000000"/>
                </a:solidFill>
                <a:effectLst/>
                <a:latin typeface="CMR10"/>
              </a:rPr>
              <a:t>pQCD</a:t>
            </a:r>
            <a:r>
              <a:rPr lang="en-US" altLang="zh-CN" sz="1200" b="0" dirty="0">
                <a:solidFill>
                  <a:srgbClr val="000000"/>
                </a:solidFill>
                <a:effectLst/>
                <a:latin typeface="CMR10"/>
              </a:rPr>
              <a:t> constraint can be reasonably extrapolated to the low density region</a:t>
            </a:r>
            <a:r>
              <a:rPr lang="en-US" altLang="zh-CN" dirty="0">
                <a:cs typeface="+mn-lt"/>
                <a:sym typeface="+mn-ea"/>
              </a:rPr>
              <a:t>.</a:t>
            </a:r>
          </a:p>
          <a:p>
            <a:r>
              <a:rPr kumimoji="1" lang="en-US" altLang="zh-CN" dirty="0">
                <a:sym typeface="+mn-ea"/>
              </a:rPr>
              <a:t>In our inference, both the NS mass and radius data and the theoretical information have been taken into account. </a:t>
            </a:r>
            <a:endParaRPr lang="en-US" altLang="zh-CN" dirty="0">
              <a:cs typeface="+mn-lt"/>
              <a:sym typeface="+mn-ea"/>
            </a:endParaRPr>
          </a:p>
          <a:p>
            <a:endParaRPr lang="en-US" altLang="zh-CN" dirty="0">
              <a:cs typeface="+mn-lt"/>
              <a:sym typeface="+mn-ea"/>
            </a:endParaRPr>
          </a:p>
          <a:p>
            <a:endParaRPr lang="en-US" altLang="zh-CN" dirty="0">
              <a:cs typeface="+mn-lt"/>
              <a:sym typeface="+mn-ea"/>
            </a:endParaRPr>
          </a:p>
          <a:p>
            <a:endParaRPr lang="en-US" dirty="0"/>
          </a:p>
        </p:txBody>
      </p:sp>
      <p:sp>
        <p:nvSpPr>
          <p:cNvPr id="4" name="Slide Number Placeholder 3"/>
          <p:cNvSpPr>
            <a:spLocks noGrp="1"/>
          </p:cNvSpPr>
          <p:nvPr>
            <p:ph type="sldNum" sz="quarter" idx="5"/>
          </p:nvPr>
        </p:nvSpPr>
        <p:spPr/>
        <p:txBody>
          <a:bodyPr/>
          <a:lstStyle/>
          <a:p>
            <a:fld id="{B1B7C7D1-434F-5A49-A2DB-ED21C247BF6E}" type="slidenum">
              <a:rPr lang="en-US" smtClean="0"/>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1366162-6A49-9292-892B-AFDC627D0EF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171BCF6-5D2B-769B-606C-16FEEBCAE5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80F8F78-4A3C-6162-8BED-ABC17BDC8E8B}"/>
              </a:ext>
            </a:extLst>
          </p:cNvPr>
          <p:cNvSpPr>
            <a:spLocks noGrp="1"/>
          </p:cNvSpPr>
          <p:nvPr>
            <p:ph type="dt" sz="half" idx="10"/>
          </p:nvPr>
        </p:nvSpPr>
        <p:spPr/>
        <p:txBody>
          <a:bodyPr/>
          <a:lstStyle/>
          <a:p>
            <a:fld id="{02F48212-FD5D-4631-802D-5CFF9BD9CCB3}" type="datetimeFigureOut">
              <a:rPr lang="zh-CN" altLang="en-US" smtClean="0"/>
              <a:t>2026/5/19</a:t>
            </a:fld>
            <a:endParaRPr lang="zh-CN" altLang="en-US"/>
          </a:p>
        </p:txBody>
      </p:sp>
      <p:sp>
        <p:nvSpPr>
          <p:cNvPr id="5" name="页脚占位符 4">
            <a:extLst>
              <a:ext uri="{FF2B5EF4-FFF2-40B4-BE49-F238E27FC236}">
                <a16:creationId xmlns:a16="http://schemas.microsoft.com/office/drawing/2014/main" id="{7D8680CD-4E7B-3702-28FD-07E743FF03D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F9EDC65-F067-8BAC-B00A-A2418B9B0E63}"/>
              </a:ext>
            </a:extLst>
          </p:cNvPr>
          <p:cNvSpPr>
            <a:spLocks noGrp="1"/>
          </p:cNvSpPr>
          <p:nvPr>
            <p:ph type="sldNum" sz="quarter" idx="12"/>
          </p:nvPr>
        </p:nvSpPr>
        <p:spPr/>
        <p:txBody>
          <a:bodyPr/>
          <a:lstStyle/>
          <a:p>
            <a:fld id="{2F950799-028D-4EC5-9FBC-CA5B8619B3DE}" type="slidenum">
              <a:rPr lang="zh-CN" altLang="en-US" smtClean="0"/>
              <a:t>‹#›</a:t>
            </a:fld>
            <a:endParaRPr lang="zh-CN" altLang="en-US"/>
          </a:p>
        </p:txBody>
      </p:sp>
    </p:spTree>
    <p:extLst>
      <p:ext uri="{BB962C8B-B14F-4D97-AF65-F5344CB8AC3E}">
        <p14:creationId xmlns:p14="http://schemas.microsoft.com/office/powerpoint/2010/main" val="827914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676F1C-9ED8-2951-A117-C59F71C2EE25}"/>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C252959B-03D7-8BCA-5770-3F699ECC73C7}"/>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9B9C35E-4CB9-B066-412D-0220EE39B9A1}"/>
              </a:ext>
            </a:extLst>
          </p:cNvPr>
          <p:cNvSpPr>
            <a:spLocks noGrp="1"/>
          </p:cNvSpPr>
          <p:nvPr>
            <p:ph type="dt" sz="half" idx="10"/>
          </p:nvPr>
        </p:nvSpPr>
        <p:spPr/>
        <p:txBody>
          <a:bodyPr/>
          <a:lstStyle/>
          <a:p>
            <a:fld id="{02F48212-FD5D-4631-802D-5CFF9BD9CCB3}" type="datetimeFigureOut">
              <a:rPr lang="zh-CN" altLang="en-US" smtClean="0"/>
              <a:t>2026/5/19</a:t>
            </a:fld>
            <a:endParaRPr lang="zh-CN" altLang="en-US"/>
          </a:p>
        </p:txBody>
      </p:sp>
      <p:sp>
        <p:nvSpPr>
          <p:cNvPr id="5" name="页脚占位符 4">
            <a:extLst>
              <a:ext uri="{FF2B5EF4-FFF2-40B4-BE49-F238E27FC236}">
                <a16:creationId xmlns:a16="http://schemas.microsoft.com/office/drawing/2014/main" id="{24996B4F-4B20-9780-8729-5518F0652E6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9C52E33-FCD4-E288-3783-5A51510131B0}"/>
              </a:ext>
            </a:extLst>
          </p:cNvPr>
          <p:cNvSpPr>
            <a:spLocks noGrp="1"/>
          </p:cNvSpPr>
          <p:nvPr>
            <p:ph type="sldNum" sz="quarter" idx="12"/>
          </p:nvPr>
        </p:nvSpPr>
        <p:spPr/>
        <p:txBody>
          <a:bodyPr/>
          <a:lstStyle/>
          <a:p>
            <a:fld id="{2F950799-028D-4EC5-9FBC-CA5B8619B3DE}" type="slidenum">
              <a:rPr lang="zh-CN" altLang="en-US" smtClean="0"/>
              <a:t>‹#›</a:t>
            </a:fld>
            <a:endParaRPr lang="zh-CN" altLang="en-US"/>
          </a:p>
        </p:txBody>
      </p:sp>
    </p:spTree>
    <p:extLst>
      <p:ext uri="{BB962C8B-B14F-4D97-AF65-F5344CB8AC3E}">
        <p14:creationId xmlns:p14="http://schemas.microsoft.com/office/powerpoint/2010/main" val="2035586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3FB7F4D1-9860-4E76-754F-93AAB407D1D2}"/>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76863B1-787D-2545-B2A7-7782232DE7A9}"/>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8E5118F-2FC6-D619-9D37-E4018CFF0C90}"/>
              </a:ext>
            </a:extLst>
          </p:cNvPr>
          <p:cNvSpPr>
            <a:spLocks noGrp="1"/>
          </p:cNvSpPr>
          <p:nvPr>
            <p:ph type="dt" sz="half" idx="10"/>
          </p:nvPr>
        </p:nvSpPr>
        <p:spPr/>
        <p:txBody>
          <a:bodyPr/>
          <a:lstStyle/>
          <a:p>
            <a:fld id="{02F48212-FD5D-4631-802D-5CFF9BD9CCB3}" type="datetimeFigureOut">
              <a:rPr lang="zh-CN" altLang="en-US" smtClean="0"/>
              <a:t>2026/5/19</a:t>
            </a:fld>
            <a:endParaRPr lang="zh-CN" altLang="en-US"/>
          </a:p>
        </p:txBody>
      </p:sp>
      <p:sp>
        <p:nvSpPr>
          <p:cNvPr id="5" name="页脚占位符 4">
            <a:extLst>
              <a:ext uri="{FF2B5EF4-FFF2-40B4-BE49-F238E27FC236}">
                <a16:creationId xmlns:a16="http://schemas.microsoft.com/office/drawing/2014/main" id="{038AD330-EA2C-3459-5CD7-38A2692F636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4A9AD58-5523-7481-C1B1-6BB5307CC24D}"/>
              </a:ext>
            </a:extLst>
          </p:cNvPr>
          <p:cNvSpPr>
            <a:spLocks noGrp="1"/>
          </p:cNvSpPr>
          <p:nvPr>
            <p:ph type="sldNum" sz="quarter" idx="12"/>
          </p:nvPr>
        </p:nvSpPr>
        <p:spPr/>
        <p:txBody>
          <a:bodyPr/>
          <a:lstStyle/>
          <a:p>
            <a:fld id="{2F950799-028D-4EC5-9FBC-CA5B8619B3DE}" type="slidenum">
              <a:rPr lang="zh-CN" altLang="en-US" smtClean="0"/>
              <a:t>‹#›</a:t>
            </a:fld>
            <a:endParaRPr lang="zh-CN" altLang="en-US"/>
          </a:p>
        </p:txBody>
      </p:sp>
    </p:spTree>
    <p:extLst>
      <p:ext uri="{BB962C8B-B14F-4D97-AF65-F5344CB8AC3E}">
        <p14:creationId xmlns:p14="http://schemas.microsoft.com/office/powerpoint/2010/main" val="4097025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980C81F-68E6-481E-1BA2-BBFF4985BBC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A3F95BF-B268-068E-47A8-0FFA731588F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5C4C6B1-A854-DA0B-1C0E-57E59EFF1141}"/>
              </a:ext>
            </a:extLst>
          </p:cNvPr>
          <p:cNvSpPr>
            <a:spLocks noGrp="1"/>
          </p:cNvSpPr>
          <p:nvPr>
            <p:ph type="dt" sz="half" idx="10"/>
          </p:nvPr>
        </p:nvSpPr>
        <p:spPr/>
        <p:txBody>
          <a:bodyPr/>
          <a:lstStyle/>
          <a:p>
            <a:fld id="{02F48212-FD5D-4631-802D-5CFF9BD9CCB3}" type="datetimeFigureOut">
              <a:rPr lang="zh-CN" altLang="en-US" smtClean="0"/>
              <a:t>2026/5/19</a:t>
            </a:fld>
            <a:endParaRPr lang="zh-CN" altLang="en-US"/>
          </a:p>
        </p:txBody>
      </p:sp>
      <p:sp>
        <p:nvSpPr>
          <p:cNvPr id="5" name="页脚占位符 4">
            <a:extLst>
              <a:ext uri="{FF2B5EF4-FFF2-40B4-BE49-F238E27FC236}">
                <a16:creationId xmlns:a16="http://schemas.microsoft.com/office/drawing/2014/main" id="{CDEE0271-1083-17F8-BFD3-4759C57AE55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2157BCA-437A-CB80-227C-3C573A7CF49D}"/>
              </a:ext>
            </a:extLst>
          </p:cNvPr>
          <p:cNvSpPr>
            <a:spLocks noGrp="1"/>
          </p:cNvSpPr>
          <p:nvPr>
            <p:ph type="sldNum" sz="quarter" idx="12"/>
          </p:nvPr>
        </p:nvSpPr>
        <p:spPr/>
        <p:txBody>
          <a:bodyPr/>
          <a:lstStyle/>
          <a:p>
            <a:fld id="{2F950799-028D-4EC5-9FBC-CA5B8619B3DE}" type="slidenum">
              <a:rPr lang="zh-CN" altLang="en-US" smtClean="0"/>
              <a:t>‹#›</a:t>
            </a:fld>
            <a:endParaRPr lang="zh-CN" altLang="en-US"/>
          </a:p>
        </p:txBody>
      </p:sp>
    </p:spTree>
    <p:extLst>
      <p:ext uri="{BB962C8B-B14F-4D97-AF65-F5344CB8AC3E}">
        <p14:creationId xmlns:p14="http://schemas.microsoft.com/office/powerpoint/2010/main" val="3193816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458982A-859F-F47F-9BB8-B8B9F06CB80E}"/>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C21ADA03-A240-0E99-996D-307FFA76CB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254A815A-F610-C97C-3AF3-D7B8FCED3C39}"/>
              </a:ext>
            </a:extLst>
          </p:cNvPr>
          <p:cNvSpPr>
            <a:spLocks noGrp="1"/>
          </p:cNvSpPr>
          <p:nvPr>
            <p:ph type="dt" sz="half" idx="10"/>
          </p:nvPr>
        </p:nvSpPr>
        <p:spPr/>
        <p:txBody>
          <a:bodyPr/>
          <a:lstStyle/>
          <a:p>
            <a:fld id="{02F48212-FD5D-4631-802D-5CFF9BD9CCB3}" type="datetimeFigureOut">
              <a:rPr lang="zh-CN" altLang="en-US" smtClean="0"/>
              <a:t>2026/5/19</a:t>
            </a:fld>
            <a:endParaRPr lang="zh-CN" altLang="en-US"/>
          </a:p>
        </p:txBody>
      </p:sp>
      <p:sp>
        <p:nvSpPr>
          <p:cNvPr id="5" name="页脚占位符 4">
            <a:extLst>
              <a:ext uri="{FF2B5EF4-FFF2-40B4-BE49-F238E27FC236}">
                <a16:creationId xmlns:a16="http://schemas.microsoft.com/office/drawing/2014/main" id="{6320DC42-33CB-E235-3C03-10F00211B1B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969C571-01F9-96DD-C7E1-7330373B14D2}"/>
              </a:ext>
            </a:extLst>
          </p:cNvPr>
          <p:cNvSpPr>
            <a:spLocks noGrp="1"/>
          </p:cNvSpPr>
          <p:nvPr>
            <p:ph type="sldNum" sz="quarter" idx="12"/>
          </p:nvPr>
        </p:nvSpPr>
        <p:spPr/>
        <p:txBody>
          <a:bodyPr/>
          <a:lstStyle/>
          <a:p>
            <a:fld id="{2F950799-028D-4EC5-9FBC-CA5B8619B3DE}" type="slidenum">
              <a:rPr lang="zh-CN" altLang="en-US" smtClean="0"/>
              <a:t>‹#›</a:t>
            </a:fld>
            <a:endParaRPr lang="zh-CN" altLang="en-US"/>
          </a:p>
        </p:txBody>
      </p:sp>
    </p:spTree>
    <p:extLst>
      <p:ext uri="{BB962C8B-B14F-4D97-AF65-F5344CB8AC3E}">
        <p14:creationId xmlns:p14="http://schemas.microsoft.com/office/powerpoint/2010/main" val="2220533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6633305-78E3-8EBA-012C-0F03B5460B5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C21E65C-B267-75CC-B787-C77C04E8199D}"/>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B1CBD4AF-E54E-EABB-B96E-4507FF31F5F2}"/>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B699EB3F-7C5F-E666-AA06-733739943765}"/>
              </a:ext>
            </a:extLst>
          </p:cNvPr>
          <p:cNvSpPr>
            <a:spLocks noGrp="1"/>
          </p:cNvSpPr>
          <p:nvPr>
            <p:ph type="dt" sz="half" idx="10"/>
          </p:nvPr>
        </p:nvSpPr>
        <p:spPr/>
        <p:txBody>
          <a:bodyPr/>
          <a:lstStyle/>
          <a:p>
            <a:fld id="{02F48212-FD5D-4631-802D-5CFF9BD9CCB3}" type="datetimeFigureOut">
              <a:rPr lang="zh-CN" altLang="en-US" smtClean="0"/>
              <a:t>2026/5/19</a:t>
            </a:fld>
            <a:endParaRPr lang="zh-CN" altLang="en-US"/>
          </a:p>
        </p:txBody>
      </p:sp>
      <p:sp>
        <p:nvSpPr>
          <p:cNvPr id="6" name="页脚占位符 5">
            <a:extLst>
              <a:ext uri="{FF2B5EF4-FFF2-40B4-BE49-F238E27FC236}">
                <a16:creationId xmlns:a16="http://schemas.microsoft.com/office/drawing/2014/main" id="{4269C3C2-2DED-9FEE-A8BB-0A8CFBCDA32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C968CE3-1EA3-38F1-16C6-567F040A620E}"/>
              </a:ext>
            </a:extLst>
          </p:cNvPr>
          <p:cNvSpPr>
            <a:spLocks noGrp="1"/>
          </p:cNvSpPr>
          <p:nvPr>
            <p:ph type="sldNum" sz="quarter" idx="12"/>
          </p:nvPr>
        </p:nvSpPr>
        <p:spPr/>
        <p:txBody>
          <a:bodyPr/>
          <a:lstStyle/>
          <a:p>
            <a:fld id="{2F950799-028D-4EC5-9FBC-CA5B8619B3DE}" type="slidenum">
              <a:rPr lang="zh-CN" altLang="en-US" smtClean="0"/>
              <a:t>‹#›</a:t>
            </a:fld>
            <a:endParaRPr lang="zh-CN" altLang="en-US"/>
          </a:p>
        </p:txBody>
      </p:sp>
    </p:spTree>
    <p:extLst>
      <p:ext uri="{BB962C8B-B14F-4D97-AF65-F5344CB8AC3E}">
        <p14:creationId xmlns:p14="http://schemas.microsoft.com/office/powerpoint/2010/main" val="788226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B5214B7-4F5F-68DF-6C58-A9C1B1D86260}"/>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77E18A57-3AC7-BD26-88D1-FD379BC9D1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D1915E4-D073-97F1-7291-96EBF8E22881}"/>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F3121781-0510-D773-4A91-AF76B8792C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31F4FFAB-CB7E-93B4-3430-006716CD82F4}"/>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C02B3F92-6664-A7BE-A8E7-AE726C8781FE}"/>
              </a:ext>
            </a:extLst>
          </p:cNvPr>
          <p:cNvSpPr>
            <a:spLocks noGrp="1"/>
          </p:cNvSpPr>
          <p:nvPr>
            <p:ph type="dt" sz="half" idx="10"/>
          </p:nvPr>
        </p:nvSpPr>
        <p:spPr/>
        <p:txBody>
          <a:bodyPr/>
          <a:lstStyle/>
          <a:p>
            <a:fld id="{02F48212-FD5D-4631-802D-5CFF9BD9CCB3}" type="datetimeFigureOut">
              <a:rPr lang="zh-CN" altLang="en-US" smtClean="0"/>
              <a:t>2026/5/19</a:t>
            </a:fld>
            <a:endParaRPr lang="zh-CN" altLang="en-US"/>
          </a:p>
        </p:txBody>
      </p:sp>
      <p:sp>
        <p:nvSpPr>
          <p:cNvPr id="8" name="页脚占位符 7">
            <a:extLst>
              <a:ext uri="{FF2B5EF4-FFF2-40B4-BE49-F238E27FC236}">
                <a16:creationId xmlns:a16="http://schemas.microsoft.com/office/drawing/2014/main" id="{22ECFD45-D6E2-8F7A-4535-F6F580A9B215}"/>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4888F0C7-69EF-221D-8A3F-CD46A528EBBD}"/>
              </a:ext>
            </a:extLst>
          </p:cNvPr>
          <p:cNvSpPr>
            <a:spLocks noGrp="1"/>
          </p:cNvSpPr>
          <p:nvPr>
            <p:ph type="sldNum" sz="quarter" idx="12"/>
          </p:nvPr>
        </p:nvSpPr>
        <p:spPr/>
        <p:txBody>
          <a:bodyPr/>
          <a:lstStyle/>
          <a:p>
            <a:fld id="{2F950799-028D-4EC5-9FBC-CA5B8619B3DE}" type="slidenum">
              <a:rPr lang="zh-CN" altLang="en-US" smtClean="0"/>
              <a:t>‹#›</a:t>
            </a:fld>
            <a:endParaRPr lang="zh-CN" altLang="en-US"/>
          </a:p>
        </p:txBody>
      </p:sp>
    </p:spTree>
    <p:extLst>
      <p:ext uri="{BB962C8B-B14F-4D97-AF65-F5344CB8AC3E}">
        <p14:creationId xmlns:p14="http://schemas.microsoft.com/office/powerpoint/2010/main" val="3617124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1452EB-930B-D51E-E93C-0264568C9EC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E4B1B546-C340-25B9-F46E-99EB4F9180A7}"/>
              </a:ext>
            </a:extLst>
          </p:cNvPr>
          <p:cNvSpPr>
            <a:spLocks noGrp="1"/>
          </p:cNvSpPr>
          <p:nvPr>
            <p:ph type="dt" sz="half" idx="10"/>
          </p:nvPr>
        </p:nvSpPr>
        <p:spPr/>
        <p:txBody>
          <a:bodyPr/>
          <a:lstStyle/>
          <a:p>
            <a:fld id="{02F48212-FD5D-4631-802D-5CFF9BD9CCB3}" type="datetimeFigureOut">
              <a:rPr lang="zh-CN" altLang="en-US" smtClean="0"/>
              <a:t>2026/5/19</a:t>
            </a:fld>
            <a:endParaRPr lang="zh-CN" altLang="en-US"/>
          </a:p>
        </p:txBody>
      </p:sp>
      <p:sp>
        <p:nvSpPr>
          <p:cNvPr id="4" name="页脚占位符 3">
            <a:extLst>
              <a:ext uri="{FF2B5EF4-FFF2-40B4-BE49-F238E27FC236}">
                <a16:creationId xmlns:a16="http://schemas.microsoft.com/office/drawing/2014/main" id="{69C138E6-DC67-CF7F-74FD-F11752C8FF81}"/>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FDEBEEC3-65D7-F519-66E9-B230F3ECC671}"/>
              </a:ext>
            </a:extLst>
          </p:cNvPr>
          <p:cNvSpPr>
            <a:spLocks noGrp="1"/>
          </p:cNvSpPr>
          <p:nvPr>
            <p:ph type="sldNum" sz="quarter" idx="12"/>
          </p:nvPr>
        </p:nvSpPr>
        <p:spPr/>
        <p:txBody>
          <a:bodyPr/>
          <a:lstStyle/>
          <a:p>
            <a:fld id="{2F950799-028D-4EC5-9FBC-CA5B8619B3DE}" type="slidenum">
              <a:rPr lang="zh-CN" altLang="en-US" smtClean="0"/>
              <a:t>‹#›</a:t>
            </a:fld>
            <a:endParaRPr lang="zh-CN" altLang="en-US"/>
          </a:p>
        </p:txBody>
      </p:sp>
    </p:spTree>
    <p:extLst>
      <p:ext uri="{BB962C8B-B14F-4D97-AF65-F5344CB8AC3E}">
        <p14:creationId xmlns:p14="http://schemas.microsoft.com/office/powerpoint/2010/main" val="1019164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756329C-D4D2-5F7C-65BE-81EDBAC2EAD7}"/>
              </a:ext>
            </a:extLst>
          </p:cNvPr>
          <p:cNvSpPr>
            <a:spLocks noGrp="1"/>
          </p:cNvSpPr>
          <p:nvPr>
            <p:ph type="dt" sz="half" idx="10"/>
          </p:nvPr>
        </p:nvSpPr>
        <p:spPr/>
        <p:txBody>
          <a:bodyPr/>
          <a:lstStyle/>
          <a:p>
            <a:fld id="{02F48212-FD5D-4631-802D-5CFF9BD9CCB3}" type="datetimeFigureOut">
              <a:rPr lang="zh-CN" altLang="en-US" smtClean="0"/>
              <a:t>2026/5/19</a:t>
            </a:fld>
            <a:endParaRPr lang="zh-CN" altLang="en-US"/>
          </a:p>
        </p:txBody>
      </p:sp>
      <p:sp>
        <p:nvSpPr>
          <p:cNvPr id="3" name="页脚占位符 2">
            <a:extLst>
              <a:ext uri="{FF2B5EF4-FFF2-40B4-BE49-F238E27FC236}">
                <a16:creationId xmlns:a16="http://schemas.microsoft.com/office/drawing/2014/main" id="{AA579CDC-8B27-BF64-0529-CFD9A0E0C47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66DEB777-396C-0EB6-6A5C-79773F3960E7}"/>
              </a:ext>
            </a:extLst>
          </p:cNvPr>
          <p:cNvSpPr>
            <a:spLocks noGrp="1"/>
          </p:cNvSpPr>
          <p:nvPr>
            <p:ph type="sldNum" sz="quarter" idx="12"/>
          </p:nvPr>
        </p:nvSpPr>
        <p:spPr/>
        <p:txBody>
          <a:bodyPr/>
          <a:lstStyle/>
          <a:p>
            <a:fld id="{2F950799-028D-4EC5-9FBC-CA5B8619B3DE}" type="slidenum">
              <a:rPr lang="zh-CN" altLang="en-US" smtClean="0"/>
              <a:t>‹#›</a:t>
            </a:fld>
            <a:endParaRPr lang="zh-CN" altLang="en-US"/>
          </a:p>
        </p:txBody>
      </p:sp>
    </p:spTree>
    <p:extLst>
      <p:ext uri="{BB962C8B-B14F-4D97-AF65-F5344CB8AC3E}">
        <p14:creationId xmlns:p14="http://schemas.microsoft.com/office/powerpoint/2010/main" val="1278156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E79D8C1-4635-0227-98AC-DA996A113A6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3D3E13C9-FA74-057C-5227-CB825FDBFC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8FF2063E-3F3F-95F9-7B2D-DE5AD733FF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30A01BD-69B6-B841-4648-00E26C8E3299}"/>
              </a:ext>
            </a:extLst>
          </p:cNvPr>
          <p:cNvSpPr>
            <a:spLocks noGrp="1"/>
          </p:cNvSpPr>
          <p:nvPr>
            <p:ph type="dt" sz="half" idx="10"/>
          </p:nvPr>
        </p:nvSpPr>
        <p:spPr/>
        <p:txBody>
          <a:bodyPr/>
          <a:lstStyle/>
          <a:p>
            <a:fld id="{02F48212-FD5D-4631-802D-5CFF9BD9CCB3}" type="datetimeFigureOut">
              <a:rPr lang="zh-CN" altLang="en-US" smtClean="0"/>
              <a:t>2026/5/19</a:t>
            </a:fld>
            <a:endParaRPr lang="zh-CN" altLang="en-US"/>
          </a:p>
        </p:txBody>
      </p:sp>
      <p:sp>
        <p:nvSpPr>
          <p:cNvPr id="6" name="页脚占位符 5">
            <a:extLst>
              <a:ext uri="{FF2B5EF4-FFF2-40B4-BE49-F238E27FC236}">
                <a16:creationId xmlns:a16="http://schemas.microsoft.com/office/drawing/2014/main" id="{0EEBA6BA-B17C-A606-5360-3ECA39C4B88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66251E2-8AA1-28BC-3B8B-AD9C82CE2DA5}"/>
              </a:ext>
            </a:extLst>
          </p:cNvPr>
          <p:cNvSpPr>
            <a:spLocks noGrp="1"/>
          </p:cNvSpPr>
          <p:nvPr>
            <p:ph type="sldNum" sz="quarter" idx="12"/>
          </p:nvPr>
        </p:nvSpPr>
        <p:spPr/>
        <p:txBody>
          <a:bodyPr/>
          <a:lstStyle/>
          <a:p>
            <a:fld id="{2F950799-028D-4EC5-9FBC-CA5B8619B3DE}" type="slidenum">
              <a:rPr lang="zh-CN" altLang="en-US" smtClean="0"/>
              <a:t>‹#›</a:t>
            </a:fld>
            <a:endParaRPr lang="zh-CN" altLang="en-US"/>
          </a:p>
        </p:txBody>
      </p:sp>
    </p:spTree>
    <p:extLst>
      <p:ext uri="{BB962C8B-B14F-4D97-AF65-F5344CB8AC3E}">
        <p14:creationId xmlns:p14="http://schemas.microsoft.com/office/powerpoint/2010/main" val="4049348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30AA32-8994-53C9-F9E3-99CD25894FA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7140640B-28ED-8F8C-1E0D-67644A5888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F90DC2AF-3E85-5A48-D97A-A6939A9A96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B34FBEE-FC52-1425-B7C8-4F02CC8253E6}"/>
              </a:ext>
            </a:extLst>
          </p:cNvPr>
          <p:cNvSpPr>
            <a:spLocks noGrp="1"/>
          </p:cNvSpPr>
          <p:nvPr>
            <p:ph type="dt" sz="half" idx="10"/>
          </p:nvPr>
        </p:nvSpPr>
        <p:spPr/>
        <p:txBody>
          <a:bodyPr/>
          <a:lstStyle/>
          <a:p>
            <a:fld id="{02F48212-FD5D-4631-802D-5CFF9BD9CCB3}" type="datetimeFigureOut">
              <a:rPr lang="zh-CN" altLang="en-US" smtClean="0"/>
              <a:t>2026/5/19</a:t>
            </a:fld>
            <a:endParaRPr lang="zh-CN" altLang="en-US"/>
          </a:p>
        </p:txBody>
      </p:sp>
      <p:sp>
        <p:nvSpPr>
          <p:cNvPr id="6" name="页脚占位符 5">
            <a:extLst>
              <a:ext uri="{FF2B5EF4-FFF2-40B4-BE49-F238E27FC236}">
                <a16:creationId xmlns:a16="http://schemas.microsoft.com/office/drawing/2014/main" id="{B94B9D9A-B751-032B-4A75-4359A8009C5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5FD9718-5E0B-BA99-5B7D-949129267624}"/>
              </a:ext>
            </a:extLst>
          </p:cNvPr>
          <p:cNvSpPr>
            <a:spLocks noGrp="1"/>
          </p:cNvSpPr>
          <p:nvPr>
            <p:ph type="sldNum" sz="quarter" idx="12"/>
          </p:nvPr>
        </p:nvSpPr>
        <p:spPr/>
        <p:txBody>
          <a:bodyPr/>
          <a:lstStyle/>
          <a:p>
            <a:fld id="{2F950799-028D-4EC5-9FBC-CA5B8619B3DE}" type="slidenum">
              <a:rPr lang="zh-CN" altLang="en-US" smtClean="0"/>
              <a:t>‹#›</a:t>
            </a:fld>
            <a:endParaRPr lang="zh-CN" altLang="en-US"/>
          </a:p>
        </p:txBody>
      </p:sp>
    </p:spTree>
    <p:extLst>
      <p:ext uri="{BB962C8B-B14F-4D97-AF65-F5344CB8AC3E}">
        <p14:creationId xmlns:p14="http://schemas.microsoft.com/office/powerpoint/2010/main" val="416420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33DBD57E-4951-9640-D2E2-CD287EC637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CC097D6C-4573-27BB-9323-0BE9D58574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C8E7E50-2A6A-049D-ADA0-2ED46C74E2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F48212-FD5D-4631-802D-5CFF9BD9CCB3}" type="datetimeFigureOut">
              <a:rPr lang="zh-CN" altLang="en-US" smtClean="0"/>
              <a:t>2026/5/19</a:t>
            </a:fld>
            <a:endParaRPr lang="zh-CN" altLang="en-US"/>
          </a:p>
        </p:txBody>
      </p:sp>
      <p:sp>
        <p:nvSpPr>
          <p:cNvPr id="5" name="页脚占位符 4">
            <a:extLst>
              <a:ext uri="{FF2B5EF4-FFF2-40B4-BE49-F238E27FC236}">
                <a16:creationId xmlns:a16="http://schemas.microsoft.com/office/drawing/2014/main" id="{787DD57B-1E56-EA32-CC53-E61F04D615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0298F2F0-4BF4-17FC-AAC7-2B86FA142F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950799-028D-4EC5-9FBC-CA5B8619B3DE}" type="slidenum">
              <a:rPr lang="zh-CN" altLang="en-US" smtClean="0"/>
              <a:t>‹#›</a:t>
            </a:fld>
            <a:endParaRPr lang="zh-CN" altLang="en-US"/>
          </a:p>
        </p:txBody>
      </p:sp>
    </p:spTree>
    <p:extLst>
      <p:ext uri="{BB962C8B-B14F-4D97-AF65-F5344CB8AC3E}">
        <p14:creationId xmlns:p14="http://schemas.microsoft.com/office/powerpoint/2010/main" val="2037291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7.png"/><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 Id="rId5" Type="http://schemas.openxmlformats.org/officeDocument/2006/relationships/image" Target="../media/image46.pn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xml"/><Relationship Id="rId5" Type="http://schemas.openxmlformats.org/officeDocument/2006/relationships/image" Target="../media/image65.png"/><Relationship Id="rId4" Type="http://schemas.openxmlformats.org/officeDocument/2006/relationships/image" Target="../media/image64.png"/></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66.png"/><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53.png"/></Relationships>
</file>

<file path=ppt/slides/_rels/slide2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xml"/><Relationship Id="rId4"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60.png"/><Relationship Id="rId2" Type="http://schemas.openxmlformats.org/officeDocument/2006/relationships/image" Target="../media/image80.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1.xml"/><Relationship Id="rId4" Type="http://schemas.openxmlformats.org/officeDocument/2006/relationships/image" Target="../media/image87.png"/></Relationships>
</file>

<file path=ppt/slides/_rels/slide3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1.xml"/><Relationship Id="rId4" Type="http://schemas.openxmlformats.org/officeDocument/2006/relationships/image" Target="../media/image92.png"/></Relationships>
</file>

<file path=ppt/slides/_rels/slide3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xml"/><Relationship Id="rId4" Type="http://schemas.openxmlformats.org/officeDocument/2006/relationships/image" Target="../media/image940.png"/></Relationships>
</file>

<file path=ppt/slides/_rels/slide3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1.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100.png"/></Relationships>
</file>

<file path=ppt/slides/_rels/slide4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1.xml"/><Relationship Id="rId4" Type="http://schemas.openxmlformats.org/officeDocument/2006/relationships/image" Target="../media/image114.png"/></Relationships>
</file>

<file path=ppt/slides/_rels/slide4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119.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a:extLst>
              <a:ext uri="{FF2B5EF4-FFF2-40B4-BE49-F238E27FC236}">
                <a16:creationId xmlns:a16="http://schemas.microsoft.com/office/drawing/2014/main" id="{8A626E04-40DA-AEB1-295E-F81AE09D8F80}"/>
              </a:ext>
            </a:extLst>
          </p:cNvPr>
          <p:cNvSpPr>
            <a:spLocks noGrp="1"/>
          </p:cNvSpPr>
          <p:nvPr>
            <p:ph type="ctrTitle"/>
          </p:nvPr>
        </p:nvSpPr>
        <p:spPr>
          <a:xfrm>
            <a:off x="132663" y="1775353"/>
            <a:ext cx="11767185" cy="1316355"/>
          </a:xfrm>
        </p:spPr>
        <p:txBody>
          <a:bodyPr>
            <a:noAutofit/>
          </a:bodyPr>
          <a:lstStyle/>
          <a:p>
            <a:pPr algn="ctr"/>
            <a:r>
              <a:rPr lang="en-US" altLang="zh-CN" sz="3600" dirty="0">
                <a:solidFill>
                  <a:srgbClr val="FF0000"/>
                </a:solidFill>
                <a:latin typeface="Arial" panose="020B0604020202020204" pitchFamily="34" charset="0"/>
                <a:cs typeface="Arial" panose="020B0604020202020204" pitchFamily="34" charset="0"/>
              </a:rPr>
              <a:t>Binary Neutron Star Merger as a Probe of Hadron-Quark Transition</a:t>
            </a:r>
            <a:endParaRPr lang="zh-CN" altLang="en-US" sz="3600" dirty="0">
              <a:solidFill>
                <a:srgbClr val="FF0000"/>
              </a:solidFill>
              <a:latin typeface="Arial" panose="020B0604020202020204" pitchFamily="34" charset="0"/>
              <a:cs typeface="Arial" panose="020B0604020202020204" pitchFamily="34" charset="0"/>
            </a:endParaRPr>
          </a:p>
        </p:txBody>
      </p:sp>
      <p:sp>
        <p:nvSpPr>
          <p:cNvPr id="6" name="副标题 2">
            <a:extLst>
              <a:ext uri="{FF2B5EF4-FFF2-40B4-BE49-F238E27FC236}">
                <a16:creationId xmlns:a16="http://schemas.microsoft.com/office/drawing/2014/main" id="{6A28222E-6B12-9602-58C0-B1CC6D32AB46}"/>
              </a:ext>
            </a:extLst>
          </p:cNvPr>
          <p:cNvSpPr>
            <a:spLocks noGrp="1"/>
          </p:cNvSpPr>
          <p:nvPr>
            <p:ph type="subTitle" idx="1"/>
          </p:nvPr>
        </p:nvSpPr>
        <p:spPr>
          <a:xfrm>
            <a:off x="1524000" y="3202623"/>
            <a:ext cx="9144000" cy="2516961"/>
          </a:xfrm>
        </p:spPr>
        <p:txBody>
          <a:bodyPr>
            <a:noAutofit/>
          </a:bodyPr>
          <a:lstStyle/>
          <a:p>
            <a:endParaRPr kumimoji="1" lang="en-US" altLang="zh-CN" sz="2800" b="1" dirty="0">
              <a:latin typeface="Arial" panose="020B0604020202020204" pitchFamily="34" charset="0"/>
              <a:cs typeface="Arial" panose="020B0604020202020204" pitchFamily="34" charset="0"/>
            </a:endParaRPr>
          </a:p>
          <a:p>
            <a:r>
              <a:rPr kumimoji="1" lang="en-US" altLang="zh-CN" sz="2800" b="1" dirty="0">
                <a:latin typeface="Arial" panose="020B0604020202020204" pitchFamily="34" charset="0"/>
                <a:cs typeface="Arial" panose="020B0604020202020204" pitchFamily="34" charset="0"/>
              </a:rPr>
              <a:t>Yong-Jia Huang </a:t>
            </a:r>
          </a:p>
          <a:p>
            <a:r>
              <a:rPr kumimoji="1" lang="en-US" altLang="zh-CN" sz="2800" b="1" dirty="0">
                <a:latin typeface="Arial" panose="020B0604020202020204" pitchFamily="34" charset="0"/>
                <a:cs typeface="Arial" panose="020B0604020202020204" pitchFamily="34" charset="0"/>
              </a:rPr>
              <a:t>Purple Mountain Observatory / RIKEN</a:t>
            </a:r>
          </a:p>
          <a:p>
            <a:r>
              <a:rPr lang="en-US" altLang="zh-CN" sz="2000" b="1" i="0" dirty="0">
                <a:effectLst/>
                <a:latin typeface="Arial" panose="020B0604020202020204" pitchFamily="34" charset="0"/>
                <a:cs typeface="Arial" panose="020B0604020202020204" pitchFamily="34" charset="0"/>
              </a:rPr>
              <a:t>Compact Stars in the QCD phase diagram</a:t>
            </a:r>
            <a:endParaRPr kumimoji="1" lang="en-US" altLang="zh-CN" sz="2000" b="1" dirty="0">
              <a:latin typeface="Arial" panose="020B0604020202020204" pitchFamily="34" charset="0"/>
              <a:cs typeface="Arial" panose="020B0604020202020204" pitchFamily="34" charset="0"/>
            </a:endParaRPr>
          </a:p>
          <a:p>
            <a:r>
              <a:rPr kumimoji="1" lang="en-US" altLang="zh-CN" sz="2000" b="1" dirty="0">
                <a:latin typeface="Arial" panose="020B0604020202020204" pitchFamily="34" charset="0"/>
                <a:cs typeface="Arial" panose="020B0604020202020204" pitchFamily="34" charset="0"/>
              </a:rPr>
              <a:t>19 May 2026</a:t>
            </a:r>
          </a:p>
          <a:p>
            <a:endParaRPr kumimoji="1" lang="zh-CN" altLang="en-US" sz="3200" b="1" dirty="0"/>
          </a:p>
        </p:txBody>
      </p:sp>
      <p:pic>
        <p:nvPicPr>
          <p:cNvPr id="3" name="图片 2">
            <a:extLst>
              <a:ext uri="{FF2B5EF4-FFF2-40B4-BE49-F238E27FC236}">
                <a16:creationId xmlns:a16="http://schemas.microsoft.com/office/drawing/2014/main" id="{157C9388-3BEA-11E6-7247-66320358D325}"/>
              </a:ext>
            </a:extLst>
          </p:cNvPr>
          <p:cNvPicPr>
            <a:picLocks noChangeAspect="1"/>
          </p:cNvPicPr>
          <p:nvPr/>
        </p:nvPicPr>
        <p:blipFill>
          <a:blip r:embed="rId2"/>
          <a:stretch>
            <a:fillRect/>
          </a:stretch>
        </p:blipFill>
        <p:spPr>
          <a:xfrm>
            <a:off x="1223535" y="5719584"/>
            <a:ext cx="3425825" cy="489585"/>
          </a:xfrm>
          <a:prstGeom prst="rect">
            <a:avLst/>
          </a:prstGeom>
        </p:spPr>
      </p:pic>
      <p:pic>
        <p:nvPicPr>
          <p:cNvPr id="8" name="图片 7">
            <a:extLst>
              <a:ext uri="{FF2B5EF4-FFF2-40B4-BE49-F238E27FC236}">
                <a16:creationId xmlns:a16="http://schemas.microsoft.com/office/drawing/2014/main" id="{E4C0212F-FD53-19C7-0606-98EDD7E507E5}"/>
              </a:ext>
            </a:extLst>
          </p:cNvPr>
          <p:cNvPicPr>
            <a:picLocks noChangeAspect="1"/>
          </p:cNvPicPr>
          <p:nvPr/>
        </p:nvPicPr>
        <p:blipFill>
          <a:blip r:embed="rId3"/>
          <a:stretch>
            <a:fillRect/>
          </a:stretch>
        </p:blipFill>
        <p:spPr>
          <a:xfrm>
            <a:off x="7116050" y="5719584"/>
            <a:ext cx="1945005" cy="488950"/>
          </a:xfrm>
          <a:prstGeom prst="rect">
            <a:avLst/>
          </a:prstGeom>
        </p:spPr>
      </p:pic>
      <p:pic>
        <p:nvPicPr>
          <p:cNvPr id="9" name="图片 8">
            <a:extLst>
              <a:ext uri="{FF2B5EF4-FFF2-40B4-BE49-F238E27FC236}">
                <a16:creationId xmlns:a16="http://schemas.microsoft.com/office/drawing/2014/main" id="{4B0277D8-F02A-C810-2C3C-FA8A77A4EA4B}"/>
              </a:ext>
            </a:extLst>
          </p:cNvPr>
          <p:cNvPicPr>
            <a:picLocks noChangeAspect="1"/>
          </p:cNvPicPr>
          <p:nvPr/>
        </p:nvPicPr>
        <p:blipFill>
          <a:blip r:embed="rId4"/>
          <a:stretch>
            <a:fillRect/>
          </a:stretch>
        </p:blipFill>
        <p:spPr>
          <a:xfrm>
            <a:off x="9093200" y="5729744"/>
            <a:ext cx="1574800" cy="478790"/>
          </a:xfrm>
          <a:prstGeom prst="rect">
            <a:avLst/>
          </a:prstGeom>
        </p:spPr>
      </p:pic>
    </p:spTree>
    <p:extLst>
      <p:ext uri="{BB962C8B-B14F-4D97-AF65-F5344CB8AC3E}">
        <p14:creationId xmlns:p14="http://schemas.microsoft.com/office/powerpoint/2010/main" val="3666674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06C5EEC-8C00-BD24-E6A4-E2186A60F46E}"/>
              </a:ext>
            </a:extLst>
          </p:cNvPr>
          <p:cNvPicPr>
            <a:picLocks noChangeAspect="1"/>
          </p:cNvPicPr>
          <p:nvPr/>
        </p:nvPicPr>
        <p:blipFill>
          <a:blip r:embed="rId2"/>
          <a:stretch>
            <a:fillRect/>
          </a:stretch>
        </p:blipFill>
        <p:spPr>
          <a:xfrm>
            <a:off x="862101" y="1172496"/>
            <a:ext cx="3103207" cy="2256504"/>
          </a:xfrm>
          <a:prstGeom prst="rect">
            <a:avLst/>
          </a:prstGeom>
        </p:spPr>
      </p:pic>
      <p:pic>
        <p:nvPicPr>
          <p:cNvPr id="3" name="图片 2">
            <a:extLst>
              <a:ext uri="{FF2B5EF4-FFF2-40B4-BE49-F238E27FC236}">
                <a16:creationId xmlns:a16="http://schemas.microsoft.com/office/drawing/2014/main" id="{78CFDAA2-0EC8-F618-D4FD-3EF215BC123D}"/>
              </a:ext>
            </a:extLst>
          </p:cNvPr>
          <p:cNvPicPr>
            <a:picLocks noChangeAspect="1"/>
          </p:cNvPicPr>
          <p:nvPr/>
        </p:nvPicPr>
        <p:blipFill>
          <a:blip r:embed="rId3"/>
          <a:stretch>
            <a:fillRect/>
          </a:stretch>
        </p:blipFill>
        <p:spPr>
          <a:xfrm>
            <a:off x="8727490" y="994317"/>
            <a:ext cx="2611708" cy="3269025"/>
          </a:xfrm>
          <a:prstGeom prst="rect">
            <a:avLst/>
          </a:prstGeom>
        </p:spPr>
      </p:pic>
      <p:pic>
        <p:nvPicPr>
          <p:cNvPr id="4" name="图片 3">
            <a:extLst>
              <a:ext uri="{FF2B5EF4-FFF2-40B4-BE49-F238E27FC236}">
                <a16:creationId xmlns:a16="http://schemas.microsoft.com/office/drawing/2014/main" id="{1FE8E0B1-4D75-AF40-4266-33ED6CC170E6}"/>
              </a:ext>
            </a:extLst>
          </p:cNvPr>
          <p:cNvPicPr>
            <a:picLocks noChangeAspect="1"/>
          </p:cNvPicPr>
          <p:nvPr/>
        </p:nvPicPr>
        <p:blipFill>
          <a:blip r:embed="rId4"/>
          <a:stretch>
            <a:fillRect/>
          </a:stretch>
        </p:blipFill>
        <p:spPr>
          <a:xfrm>
            <a:off x="8770537" y="4389889"/>
            <a:ext cx="2569357" cy="1988083"/>
          </a:xfrm>
          <a:prstGeom prst="rect">
            <a:avLst/>
          </a:prstGeom>
        </p:spPr>
      </p:pic>
      <p:sp>
        <p:nvSpPr>
          <p:cNvPr id="5" name="箭头: 右 4">
            <a:extLst>
              <a:ext uri="{FF2B5EF4-FFF2-40B4-BE49-F238E27FC236}">
                <a16:creationId xmlns:a16="http://schemas.microsoft.com/office/drawing/2014/main" id="{CE2E1388-553C-C086-A697-E25669F2125B}"/>
              </a:ext>
            </a:extLst>
          </p:cNvPr>
          <p:cNvSpPr/>
          <p:nvPr/>
        </p:nvSpPr>
        <p:spPr>
          <a:xfrm>
            <a:off x="4398632" y="1951675"/>
            <a:ext cx="3030279" cy="3668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8EA2DE44-ADA2-3085-B14A-59C2B3937A63}"/>
              </a:ext>
            </a:extLst>
          </p:cNvPr>
          <p:cNvSpPr txBox="1"/>
          <p:nvPr/>
        </p:nvSpPr>
        <p:spPr>
          <a:xfrm>
            <a:off x="4896692" y="1552423"/>
            <a:ext cx="2073349" cy="369332"/>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NS observation</a:t>
            </a:r>
            <a:endParaRPr lang="zh-CN" altLang="en-US" dirty="0">
              <a:latin typeface="Arial" panose="020B0604020202020204" pitchFamily="34" charset="0"/>
              <a:cs typeface="Arial" panose="020B0604020202020204" pitchFamily="34" charset="0"/>
            </a:endParaRPr>
          </a:p>
        </p:txBody>
      </p:sp>
      <p:sp>
        <p:nvSpPr>
          <p:cNvPr id="9" name="文本框 8">
            <a:extLst>
              <a:ext uri="{FF2B5EF4-FFF2-40B4-BE49-F238E27FC236}">
                <a16:creationId xmlns:a16="http://schemas.microsoft.com/office/drawing/2014/main" id="{B5C3FF11-9355-EC4A-0B4F-1D54DBDEA348}"/>
              </a:ext>
            </a:extLst>
          </p:cNvPr>
          <p:cNvSpPr txBox="1"/>
          <p:nvPr/>
        </p:nvSpPr>
        <p:spPr>
          <a:xfrm>
            <a:off x="5033861" y="2359574"/>
            <a:ext cx="2124278" cy="369332"/>
          </a:xfrm>
          <a:prstGeom prst="rect">
            <a:avLst/>
          </a:prstGeom>
          <a:noFill/>
        </p:spPr>
        <p:txBody>
          <a:bodyPr wrap="square">
            <a:spAutoFit/>
          </a:bodyPr>
          <a:lstStyle/>
          <a:p>
            <a:r>
              <a:rPr lang="en-US" altLang="zh-CN" dirty="0">
                <a:latin typeface="Arial" panose="020B0604020202020204" pitchFamily="34" charset="0"/>
                <a:cs typeface="Arial" panose="020B0604020202020204" pitchFamily="34" charset="0"/>
              </a:rPr>
              <a:t>Chiral EFT, </a:t>
            </a:r>
            <a:r>
              <a:rPr lang="en-US" altLang="zh-CN" dirty="0" err="1">
                <a:latin typeface="Arial" panose="020B0604020202020204" pitchFamily="34" charset="0"/>
                <a:cs typeface="Arial" panose="020B0604020202020204" pitchFamily="34" charset="0"/>
              </a:rPr>
              <a:t>pQCD</a:t>
            </a:r>
            <a:endParaRPr lang="zh-CN" altLang="en-US" dirty="0">
              <a:latin typeface="Arial" panose="020B0604020202020204" pitchFamily="34" charset="0"/>
              <a:cs typeface="Arial" panose="020B0604020202020204" pitchFamily="34" charset="0"/>
            </a:endParaRPr>
          </a:p>
        </p:txBody>
      </p:sp>
      <p:sp>
        <p:nvSpPr>
          <p:cNvPr id="11" name="文本框 10">
            <a:extLst>
              <a:ext uri="{FF2B5EF4-FFF2-40B4-BE49-F238E27FC236}">
                <a16:creationId xmlns:a16="http://schemas.microsoft.com/office/drawing/2014/main" id="{60DBD2D2-A238-F8E8-2146-5EF6B58E250B}"/>
              </a:ext>
            </a:extLst>
          </p:cNvPr>
          <p:cNvSpPr txBox="1"/>
          <p:nvPr/>
        </p:nvSpPr>
        <p:spPr>
          <a:xfrm>
            <a:off x="1260071" y="747081"/>
            <a:ext cx="2307265" cy="369332"/>
          </a:xfrm>
          <a:prstGeom prst="rect">
            <a:avLst/>
          </a:prstGeom>
          <a:noFill/>
        </p:spPr>
        <p:txBody>
          <a:bodyPr wrap="square" rtlCol="0">
            <a:spAutoFit/>
          </a:bodyPr>
          <a:lstStyle/>
          <a:p>
            <a:pPr algn="ctr"/>
            <a:r>
              <a:rPr lang="en-US" altLang="zh-CN" dirty="0">
                <a:latin typeface="Times New Roman" panose="02020603050405020304" pitchFamily="18" charset="0"/>
                <a:cs typeface="Times New Roman" panose="02020603050405020304" pitchFamily="18" charset="0"/>
              </a:rPr>
              <a:t>Prior</a:t>
            </a:r>
            <a:endParaRPr lang="zh-CN" altLang="en-US" dirty="0">
              <a:latin typeface="Times New Roman" panose="02020603050405020304" pitchFamily="18" charset="0"/>
              <a:cs typeface="Times New Roman" panose="02020603050405020304" pitchFamily="18" charset="0"/>
            </a:endParaRPr>
          </a:p>
        </p:txBody>
      </p:sp>
      <p:sp>
        <p:nvSpPr>
          <p:cNvPr id="13" name="文本框 12">
            <a:extLst>
              <a:ext uri="{FF2B5EF4-FFF2-40B4-BE49-F238E27FC236}">
                <a16:creationId xmlns:a16="http://schemas.microsoft.com/office/drawing/2014/main" id="{6B0B8D76-EC9A-E0D6-C700-6BFA2CB84A24}"/>
              </a:ext>
            </a:extLst>
          </p:cNvPr>
          <p:cNvSpPr txBox="1"/>
          <p:nvPr/>
        </p:nvSpPr>
        <p:spPr>
          <a:xfrm>
            <a:off x="9000732" y="700858"/>
            <a:ext cx="2307265" cy="369332"/>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Posterior</a:t>
            </a:r>
            <a:endParaRPr lang="zh-CN" altLang="en-US" dirty="0">
              <a:latin typeface="Arial" panose="020B0604020202020204" pitchFamily="34" charset="0"/>
              <a:cs typeface="Arial" panose="020B0604020202020204" pitchFamily="34" charset="0"/>
            </a:endParaRPr>
          </a:p>
        </p:txBody>
      </p:sp>
      <p:sp>
        <p:nvSpPr>
          <p:cNvPr id="18" name="文本框 17">
            <a:extLst>
              <a:ext uri="{FF2B5EF4-FFF2-40B4-BE49-F238E27FC236}">
                <a16:creationId xmlns:a16="http://schemas.microsoft.com/office/drawing/2014/main" id="{D4899734-D27F-BFE7-1243-A2054EAE23B0}"/>
              </a:ext>
            </a:extLst>
          </p:cNvPr>
          <p:cNvSpPr txBox="1"/>
          <p:nvPr/>
        </p:nvSpPr>
        <p:spPr>
          <a:xfrm>
            <a:off x="1736649" y="3828249"/>
            <a:ext cx="5396024" cy="1754326"/>
          </a:xfrm>
          <a:prstGeom prst="rect">
            <a:avLst/>
          </a:prstGeom>
          <a:noFill/>
        </p:spPr>
        <p:txBody>
          <a:bodyPr wrap="square" rtlCol="0">
            <a:spAutoFit/>
          </a:bodyPr>
          <a:lstStyle/>
          <a:p>
            <a:pPr marL="342900" indent="-342900">
              <a:buAutoNum type="arabicPeriod"/>
            </a:pPr>
            <a:r>
              <a:rPr lang="en-US" altLang="zh-CN" dirty="0">
                <a:latin typeface="Arial" panose="020B0604020202020204" pitchFamily="34" charset="0"/>
                <a:cs typeface="Arial" panose="020B0604020202020204" pitchFamily="34" charset="0"/>
              </a:rPr>
              <a:t>EOSs seems stiffer than </a:t>
            </a:r>
            <a:r>
              <a:rPr lang="en-US" altLang="zh-CN" dirty="0" err="1">
                <a:latin typeface="Arial" panose="020B0604020202020204" pitchFamily="34" charset="0"/>
                <a:cs typeface="Arial" panose="020B0604020202020204" pitchFamily="34" charset="0"/>
              </a:rPr>
              <a:t>ChiEFT</a:t>
            </a:r>
            <a:r>
              <a:rPr lang="en-US" altLang="zh-CN" dirty="0">
                <a:latin typeface="Arial" panose="020B0604020202020204" pitchFamily="34" charset="0"/>
                <a:cs typeface="Arial" panose="020B0604020202020204" pitchFamily="34" charset="0"/>
              </a:rPr>
              <a:t> calculation  in 1~2 n0, and peak generally presents in the posterior.</a:t>
            </a:r>
          </a:p>
          <a:p>
            <a:pPr marL="342900" indent="-342900">
              <a:buAutoNum type="arabicPeriod"/>
            </a:pPr>
            <a:endParaRPr lang="en-US" altLang="zh-CN" dirty="0">
              <a:solidFill>
                <a:schemeClr val="bg1"/>
              </a:solidFill>
              <a:latin typeface="Arial" panose="020B0604020202020204" pitchFamily="34" charset="0"/>
              <a:cs typeface="Arial" panose="020B0604020202020204" pitchFamily="34" charset="0"/>
            </a:endParaRPr>
          </a:p>
          <a:p>
            <a:pPr marL="342900" indent="-342900">
              <a:buAutoNum type="arabicPeriod"/>
            </a:pPr>
            <a:r>
              <a:rPr lang="en-US" altLang="zh-CN" dirty="0">
                <a:latin typeface="Arial" panose="020B0604020202020204" pitchFamily="34" charset="0"/>
                <a:cs typeface="Arial" panose="020B0604020202020204" pitchFamily="34" charset="0"/>
              </a:rPr>
              <a:t>EOS tends to be soft near the center of most massive NS. </a:t>
            </a:r>
          </a:p>
        </p:txBody>
      </p:sp>
      <p:sp>
        <p:nvSpPr>
          <p:cNvPr id="19" name="文本框 18">
            <a:extLst>
              <a:ext uri="{FF2B5EF4-FFF2-40B4-BE49-F238E27FC236}">
                <a16:creationId xmlns:a16="http://schemas.microsoft.com/office/drawing/2014/main" id="{1326BFEF-BA26-0836-29BC-451A25F89024}"/>
              </a:ext>
            </a:extLst>
          </p:cNvPr>
          <p:cNvSpPr txBox="1"/>
          <p:nvPr/>
        </p:nvSpPr>
        <p:spPr>
          <a:xfrm>
            <a:off x="1155701" y="6087864"/>
            <a:ext cx="9516139" cy="369332"/>
          </a:xfrm>
          <a:prstGeom prst="rect">
            <a:avLst/>
          </a:prstGeom>
          <a:noFill/>
        </p:spPr>
        <p:txBody>
          <a:bodyPr wrap="square">
            <a:spAutoFit/>
          </a:bodyPr>
          <a:lstStyle/>
          <a:p>
            <a:pPr algn="ctr">
              <a:spcBef>
                <a:spcPct val="0"/>
              </a:spcBef>
              <a:buFontTx/>
              <a:buNone/>
            </a:pPr>
            <a:r>
              <a:rPr lang="en-US" altLang="zh-CN" sz="1800" b="1" dirty="0">
                <a:latin typeface="Times New Roman Regular" panose="02020603050405020304" charset="0"/>
                <a:ea typeface="微软雅黑" panose="020B0503020204020204" charset="-122"/>
                <a:cs typeface="Times New Roman Regular" panose="02020603050405020304" charset="0"/>
              </a:rPr>
              <a:t>Han, Huang, Tang &amp; Fan, Science Bulletin 2023</a:t>
            </a:r>
            <a:endParaRPr lang="zh-CN" altLang="en-US" sz="1800" b="1" dirty="0">
              <a:latin typeface="Times New Roman Regular" panose="02020603050405020304" charset="0"/>
              <a:ea typeface="微软雅黑" panose="020B0503020204020204" charset="-122"/>
              <a:cs typeface="Times New Roman Regular" panose="02020603050405020304" charset="0"/>
            </a:endParaRPr>
          </a:p>
        </p:txBody>
      </p:sp>
      <p:cxnSp>
        <p:nvCxnSpPr>
          <p:cNvPr id="6" name="直接连接符 5">
            <a:extLst>
              <a:ext uri="{FF2B5EF4-FFF2-40B4-BE49-F238E27FC236}">
                <a16:creationId xmlns:a16="http://schemas.microsoft.com/office/drawing/2014/main" id="{7706056B-DB70-8CDC-91C0-54462E4B7C51}"/>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8" name="文本框 7">
            <a:extLst>
              <a:ext uri="{FF2B5EF4-FFF2-40B4-BE49-F238E27FC236}">
                <a16:creationId xmlns:a16="http://schemas.microsoft.com/office/drawing/2014/main" id="{F1DCE602-B625-E0D5-BE90-AFBDF8379D5E}"/>
              </a:ext>
            </a:extLst>
          </p:cNvPr>
          <p:cNvSpPr txBox="1"/>
          <p:nvPr/>
        </p:nvSpPr>
        <p:spPr>
          <a:xfrm>
            <a:off x="103121" y="76824"/>
            <a:ext cx="6340209" cy="584775"/>
          </a:xfrm>
          <a:prstGeom prst="rect">
            <a:avLst/>
          </a:prstGeom>
          <a:noFill/>
        </p:spPr>
        <p:txBody>
          <a:bodyPr wrap="square" rtlCol="0">
            <a:spAutoFit/>
          </a:bodyPr>
          <a:lstStyle/>
          <a:p>
            <a:pPr algn="l"/>
            <a:r>
              <a:rPr lang="en-US" altLang="zh-CN" sz="3200" b="1" dirty="0">
                <a:cs typeface="Times New Roman" panose="02020603050405020304" pitchFamily="18" charset="0"/>
              </a:rPr>
              <a:t>Peak structure in CS2</a:t>
            </a:r>
          </a:p>
        </p:txBody>
      </p:sp>
      <p:sp>
        <p:nvSpPr>
          <p:cNvPr id="10" name="矩形 9">
            <a:extLst>
              <a:ext uri="{FF2B5EF4-FFF2-40B4-BE49-F238E27FC236}">
                <a16:creationId xmlns:a16="http://schemas.microsoft.com/office/drawing/2014/main" id="{98B2A7BB-A3E6-CB1E-A183-38DEE7B49D92}"/>
              </a:ext>
            </a:extLst>
          </p:cNvPr>
          <p:cNvSpPr/>
          <p:nvPr/>
        </p:nvSpPr>
        <p:spPr>
          <a:xfrm>
            <a:off x="9871197" y="2536183"/>
            <a:ext cx="324293" cy="533571"/>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cxnSp>
        <p:nvCxnSpPr>
          <p:cNvPr id="15" name="直接箭头连接符 14">
            <a:extLst>
              <a:ext uri="{FF2B5EF4-FFF2-40B4-BE49-F238E27FC236}">
                <a16:creationId xmlns:a16="http://schemas.microsoft.com/office/drawing/2014/main" id="{E44E7B6D-9BE2-4CF2-A1E4-9EEB0474254A}"/>
              </a:ext>
            </a:extLst>
          </p:cNvPr>
          <p:cNvCxnSpPr/>
          <p:nvPr/>
        </p:nvCxnSpPr>
        <p:spPr>
          <a:xfrm flipH="1" flipV="1">
            <a:off x="9526772" y="2429540"/>
            <a:ext cx="303028" cy="106643"/>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22" name="文本框 21">
            <a:extLst>
              <a:ext uri="{FF2B5EF4-FFF2-40B4-BE49-F238E27FC236}">
                <a16:creationId xmlns:a16="http://schemas.microsoft.com/office/drawing/2014/main" id="{67D941A8-8C3D-1776-8948-DD6577E8BCC6}"/>
              </a:ext>
            </a:extLst>
          </p:cNvPr>
          <p:cNvSpPr txBox="1"/>
          <p:nvPr/>
        </p:nvSpPr>
        <p:spPr>
          <a:xfrm>
            <a:off x="7826511" y="2116082"/>
            <a:ext cx="1901159" cy="646331"/>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Rapidly stiffening</a:t>
            </a:r>
            <a:endParaRPr lang="zh-CN"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3035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8C589A89-4499-FFF8-3B6F-2758AA5636E6}"/>
              </a:ext>
            </a:extLst>
          </p:cNvPr>
          <p:cNvPicPr>
            <a:picLocks noChangeAspect="1"/>
          </p:cNvPicPr>
          <p:nvPr/>
        </p:nvPicPr>
        <p:blipFill>
          <a:blip r:embed="rId2"/>
          <a:stretch>
            <a:fillRect/>
          </a:stretch>
        </p:blipFill>
        <p:spPr>
          <a:xfrm>
            <a:off x="8947297" y="3944318"/>
            <a:ext cx="3090452" cy="1391319"/>
          </a:xfrm>
          <a:prstGeom prst="rect">
            <a:avLst/>
          </a:prstGeom>
        </p:spPr>
      </p:pic>
      <p:cxnSp>
        <p:nvCxnSpPr>
          <p:cNvPr id="6" name="直接连接符 5">
            <a:extLst>
              <a:ext uri="{FF2B5EF4-FFF2-40B4-BE49-F238E27FC236}">
                <a16:creationId xmlns:a16="http://schemas.microsoft.com/office/drawing/2014/main" id="{7706056B-DB70-8CDC-91C0-54462E4B7C51}"/>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8" name="文本框 7">
            <a:extLst>
              <a:ext uri="{FF2B5EF4-FFF2-40B4-BE49-F238E27FC236}">
                <a16:creationId xmlns:a16="http://schemas.microsoft.com/office/drawing/2014/main" id="{F1DCE602-B625-E0D5-BE90-AFBDF8379D5E}"/>
              </a:ext>
            </a:extLst>
          </p:cNvPr>
          <p:cNvSpPr txBox="1"/>
          <p:nvPr/>
        </p:nvSpPr>
        <p:spPr>
          <a:xfrm>
            <a:off x="103121" y="76824"/>
            <a:ext cx="6340209" cy="584775"/>
          </a:xfrm>
          <a:prstGeom prst="rect">
            <a:avLst/>
          </a:prstGeom>
          <a:noFill/>
        </p:spPr>
        <p:txBody>
          <a:bodyPr wrap="square" rtlCol="0">
            <a:spAutoFit/>
          </a:bodyPr>
          <a:lstStyle/>
          <a:p>
            <a:pPr algn="l"/>
            <a:r>
              <a:rPr lang="en-US" altLang="zh-CN" sz="3200" b="1" dirty="0"/>
              <a:t>Quark matter inside NS</a:t>
            </a:r>
          </a:p>
        </p:txBody>
      </p:sp>
      <p:sp>
        <p:nvSpPr>
          <p:cNvPr id="10" name="文本框 9">
            <a:extLst>
              <a:ext uri="{FF2B5EF4-FFF2-40B4-BE49-F238E27FC236}">
                <a16:creationId xmlns:a16="http://schemas.microsoft.com/office/drawing/2014/main" id="{3BEC4518-968B-8C55-D88A-6341413C37EB}"/>
              </a:ext>
            </a:extLst>
          </p:cNvPr>
          <p:cNvSpPr txBox="1"/>
          <p:nvPr/>
        </p:nvSpPr>
        <p:spPr>
          <a:xfrm>
            <a:off x="1155701" y="6069270"/>
            <a:ext cx="9516139" cy="369332"/>
          </a:xfrm>
          <a:prstGeom prst="rect">
            <a:avLst/>
          </a:prstGeom>
          <a:noFill/>
        </p:spPr>
        <p:txBody>
          <a:bodyPr wrap="square">
            <a:spAutoFit/>
          </a:bodyPr>
          <a:lstStyle/>
          <a:p>
            <a:pPr algn="ctr">
              <a:spcBef>
                <a:spcPct val="0"/>
              </a:spcBef>
              <a:buFontTx/>
              <a:buNone/>
            </a:pPr>
            <a:r>
              <a:rPr lang="en-US" altLang="zh-CN" sz="1800" b="1" dirty="0">
                <a:latin typeface="Times New Roman Regular" panose="02020603050405020304" charset="0"/>
                <a:ea typeface="微软雅黑" panose="020B0503020204020204" charset="-122"/>
                <a:cs typeface="Times New Roman Regular" panose="02020603050405020304" charset="0"/>
              </a:rPr>
              <a:t>Han, Huang, Tang &amp; Fan, Science Bulletin 2023</a:t>
            </a:r>
            <a:endParaRPr lang="zh-CN" altLang="en-US" sz="1800" b="1" dirty="0">
              <a:latin typeface="Times New Roman Regular" panose="02020603050405020304" charset="0"/>
              <a:ea typeface="微软雅黑" panose="020B0503020204020204" charset="-122"/>
              <a:cs typeface="Times New Roman Regular" panose="02020603050405020304" charset="0"/>
            </a:endParaRPr>
          </a:p>
        </p:txBody>
      </p:sp>
      <p:pic>
        <p:nvPicPr>
          <p:cNvPr id="12" name="图片 11">
            <a:extLst>
              <a:ext uri="{FF2B5EF4-FFF2-40B4-BE49-F238E27FC236}">
                <a16:creationId xmlns:a16="http://schemas.microsoft.com/office/drawing/2014/main" id="{FC14B360-7898-6D7E-85CF-D5B3958E1CCF}"/>
              </a:ext>
            </a:extLst>
          </p:cNvPr>
          <p:cNvPicPr>
            <a:picLocks noChangeAspect="1"/>
          </p:cNvPicPr>
          <p:nvPr/>
        </p:nvPicPr>
        <p:blipFill>
          <a:blip r:embed="rId3"/>
          <a:stretch>
            <a:fillRect/>
          </a:stretch>
        </p:blipFill>
        <p:spPr>
          <a:xfrm>
            <a:off x="2424755" y="902849"/>
            <a:ext cx="6657340" cy="4964430"/>
          </a:xfrm>
          <a:prstGeom prst="rect">
            <a:avLst/>
          </a:prstGeom>
        </p:spPr>
      </p:pic>
      <p:pic>
        <p:nvPicPr>
          <p:cNvPr id="15" name="图片 14">
            <a:extLst>
              <a:ext uri="{FF2B5EF4-FFF2-40B4-BE49-F238E27FC236}">
                <a16:creationId xmlns:a16="http://schemas.microsoft.com/office/drawing/2014/main" id="{1E539D0D-5FB1-D873-F790-53B00EFBEE74}"/>
              </a:ext>
            </a:extLst>
          </p:cNvPr>
          <p:cNvPicPr>
            <a:picLocks noChangeAspect="1"/>
          </p:cNvPicPr>
          <p:nvPr/>
        </p:nvPicPr>
        <p:blipFill>
          <a:blip r:embed="rId4"/>
          <a:stretch>
            <a:fillRect/>
          </a:stretch>
        </p:blipFill>
        <p:spPr>
          <a:xfrm>
            <a:off x="9466905" y="5335637"/>
            <a:ext cx="1838325" cy="296545"/>
          </a:xfrm>
          <a:prstGeom prst="rect">
            <a:avLst/>
          </a:prstGeom>
        </p:spPr>
      </p:pic>
    </p:spTree>
    <p:extLst>
      <p:ext uri="{BB962C8B-B14F-4D97-AF65-F5344CB8AC3E}">
        <p14:creationId xmlns:p14="http://schemas.microsoft.com/office/powerpoint/2010/main" val="2081429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a:extLst>
              <a:ext uri="{FF2B5EF4-FFF2-40B4-BE49-F238E27FC236}">
                <a16:creationId xmlns:a16="http://schemas.microsoft.com/office/drawing/2014/main" id="{7DE17FC1-8A60-D504-E2C0-B7E5CDB20989}"/>
              </a:ext>
            </a:extLst>
          </p:cNvPr>
          <p:cNvSpPr txBox="1"/>
          <p:nvPr/>
        </p:nvSpPr>
        <p:spPr>
          <a:xfrm>
            <a:off x="3963352" y="228113"/>
            <a:ext cx="4265295"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dirty="0">
                <a:latin typeface="Arial" panose="020B0604020202020204" pitchFamily="34" charset="0"/>
                <a:ea typeface="微软雅黑" panose="020B0503020204020204" charset="-122"/>
                <a:cs typeface="Arial" panose="020B0604020202020204" pitchFamily="34" charset="0"/>
              </a:rPr>
              <a:t>Outline</a:t>
            </a:r>
            <a:endParaRPr kumimoji="0" lang="en-US" altLang="zh-CN" sz="2800" b="0" i="0" u="none" strike="noStrike" kern="1200" cap="none" spc="0" normalizeH="0" baseline="0" noProof="0" dirty="0">
              <a:ln>
                <a:noFill/>
              </a:ln>
              <a:effectLst/>
              <a:uLnTx/>
              <a:uFillTx/>
              <a:latin typeface="Arial" panose="020B0604020202020204" pitchFamily="34" charset="0"/>
              <a:ea typeface="微软雅黑" panose="020B0503020204020204" charset="-122"/>
              <a:cs typeface="Arial" panose="020B0604020202020204" pitchFamily="34" charset="0"/>
            </a:endParaRPr>
          </a:p>
        </p:txBody>
      </p:sp>
      <p:sp>
        <p:nvSpPr>
          <p:cNvPr id="11" name="文本框 10">
            <a:extLst>
              <a:ext uri="{FF2B5EF4-FFF2-40B4-BE49-F238E27FC236}">
                <a16:creationId xmlns:a16="http://schemas.microsoft.com/office/drawing/2014/main" id="{769E6CCD-FA89-8B09-A823-D32CBEB88D3A}"/>
              </a:ext>
            </a:extLst>
          </p:cNvPr>
          <p:cNvSpPr txBox="1"/>
          <p:nvPr/>
        </p:nvSpPr>
        <p:spPr>
          <a:xfrm>
            <a:off x="665321" y="1335729"/>
            <a:ext cx="10711543" cy="3970318"/>
          </a:xfrm>
          <a:prstGeom prst="rect">
            <a:avLst/>
          </a:prstGeom>
          <a:noFill/>
        </p:spPr>
        <p:txBody>
          <a:bodyPr wrap="square" rtlCol="0">
            <a:spAutoFit/>
          </a:bodyPr>
          <a:lstStyle/>
          <a:p>
            <a:r>
              <a:rPr kumimoji="1" lang="en-US" altLang="zh-CN" sz="2800" dirty="0"/>
              <a:t>●</a:t>
            </a:r>
            <a:r>
              <a:rPr kumimoji="1" lang="zh-CN" altLang="en-US" sz="2800" dirty="0"/>
              <a:t> </a:t>
            </a:r>
            <a:r>
              <a:rPr kumimoji="1" lang="en-US" altLang="zh-CN" sz="2800" dirty="0">
                <a:latin typeface="Arial" panose="020B0604020202020204" pitchFamily="34" charset="0"/>
                <a:ea typeface="黑体" panose="02010609060101010101" charset="-122"/>
                <a:cs typeface="Arial" panose="020B0604020202020204" pitchFamily="34" charset="0"/>
                <a:sym typeface="+mn-ea"/>
              </a:rPr>
              <a:t>Quark matter inside neutron star</a:t>
            </a:r>
          </a:p>
          <a:p>
            <a:endParaRPr kumimoji="1" lang="en-US" altLang="zh-CN" sz="2800" dirty="0">
              <a:solidFill>
                <a:srgbClr val="FF0000"/>
              </a:solidFill>
              <a:latin typeface="Arial" panose="020B0604020202020204" pitchFamily="34" charset="0"/>
              <a:ea typeface="黑体" panose="02010609060101010101" charset="-122"/>
              <a:cs typeface="Arial" panose="020B0604020202020204" pitchFamily="34" charset="0"/>
            </a:endParaRPr>
          </a:p>
          <a:p>
            <a:endParaRPr kumimoji="1" lang="en-US" altLang="zh-CN" sz="2800" dirty="0"/>
          </a:p>
          <a:p>
            <a:r>
              <a:rPr kumimoji="1" lang="en-US" altLang="zh-CN" sz="2800" dirty="0"/>
              <a:t>● </a:t>
            </a:r>
            <a:r>
              <a:rPr kumimoji="1" lang="en-US" altLang="zh-CN" sz="2800" dirty="0">
                <a:solidFill>
                  <a:srgbClr val="FF0000"/>
                </a:solidFill>
                <a:latin typeface="Arial" panose="020B0604020202020204" pitchFamily="34" charset="0"/>
                <a:cs typeface="Arial" panose="020B0604020202020204" pitchFamily="34" charset="0"/>
              </a:rPr>
              <a:t>Statistical equation of states from nuclear crust to the asymptotic freedom</a:t>
            </a:r>
          </a:p>
          <a:p>
            <a:endParaRPr kumimoji="1" lang="en-US" altLang="zh-CN" sz="2800" dirty="0">
              <a:solidFill>
                <a:schemeClr val="bg1"/>
              </a:solidFill>
              <a:latin typeface="Arial" panose="020B0604020202020204" pitchFamily="34" charset="0"/>
              <a:cs typeface="Arial" panose="020B0604020202020204" pitchFamily="34" charset="0"/>
            </a:endParaRPr>
          </a:p>
          <a:p>
            <a:endParaRPr kumimoji="1" lang="en-US" altLang="zh-CN" sz="2800" dirty="0">
              <a:solidFill>
                <a:schemeClr val="bg1"/>
              </a:solidFill>
            </a:endParaRPr>
          </a:p>
          <a:p>
            <a:r>
              <a:rPr kumimoji="1" lang="en-US" altLang="zh-CN" sz="2800" dirty="0"/>
              <a:t>●</a:t>
            </a:r>
            <a:r>
              <a:rPr kumimoji="1" lang="zh-CN" altLang="en-US" sz="2800" dirty="0">
                <a:solidFill>
                  <a:schemeClr val="bg1"/>
                </a:solidFill>
              </a:rPr>
              <a:t> </a:t>
            </a:r>
            <a:r>
              <a:rPr kumimoji="1" lang="en-US" altLang="zh-CN" sz="2800" dirty="0">
                <a:latin typeface="Arial" panose="020B0604020202020204" pitchFamily="34" charset="0"/>
                <a:ea typeface="黑体" panose="02010609060101010101" charset="-122"/>
                <a:cs typeface="Arial" panose="020B0604020202020204" pitchFamily="34" charset="0"/>
                <a:sym typeface="+mn-ea"/>
              </a:rPr>
              <a:t>Hadron quark transition in binary neutron star </a:t>
            </a:r>
            <a:r>
              <a:rPr kumimoji="1" lang="en-US" altLang="zh-CN" sz="2800" dirty="0" err="1">
                <a:latin typeface="Arial" panose="020B0604020202020204" pitchFamily="34" charset="0"/>
                <a:ea typeface="黑体" panose="02010609060101010101" charset="-122"/>
                <a:cs typeface="Arial" panose="020B0604020202020204" pitchFamily="34" charset="0"/>
                <a:sym typeface="+mn-ea"/>
              </a:rPr>
              <a:t>merger</a:t>
            </a:r>
            <a:r>
              <a:rPr kumimoji="1" lang="en-US" altLang="zh-CN" sz="2800" dirty="0" err="1">
                <a:solidFill>
                  <a:schemeClr val="bg1"/>
                </a:solidFill>
                <a:ea typeface="黑体" panose="02010609060101010101" charset="-122"/>
                <a:sym typeface="+mn-ea"/>
              </a:rPr>
              <a:t>yeutron</a:t>
            </a:r>
            <a:r>
              <a:rPr kumimoji="1" lang="en-US" altLang="zh-CN" sz="2800" dirty="0">
                <a:solidFill>
                  <a:schemeClr val="bg1"/>
                </a:solidFill>
                <a:ea typeface="黑体" panose="02010609060101010101" charset="-122"/>
                <a:sym typeface="+mn-ea"/>
              </a:rPr>
              <a:t> star merger</a:t>
            </a:r>
          </a:p>
        </p:txBody>
      </p:sp>
    </p:spTree>
    <p:extLst>
      <p:ext uri="{BB962C8B-B14F-4D97-AF65-F5344CB8AC3E}">
        <p14:creationId xmlns:p14="http://schemas.microsoft.com/office/powerpoint/2010/main" val="3996819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a:extLst>
              <a:ext uri="{FF2B5EF4-FFF2-40B4-BE49-F238E27FC236}">
                <a16:creationId xmlns:a16="http://schemas.microsoft.com/office/drawing/2014/main" id="{7706056B-DB70-8CDC-91C0-54462E4B7C51}"/>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8" name="文本框 7">
            <a:extLst>
              <a:ext uri="{FF2B5EF4-FFF2-40B4-BE49-F238E27FC236}">
                <a16:creationId xmlns:a16="http://schemas.microsoft.com/office/drawing/2014/main" id="{F1DCE602-B625-E0D5-BE90-AFBDF8379D5E}"/>
              </a:ext>
            </a:extLst>
          </p:cNvPr>
          <p:cNvSpPr txBox="1"/>
          <p:nvPr/>
        </p:nvSpPr>
        <p:spPr>
          <a:xfrm>
            <a:off x="103121" y="76824"/>
            <a:ext cx="6340209" cy="584775"/>
          </a:xfrm>
          <a:prstGeom prst="rect">
            <a:avLst/>
          </a:prstGeom>
          <a:noFill/>
        </p:spPr>
        <p:txBody>
          <a:bodyPr wrap="square" rtlCol="0">
            <a:spAutoFit/>
          </a:bodyPr>
          <a:lstStyle/>
          <a:p>
            <a:pPr algn="l"/>
            <a:r>
              <a:rPr lang="en-US" altLang="zh-CN" sz="3200" b="1" dirty="0">
                <a:cs typeface="Times New Roman" panose="02020603050405020304" pitchFamily="18" charset="0"/>
              </a:rPr>
              <a:t>Non-parametric</a:t>
            </a:r>
          </a:p>
        </p:txBody>
      </p:sp>
      <p:sp>
        <p:nvSpPr>
          <p:cNvPr id="2" name="文本框 1">
            <a:extLst>
              <a:ext uri="{FF2B5EF4-FFF2-40B4-BE49-F238E27FC236}">
                <a16:creationId xmlns:a16="http://schemas.microsoft.com/office/drawing/2014/main" id="{754BF29F-C2EA-EA95-6ED2-B5DB6668381C}"/>
              </a:ext>
            </a:extLst>
          </p:cNvPr>
          <p:cNvSpPr txBox="1"/>
          <p:nvPr/>
        </p:nvSpPr>
        <p:spPr>
          <a:xfrm>
            <a:off x="172233" y="1020726"/>
            <a:ext cx="11629907" cy="646331"/>
          </a:xfrm>
          <a:prstGeom prst="rect">
            <a:avLst/>
          </a:prstGeom>
          <a:noFill/>
        </p:spPr>
        <p:txBody>
          <a:bodyPr wrap="square" rtlCol="0">
            <a:spAutoFit/>
          </a:bodyPr>
          <a:lstStyle/>
          <a:p>
            <a:r>
              <a:rPr lang="en-US" altLang="zh-CN" dirty="0">
                <a:solidFill>
                  <a:srgbClr val="00B0F0"/>
                </a:solidFill>
                <a:latin typeface="Arial" panose="020B0604020202020204" pitchFamily="34" charset="0"/>
                <a:cs typeface="Arial" panose="020B0604020202020204" pitchFamily="34" charset="0"/>
              </a:rPr>
              <a:t>Parametric</a:t>
            </a:r>
            <a:r>
              <a:rPr lang="en-US" altLang="zh-CN" dirty="0">
                <a:latin typeface="Arial" panose="020B0604020202020204" pitchFamily="34" charset="0"/>
                <a:cs typeface="Arial" panose="020B0604020202020204" pitchFamily="34" charset="0"/>
              </a:rPr>
              <a:t>: </a:t>
            </a:r>
            <a:r>
              <a:rPr lang="en-US" altLang="zh-CN" dirty="0">
                <a:solidFill>
                  <a:srgbClr val="0F1115"/>
                </a:solidFill>
                <a:latin typeface="Arial" panose="020B0604020202020204" pitchFamily="34" charset="0"/>
                <a:cs typeface="Arial" panose="020B0604020202020204" pitchFamily="34" charset="0"/>
              </a:rPr>
              <a:t>S</a:t>
            </a:r>
            <a:r>
              <a:rPr lang="en-US" altLang="zh-CN" b="0" i="0" dirty="0">
                <a:solidFill>
                  <a:srgbClr val="0F1115"/>
                </a:solidFill>
                <a:effectLst/>
                <a:latin typeface="Arial" panose="020B0604020202020204" pitchFamily="34" charset="0"/>
                <a:cs typeface="Arial" panose="020B0604020202020204" pitchFamily="34" charset="0"/>
              </a:rPr>
              <a:t>pecific analytical form, characterized by a limited number of parameters, such as</a:t>
            </a:r>
          </a:p>
          <a:p>
            <a:r>
              <a:rPr lang="en-US" altLang="zh-CN" b="1" dirty="0">
                <a:solidFill>
                  <a:srgbClr val="1F2328"/>
                </a:solidFill>
                <a:latin typeface="-apple-system"/>
              </a:rPr>
              <a:t>                        </a:t>
            </a:r>
            <a:r>
              <a:rPr lang="en-US" altLang="zh-CN" i="0" dirty="0">
                <a:solidFill>
                  <a:srgbClr val="1F2328"/>
                </a:solidFill>
                <a:effectLst/>
                <a:latin typeface="Arial" panose="020B0604020202020204" pitchFamily="34" charset="0"/>
                <a:cs typeface="Arial" panose="020B0604020202020204" pitchFamily="34" charset="0"/>
              </a:rPr>
              <a:t>Piecewise </a:t>
            </a:r>
            <a:r>
              <a:rPr lang="en-US" altLang="zh-CN" i="0" dirty="0" err="1">
                <a:solidFill>
                  <a:srgbClr val="1F2328"/>
                </a:solidFill>
                <a:effectLst/>
                <a:latin typeface="Arial" panose="020B0604020202020204" pitchFamily="34" charset="0"/>
                <a:cs typeface="Arial" panose="020B0604020202020204" pitchFamily="34" charset="0"/>
              </a:rPr>
              <a:t>Polytrope</a:t>
            </a:r>
            <a:r>
              <a:rPr lang="en-US" altLang="zh-CN" dirty="0">
                <a:solidFill>
                  <a:srgbClr val="0F1115"/>
                </a:solidFill>
                <a:latin typeface="Arial" panose="020B0604020202020204" pitchFamily="34" charset="0"/>
                <a:cs typeface="Arial" panose="020B0604020202020204" pitchFamily="34" charset="0"/>
              </a:rPr>
              <a:t>                      Spectral method</a:t>
            </a:r>
            <a:endParaRPr lang="en-US" altLang="zh-CN" i="0" dirty="0">
              <a:solidFill>
                <a:srgbClr val="0F1115"/>
              </a:solidFill>
              <a:effectLst/>
              <a:latin typeface="Arial" panose="020B0604020202020204" pitchFamily="34" charset="0"/>
              <a:cs typeface="Arial" panose="020B0604020202020204" pitchFamily="34" charset="0"/>
            </a:endParaRPr>
          </a:p>
        </p:txBody>
      </p:sp>
      <p:pic>
        <p:nvPicPr>
          <p:cNvPr id="3" name="图片 2">
            <a:extLst>
              <a:ext uri="{FF2B5EF4-FFF2-40B4-BE49-F238E27FC236}">
                <a16:creationId xmlns:a16="http://schemas.microsoft.com/office/drawing/2014/main" id="{68F37DE4-2CA3-5F3C-A47A-68FE6BD7E8C5}"/>
              </a:ext>
            </a:extLst>
          </p:cNvPr>
          <p:cNvPicPr>
            <a:picLocks noChangeAspect="1"/>
          </p:cNvPicPr>
          <p:nvPr/>
        </p:nvPicPr>
        <p:blipFill>
          <a:blip r:embed="rId2"/>
          <a:stretch>
            <a:fillRect/>
          </a:stretch>
        </p:blipFill>
        <p:spPr>
          <a:xfrm>
            <a:off x="3670019" y="1313426"/>
            <a:ext cx="1109690" cy="412171"/>
          </a:xfrm>
          <a:prstGeom prst="rect">
            <a:avLst/>
          </a:prstGeom>
        </p:spPr>
      </p:pic>
      <p:pic>
        <p:nvPicPr>
          <p:cNvPr id="4" name="图片 3">
            <a:extLst>
              <a:ext uri="{FF2B5EF4-FFF2-40B4-BE49-F238E27FC236}">
                <a16:creationId xmlns:a16="http://schemas.microsoft.com/office/drawing/2014/main" id="{248B6153-6C85-EAA6-9800-3B44ADA992B0}"/>
              </a:ext>
            </a:extLst>
          </p:cNvPr>
          <p:cNvPicPr>
            <a:picLocks noChangeAspect="1"/>
          </p:cNvPicPr>
          <p:nvPr/>
        </p:nvPicPr>
        <p:blipFill>
          <a:blip r:embed="rId3"/>
          <a:stretch>
            <a:fillRect/>
          </a:stretch>
        </p:blipFill>
        <p:spPr>
          <a:xfrm>
            <a:off x="6769294" y="1321681"/>
            <a:ext cx="2199385" cy="646331"/>
          </a:xfrm>
          <a:prstGeom prst="rect">
            <a:avLst/>
          </a:prstGeom>
        </p:spPr>
      </p:pic>
      <p:sp>
        <p:nvSpPr>
          <p:cNvPr id="9" name="文本框 8">
            <a:extLst>
              <a:ext uri="{FF2B5EF4-FFF2-40B4-BE49-F238E27FC236}">
                <a16:creationId xmlns:a16="http://schemas.microsoft.com/office/drawing/2014/main" id="{D2AB6728-CAED-CA24-33DB-12A819B2C3DA}"/>
              </a:ext>
            </a:extLst>
          </p:cNvPr>
          <p:cNvSpPr txBox="1"/>
          <p:nvPr/>
        </p:nvSpPr>
        <p:spPr>
          <a:xfrm>
            <a:off x="172233" y="2018297"/>
            <a:ext cx="11629907" cy="1200329"/>
          </a:xfrm>
          <a:prstGeom prst="rect">
            <a:avLst/>
          </a:prstGeom>
          <a:noFill/>
        </p:spPr>
        <p:txBody>
          <a:bodyPr wrap="square" rtlCol="0">
            <a:spAutoFit/>
          </a:bodyPr>
          <a:lstStyle/>
          <a:p>
            <a:r>
              <a:rPr lang="en-US" altLang="zh-CN" dirty="0">
                <a:solidFill>
                  <a:srgbClr val="FF0000"/>
                </a:solidFill>
                <a:latin typeface="Arial" panose="020B0604020202020204" pitchFamily="34" charset="0"/>
                <a:cs typeface="Arial" panose="020B0604020202020204" pitchFamily="34" charset="0"/>
              </a:rPr>
              <a:t>Non-parametric</a:t>
            </a:r>
            <a:r>
              <a:rPr lang="en-US" altLang="zh-CN" dirty="0">
                <a:latin typeface="Arial" panose="020B0604020202020204" pitchFamily="34" charset="0"/>
                <a:cs typeface="Arial" panose="020B0604020202020204" pitchFamily="34" charset="0"/>
              </a:rPr>
              <a:t>: No </a:t>
            </a:r>
            <a:r>
              <a:rPr lang="en-US" altLang="zh-CN" b="0" i="0" dirty="0">
                <a:solidFill>
                  <a:srgbClr val="0F1115"/>
                </a:solidFill>
                <a:effectLst/>
                <a:latin typeface="Arial" panose="020B0604020202020204" pitchFamily="34" charset="0"/>
                <a:cs typeface="Arial" panose="020B0604020202020204" pitchFamily="34" charset="0"/>
              </a:rPr>
              <a:t>specific </a:t>
            </a:r>
            <a:r>
              <a:rPr lang="en-US" altLang="zh-CN" dirty="0">
                <a:solidFill>
                  <a:srgbClr val="0F1115"/>
                </a:solidFill>
                <a:latin typeface="Arial" panose="020B0604020202020204" pitchFamily="34" charset="0"/>
                <a:cs typeface="Arial" panose="020B0604020202020204" pitchFamily="34" charset="0"/>
              </a:rPr>
              <a:t>functional </a:t>
            </a:r>
            <a:r>
              <a:rPr lang="en-US" altLang="zh-CN" b="0" i="0" dirty="0">
                <a:solidFill>
                  <a:srgbClr val="0F1115"/>
                </a:solidFill>
                <a:effectLst/>
                <a:latin typeface="Arial" panose="020B0604020202020204" pitchFamily="34" charset="0"/>
                <a:cs typeface="Arial" panose="020B0604020202020204" pitchFamily="34" charset="0"/>
              </a:rPr>
              <a:t>form, but rather that the function follows a certain probability distribution. The "shape" of the quantity is entirely determined by observed data (such as mass, radius, and tidal deformability)</a:t>
            </a:r>
          </a:p>
          <a:p>
            <a:endParaRPr lang="en-US" altLang="zh-CN" dirty="0">
              <a:solidFill>
                <a:srgbClr val="0F1115"/>
              </a:solidFill>
              <a:latin typeface="Arial" panose="020B0604020202020204" pitchFamily="34" charset="0"/>
              <a:cs typeface="Arial" panose="020B0604020202020204" pitchFamily="34" charset="0"/>
            </a:endParaRPr>
          </a:p>
          <a:p>
            <a:r>
              <a:rPr lang="en-US" altLang="zh-CN" b="0" i="0" dirty="0">
                <a:solidFill>
                  <a:srgbClr val="0F1115"/>
                </a:solidFill>
                <a:effectLst/>
                <a:latin typeface="Arial" panose="020B0604020202020204" pitchFamily="34" charset="0"/>
                <a:cs typeface="Arial" panose="020B0604020202020204" pitchFamily="34" charset="0"/>
              </a:rPr>
              <a:t>Gaussian Process</a:t>
            </a:r>
          </a:p>
        </p:txBody>
      </p:sp>
      <p:pic>
        <p:nvPicPr>
          <p:cNvPr id="10" name="图片 9">
            <a:extLst>
              <a:ext uri="{FF2B5EF4-FFF2-40B4-BE49-F238E27FC236}">
                <a16:creationId xmlns:a16="http://schemas.microsoft.com/office/drawing/2014/main" id="{4E8648CE-D723-D331-DC10-D59BC99573AB}"/>
              </a:ext>
            </a:extLst>
          </p:cNvPr>
          <p:cNvPicPr>
            <a:picLocks noChangeAspect="1"/>
          </p:cNvPicPr>
          <p:nvPr/>
        </p:nvPicPr>
        <p:blipFill>
          <a:blip r:embed="rId4"/>
          <a:stretch>
            <a:fillRect/>
          </a:stretch>
        </p:blipFill>
        <p:spPr>
          <a:xfrm>
            <a:off x="3848986" y="3241795"/>
            <a:ext cx="2861051" cy="374409"/>
          </a:xfrm>
          <a:prstGeom prst="rect">
            <a:avLst/>
          </a:prstGeom>
        </p:spPr>
      </p:pic>
      <p:pic>
        <p:nvPicPr>
          <p:cNvPr id="11" name="图片 10">
            <a:extLst>
              <a:ext uri="{FF2B5EF4-FFF2-40B4-BE49-F238E27FC236}">
                <a16:creationId xmlns:a16="http://schemas.microsoft.com/office/drawing/2014/main" id="{9263FDC8-A3FE-255F-3486-BABA9168BE9A}"/>
              </a:ext>
            </a:extLst>
          </p:cNvPr>
          <p:cNvPicPr>
            <a:picLocks noChangeAspect="1"/>
          </p:cNvPicPr>
          <p:nvPr/>
        </p:nvPicPr>
        <p:blipFill>
          <a:blip r:embed="rId5"/>
          <a:stretch>
            <a:fillRect/>
          </a:stretch>
        </p:blipFill>
        <p:spPr>
          <a:xfrm>
            <a:off x="3848986" y="3715318"/>
            <a:ext cx="2969674" cy="608691"/>
          </a:xfrm>
          <a:prstGeom prst="rect">
            <a:avLst/>
          </a:prstGeom>
        </p:spPr>
      </p:pic>
      <p:sp>
        <p:nvSpPr>
          <p:cNvPr id="14" name="文本框 13">
            <a:extLst>
              <a:ext uri="{FF2B5EF4-FFF2-40B4-BE49-F238E27FC236}">
                <a16:creationId xmlns:a16="http://schemas.microsoft.com/office/drawing/2014/main" id="{A27ADEC2-E8A7-4528-4850-FC5B193DFD01}"/>
              </a:ext>
            </a:extLst>
          </p:cNvPr>
          <p:cNvSpPr txBox="1"/>
          <p:nvPr/>
        </p:nvSpPr>
        <p:spPr>
          <a:xfrm>
            <a:off x="223624" y="4423123"/>
            <a:ext cx="11629907" cy="369332"/>
          </a:xfrm>
          <a:prstGeom prst="rect">
            <a:avLst/>
          </a:prstGeom>
          <a:noFill/>
        </p:spPr>
        <p:txBody>
          <a:bodyPr wrap="square" rtlCol="0">
            <a:spAutoFit/>
          </a:bodyPr>
          <a:lstStyle/>
          <a:p>
            <a:r>
              <a:rPr lang="en-US" altLang="zh-CN" b="0" i="0" dirty="0">
                <a:solidFill>
                  <a:srgbClr val="0F1115"/>
                </a:solidFill>
                <a:effectLst/>
                <a:latin typeface="Arial" panose="020B0604020202020204" pitchFamily="34" charset="0"/>
                <a:cs typeface="Arial" panose="020B0604020202020204" pitchFamily="34" charset="0"/>
              </a:rPr>
              <a:t>NS </a:t>
            </a:r>
            <a:r>
              <a:rPr lang="en-US" altLang="zh-CN" dirty="0">
                <a:solidFill>
                  <a:srgbClr val="0F1115"/>
                </a:solidFill>
                <a:latin typeface="Arial" panose="020B0604020202020204" pitchFamily="34" charset="0"/>
                <a:cs typeface="Arial" panose="020B0604020202020204" pitchFamily="34" charset="0"/>
              </a:rPr>
              <a:t>EOS construction</a:t>
            </a:r>
            <a:endParaRPr lang="en-US" altLang="zh-CN" b="0" i="0" dirty="0">
              <a:solidFill>
                <a:srgbClr val="0F1115"/>
              </a:solidFill>
              <a:effectLst/>
              <a:latin typeface="Arial" panose="020B0604020202020204" pitchFamily="34" charset="0"/>
              <a:cs typeface="Arial" panose="020B0604020202020204" pitchFamily="34" charset="0"/>
            </a:endParaRPr>
          </a:p>
        </p:txBody>
      </p:sp>
      <p:pic>
        <p:nvPicPr>
          <p:cNvPr id="15" name="图片 14">
            <a:extLst>
              <a:ext uri="{FF2B5EF4-FFF2-40B4-BE49-F238E27FC236}">
                <a16:creationId xmlns:a16="http://schemas.microsoft.com/office/drawing/2014/main" id="{B9D9DD83-7E71-9B09-72DF-CCAE2082B24F}"/>
              </a:ext>
            </a:extLst>
          </p:cNvPr>
          <p:cNvPicPr>
            <a:picLocks noChangeAspect="1"/>
          </p:cNvPicPr>
          <p:nvPr/>
        </p:nvPicPr>
        <p:blipFill>
          <a:blip r:embed="rId6"/>
          <a:stretch>
            <a:fillRect/>
          </a:stretch>
        </p:blipFill>
        <p:spPr>
          <a:xfrm>
            <a:off x="2796651" y="4346226"/>
            <a:ext cx="5847619" cy="666667"/>
          </a:xfrm>
          <a:prstGeom prst="rect">
            <a:avLst/>
          </a:prstGeom>
        </p:spPr>
      </p:pic>
      <p:pic>
        <p:nvPicPr>
          <p:cNvPr id="17" name="图片 16">
            <a:extLst>
              <a:ext uri="{FF2B5EF4-FFF2-40B4-BE49-F238E27FC236}">
                <a16:creationId xmlns:a16="http://schemas.microsoft.com/office/drawing/2014/main" id="{CF5058EE-6B81-4D49-7F0A-5DFB7A8CE776}"/>
              </a:ext>
            </a:extLst>
          </p:cNvPr>
          <p:cNvPicPr>
            <a:picLocks noChangeAspect="1"/>
          </p:cNvPicPr>
          <p:nvPr/>
        </p:nvPicPr>
        <p:blipFill>
          <a:blip r:embed="rId7"/>
          <a:stretch>
            <a:fillRect/>
          </a:stretch>
        </p:blipFill>
        <p:spPr>
          <a:xfrm>
            <a:off x="2699041" y="4934351"/>
            <a:ext cx="6133333" cy="1847619"/>
          </a:xfrm>
          <a:prstGeom prst="rect">
            <a:avLst/>
          </a:prstGeom>
        </p:spPr>
      </p:pic>
      <p:cxnSp>
        <p:nvCxnSpPr>
          <p:cNvPr id="20" name="直接连接符 19">
            <a:extLst>
              <a:ext uri="{FF2B5EF4-FFF2-40B4-BE49-F238E27FC236}">
                <a16:creationId xmlns:a16="http://schemas.microsoft.com/office/drawing/2014/main" id="{6D09D1C7-71EB-1C57-7EDC-89C9DC8239CE}"/>
              </a:ext>
            </a:extLst>
          </p:cNvPr>
          <p:cNvCxnSpPr>
            <a:cxnSpLocks/>
          </p:cNvCxnSpPr>
          <p:nvPr/>
        </p:nvCxnSpPr>
        <p:spPr>
          <a:xfrm>
            <a:off x="3609753" y="4864395"/>
            <a:ext cx="18553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24" name="文本框 23">
            <a:extLst>
              <a:ext uri="{FF2B5EF4-FFF2-40B4-BE49-F238E27FC236}">
                <a16:creationId xmlns:a16="http://schemas.microsoft.com/office/drawing/2014/main" id="{6F131865-9D43-4C41-642F-5F14E4D72755}"/>
              </a:ext>
            </a:extLst>
          </p:cNvPr>
          <p:cNvSpPr txBox="1"/>
          <p:nvPr/>
        </p:nvSpPr>
        <p:spPr>
          <a:xfrm>
            <a:off x="3712549" y="4269329"/>
            <a:ext cx="1385762" cy="369332"/>
          </a:xfrm>
          <a:prstGeom prst="rect">
            <a:avLst/>
          </a:prstGeom>
          <a:noFill/>
        </p:spPr>
        <p:txBody>
          <a:bodyPr wrap="square" rtlCol="0">
            <a:spAutoFit/>
          </a:bodyPr>
          <a:lstStyle/>
          <a:p>
            <a:r>
              <a:rPr lang="en-US" altLang="zh-CN" dirty="0">
                <a:solidFill>
                  <a:srgbClr val="FF0000"/>
                </a:solidFill>
                <a:latin typeface="Arial" panose="020B0604020202020204" pitchFamily="34" charset="0"/>
                <a:cs typeface="Arial" panose="020B0604020202020204" pitchFamily="34" charset="0"/>
              </a:rPr>
              <a:t>conditioned</a:t>
            </a:r>
            <a:endParaRPr lang="zh-CN" altLang="en-US" dirty="0">
              <a:solidFill>
                <a:srgbClr val="FF0000"/>
              </a:solidFill>
              <a:latin typeface="Arial" panose="020B0604020202020204" pitchFamily="34" charset="0"/>
              <a:cs typeface="Arial" panose="020B0604020202020204" pitchFamily="34" charset="0"/>
            </a:endParaRPr>
          </a:p>
        </p:txBody>
      </p:sp>
      <p:sp>
        <p:nvSpPr>
          <p:cNvPr id="26" name="文本框 25">
            <a:extLst>
              <a:ext uri="{FF2B5EF4-FFF2-40B4-BE49-F238E27FC236}">
                <a16:creationId xmlns:a16="http://schemas.microsoft.com/office/drawing/2014/main" id="{44294B23-880D-3C1D-7A46-3AD3020D531A}"/>
              </a:ext>
            </a:extLst>
          </p:cNvPr>
          <p:cNvSpPr txBox="1"/>
          <p:nvPr/>
        </p:nvSpPr>
        <p:spPr>
          <a:xfrm>
            <a:off x="4278725" y="2915233"/>
            <a:ext cx="1640958" cy="369332"/>
          </a:xfrm>
          <a:prstGeom prst="rect">
            <a:avLst/>
          </a:prstGeom>
          <a:noFill/>
        </p:spPr>
        <p:txBody>
          <a:bodyPr wrap="square" rtlCol="0">
            <a:spAutoFit/>
          </a:bodyPr>
          <a:lstStyle/>
          <a:p>
            <a:pPr algn="ctr"/>
            <a:r>
              <a:rPr lang="en-US" altLang="zh-CN" dirty="0">
                <a:solidFill>
                  <a:srgbClr val="00B0F0"/>
                </a:solidFill>
                <a:latin typeface="Arial" panose="020B0604020202020204" pitchFamily="34" charset="0"/>
                <a:cs typeface="Arial" panose="020B0604020202020204" pitchFamily="34" charset="0"/>
              </a:rPr>
              <a:t>Mean function</a:t>
            </a:r>
            <a:endParaRPr lang="zh-CN" altLang="en-US" dirty="0">
              <a:solidFill>
                <a:srgbClr val="00B0F0"/>
              </a:solidFill>
              <a:latin typeface="Arial" panose="020B0604020202020204" pitchFamily="34" charset="0"/>
              <a:cs typeface="Arial" panose="020B0604020202020204" pitchFamily="34" charset="0"/>
            </a:endParaRPr>
          </a:p>
        </p:txBody>
      </p:sp>
      <p:sp>
        <p:nvSpPr>
          <p:cNvPr id="27" name="文本框 26">
            <a:extLst>
              <a:ext uri="{FF2B5EF4-FFF2-40B4-BE49-F238E27FC236}">
                <a16:creationId xmlns:a16="http://schemas.microsoft.com/office/drawing/2014/main" id="{E6F38B17-524F-9A1B-0960-71E67C1233CA}"/>
              </a:ext>
            </a:extLst>
          </p:cNvPr>
          <p:cNvSpPr txBox="1"/>
          <p:nvPr/>
        </p:nvSpPr>
        <p:spPr>
          <a:xfrm>
            <a:off x="5919683" y="2910946"/>
            <a:ext cx="2091949" cy="369332"/>
          </a:xfrm>
          <a:prstGeom prst="rect">
            <a:avLst/>
          </a:prstGeom>
          <a:noFill/>
        </p:spPr>
        <p:txBody>
          <a:bodyPr wrap="square" rtlCol="0">
            <a:spAutoFit/>
          </a:bodyPr>
          <a:lstStyle/>
          <a:p>
            <a:pPr algn="ctr"/>
            <a:r>
              <a:rPr lang="en-US" altLang="zh-CN" i="0" dirty="0">
                <a:solidFill>
                  <a:srgbClr val="00B0F0"/>
                </a:solidFill>
                <a:effectLst/>
                <a:latin typeface="Arial" panose="020B0604020202020204" pitchFamily="34" charset="0"/>
                <a:cs typeface="Arial" panose="020B0604020202020204" pitchFamily="34" charset="0"/>
              </a:rPr>
              <a:t>Covariance/Kernel</a:t>
            </a:r>
            <a:endParaRPr lang="zh-CN" altLang="en-US" dirty="0">
              <a:solidFill>
                <a:srgbClr val="00B0F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4757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a:extLst>
              <a:ext uri="{FF2B5EF4-FFF2-40B4-BE49-F238E27FC236}">
                <a16:creationId xmlns:a16="http://schemas.microsoft.com/office/drawing/2014/main" id="{7706056B-DB70-8CDC-91C0-54462E4B7C51}"/>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8" name="文本框 7">
            <a:extLst>
              <a:ext uri="{FF2B5EF4-FFF2-40B4-BE49-F238E27FC236}">
                <a16:creationId xmlns:a16="http://schemas.microsoft.com/office/drawing/2014/main" id="{F1DCE602-B625-E0D5-BE90-AFBDF8379D5E}"/>
              </a:ext>
            </a:extLst>
          </p:cNvPr>
          <p:cNvSpPr txBox="1"/>
          <p:nvPr/>
        </p:nvSpPr>
        <p:spPr>
          <a:xfrm>
            <a:off x="103121" y="76824"/>
            <a:ext cx="6340209" cy="584775"/>
          </a:xfrm>
          <a:prstGeom prst="rect">
            <a:avLst/>
          </a:prstGeom>
          <a:noFill/>
        </p:spPr>
        <p:txBody>
          <a:bodyPr wrap="square" rtlCol="0">
            <a:spAutoFit/>
          </a:bodyPr>
          <a:lstStyle/>
          <a:p>
            <a:pPr algn="l"/>
            <a:r>
              <a:rPr lang="en-US" altLang="zh-CN" sz="3200" b="1" dirty="0"/>
              <a:t>Least-action bridge</a:t>
            </a:r>
          </a:p>
        </p:txBody>
      </p:sp>
      <p:pic>
        <p:nvPicPr>
          <p:cNvPr id="5" name="图片 4">
            <a:extLst>
              <a:ext uri="{FF2B5EF4-FFF2-40B4-BE49-F238E27FC236}">
                <a16:creationId xmlns:a16="http://schemas.microsoft.com/office/drawing/2014/main" id="{26D6D637-7820-466D-EF5A-336109AC70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170" y="1224476"/>
            <a:ext cx="4809848" cy="4932666"/>
          </a:xfrm>
          <a:prstGeom prst="rect">
            <a:avLst/>
          </a:prstGeom>
        </p:spPr>
      </p:pic>
      <p:cxnSp>
        <p:nvCxnSpPr>
          <p:cNvPr id="11" name="直接箭头连接符 10">
            <a:extLst>
              <a:ext uri="{FF2B5EF4-FFF2-40B4-BE49-F238E27FC236}">
                <a16:creationId xmlns:a16="http://schemas.microsoft.com/office/drawing/2014/main" id="{5AF0DFB1-EA87-7B25-34D7-1F3BAE0D11A8}"/>
              </a:ext>
            </a:extLst>
          </p:cNvPr>
          <p:cNvCxnSpPr>
            <a:cxnSpLocks/>
          </p:cNvCxnSpPr>
          <p:nvPr/>
        </p:nvCxnSpPr>
        <p:spPr>
          <a:xfrm flipH="1">
            <a:off x="3726712" y="3604438"/>
            <a:ext cx="1626781" cy="265814"/>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4" name="文本框 13">
            <a:extLst>
              <a:ext uri="{FF2B5EF4-FFF2-40B4-BE49-F238E27FC236}">
                <a16:creationId xmlns:a16="http://schemas.microsoft.com/office/drawing/2014/main" id="{7FE9E635-A86F-6BB4-C457-518AC7981061}"/>
              </a:ext>
            </a:extLst>
          </p:cNvPr>
          <p:cNvSpPr txBox="1"/>
          <p:nvPr/>
        </p:nvSpPr>
        <p:spPr>
          <a:xfrm>
            <a:off x="3173819" y="3870252"/>
            <a:ext cx="2339163" cy="369332"/>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From </a:t>
            </a:r>
            <a:r>
              <a:rPr lang="en-US" altLang="zh-CN" dirty="0" err="1">
                <a:latin typeface="Arial" panose="020B0604020202020204" pitchFamily="34" charset="0"/>
                <a:cs typeface="Arial" panose="020B0604020202020204" pitchFamily="34" charset="0"/>
              </a:rPr>
              <a:t>pQCD</a:t>
            </a:r>
            <a:r>
              <a:rPr lang="en-US" altLang="zh-CN" dirty="0">
                <a:latin typeface="Arial" panose="020B0604020202020204" pitchFamily="34" charset="0"/>
                <a:cs typeface="Arial" panose="020B0604020202020204" pitchFamily="34" charset="0"/>
              </a:rPr>
              <a:t> to lower</a:t>
            </a:r>
            <a:endParaRPr lang="zh-CN" altLang="en-US" dirty="0">
              <a:latin typeface="Arial" panose="020B0604020202020204" pitchFamily="34" charset="0"/>
              <a:cs typeface="Arial" panose="020B0604020202020204" pitchFamily="34" charset="0"/>
            </a:endParaRPr>
          </a:p>
        </p:txBody>
      </p:sp>
      <p:cxnSp>
        <p:nvCxnSpPr>
          <p:cNvPr id="17" name="直接箭头连接符 16">
            <a:extLst>
              <a:ext uri="{FF2B5EF4-FFF2-40B4-BE49-F238E27FC236}">
                <a16:creationId xmlns:a16="http://schemas.microsoft.com/office/drawing/2014/main" id="{552A596B-CE77-6DC9-2B46-51D25C14D838}"/>
              </a:ext>
            </a:extLst>
          </p:cNvPr>
          <p:cNvCxnSpPr>
            <a:cxnSpLocks/>
          </p:cNvCxnSpPr>
          <p:nvPr/>
        </p:nvCxnSpPr>
        <p:spPr>
          <a:xfrm flipV="1">
            <a:off x="1316665" y="4540102"/>
            <a:ext cx="203791" cy="118907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20" name="文本框 19">
            <a:extLst>
              <a:ext uri="{FF2B5EF4-FFF2-40B4-BE49-F238E27FC236}">
                <a16:creationId xmlns:a16="http://schemas.microsoft.com/office/drawing/2014/main" id="{FC0A0934-6021-36FF-FA2D-94E5C0B292AA}"/>
              </a:ext>
            </a:extLst>
          </p:cNvPr>
          <p:cNvSpPr txBox="1"/>
          <p:nvPr/>
        </p:nvSpPr>
        <p:spPr>
          <a:xfrm>
            <a:off x="1316665" y="5389162"/>
            <a:ext cx="3095847" cy="369332"/>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From </a:t>
            </a:r>
            <a:r>
              <a:rPr lang="en-US" altLang="zh-CN" dirty="0" err="1">
                <a:latin typeface="Arial" panose="020B0604020202020204" pitchFamily="34" charset="0"/>
                <a:cs typeface="Arial" panose="020B0604020202020204" pitchFamily="34" charset="0"/>
              </a:rPr>
              <a:t>ChiEFT</a:t>
            </a:r>
            <a:r>
              <a:rPr lang="en-US" altLang="zh-CN" dirty="0">
                <a:latin typeface="Arial" panose="020B0604020202020204" pitchFamily="34" charset="0"/>
                <a:cs typeface="Arial" panose="020B0604020202020204" pitchFamily="34" charset="0"/>
              </a:rPr>
              <a:t> to higher</a:t>
            </a:r>
            <a:endParaRPr lang="zh-CN" altLang="en-US" dirty="0">
              <a:latin typeface="Arial" panose="020B0604020202020204" pitchFamily="34" charset="0"/>
              <a:cs typeface="Arial" panose="020B0604020202020204" pitchFamily="34" charset="0"/>
            </a:endParaRPr>
          </a:p>
        </p:txBody>
      </p:sp>
      <p:pic>
        <p:nvPicPr>
          <p:cNvPr id="22" name="图片 21">
            <a:extLst>
              <a:ext uri="{FF2B5EF4-FFF2-40B4-BE49-F238E27FC236}">
                <a16:creationId xmlns:a16="http://schemas.microsoft.com/office/drawing/2014/main" id="{CC79D7EE-36A8-E55C-41B0-BB454DD3DE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0857" y="880884"/>
            <a:ext cx="3631406" cy="5447108"/>
          </a:xfrm>
          <a:prstGeom prst="rect">
            <a:avLst/>
          </a:prstGeom>
        </p:spPr>
      </p:pic>
      <p:sp>
        <p:nvSpPr>
          <p:cNvPr id="23" name="箭头: 下 22">
            <a:extLst>
              <a:ext uri="{FF2B5EF4-FFF2-40B4-BE49-F238E27FC236}">
                <a16:creationId xmlns:a16="http://schemas.microsoft.com/office/drawing/2014/main" id="{A97ABE91-22F0-D574-AE74-03A4FFAD88E4}"/>
              </a:ext>
            </a:extLst>
          </p:cNvPr>
          <p:cNvSpPr/>
          <p:nvPr/>
        </p:nvSpPr>
        <p:spPr>
          <a:xfrm>
            <a:off x="8612372" y="2307265"/>
            <a:ext cx="329610" cy="563526"/>
          </a:xfrm>
          <a:prstGeom prst="downArrow">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sp>
        <p:nvSpPr>
          <p:cNvPr id="24" name="箭头: 下 23">
            <a:extLst>
              <a:ext uri="{FF2B5EF4-FFF2-40B4-BE49-F238E27FC236}">
                <a16:creationId xmlns:a16="http://schemas.microsoft.com/office/drawing/2014/main" id="{2C0F3D32-D0B4-5A03-B927-4872527C5A23}"/>
              </a:ext>
            </a:extLst>
          </p:cNvPr>
          <p:cNvSpPr/>
          <p:nvPr/>
        </p:nvSpPr>
        <p:spPr>
          <a:xfrm rot="10800000">
            <a:off x="8612372" y="4160874"/>
            <a:ext cx="329610" cy="563526"/>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extLst>
      <p:ext uri="{BB962C8B-B14F-4D97-AF65-F5344CB8AC3E}">
        <p14:creationId xmlns:p14="http://schemas.microsoft.com/office/powerpoint/2010/main" val="10337302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a:extLst>
              <a:ext uri="{FF2B5EF4-FFF2-40B4-BE49-F238E27FC236}">
                <a16:creationId xmlns:a16="http://schemas.microsoft.com/office/drawing/2014/main" id="{7706056B-DB70-8CDC-91C0-54462E4B7C51}"/>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8" name="文本框 7">
            <a:extLst>
              <a:ext uri="{FF2B5EF4-FFF2-40B4-BE49-F238E27FC236}">
                <a16:creationId xmlns:a16="http://schemas.microsoft.com/office/drawing/2014/main" id="{F1DCE602-B625-E0D5-BE90-AFBDF8379D5E}"/>
              </a:ext>
            </a:extLst>
          </p:cNvPr>
          <p:cNvSpPr txBox="1"/>
          <p:nvPr/>
        </p:nvSpPr>
        <p:spPr>
          <a:xfrm>
            <a:off x="103121" y="76824"/>
            <a:ext cx="6340209" cy="584775"/>
          </a:xfrm>
          <a:prstGeom prst="rect">
            <a:avLst/>
          </a:prstGeom>
          <a:noFill/>
        </p:spPr>
        <p:txBody>
          <a:bodyPr wrap="square" rtlCol="0">
            <a:spAutoFit/>
          </a:bodyPr>
          <a:lstStyle/>
          <a:p>
            <a:pPr algn="l"/>
            <a:r>
              <a:rPr lang="en-US" altLang="zh-CN" sz="3200" b="1" dirty="0"/>
              <a:t>Least-action bridge</a:t>
            </a:r>
          </a:p>
        </p:txBody>
      </p:sp>
      <p:pic>
        <p:nvPicPr>
          <p:cNvPr id="5" name="图片 4">
            <a:extLst>
              <a:ext uri="{FF2B5EF4-FFF2-40B4-BE49-F238E27FC236}">
                <a16:creationId xmlns:a16="http://schemas.microsoft.com/office/drawing/2014/main" id="{26D6D637-7820-466D-EF5A-336109AC70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170" y="1224476"/>
            <a:ext cx="4809848" cy="4932666"/>
          </a:xfrm>
          <a:prstGeom prst="rect">
            <a:avLst/>
          </a:prstGeom>
        </p:spPr>
      </p:pic>
      <p:cxnSp>
        <p:nvCxnSpPr>
          <p:cNvPr id="11" name="直接箭头连接符 10">
            <a:extLst>
              <a:ext uri="{FF2B5EF4-FFF2-40B4-BE49-F238E27FC236}">
                <a16:creationId xmlns:a16="http://schemas.microsoft.com/office/drawing/2014/main" id="{5AF0DFB1-EA87-7B25-34D7-1F3BAE0D11A8}"/>
              </a:ext>
            </a:extLst>
          </p:cNvPr>
          <p:cNvCxnSpPr>
            <a:cxnSpLocks/>
          </p:cNvCxnSpPr>
          <p:nvPr/>
        </p:nvCxnSpPr>
        <p:spPr>
          <a:xfrm flipH="1">
            <a:off x="3726712" y="3604438"/>
            <a:ext cx="1626781" cy="265814"/>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4" name="文本框 13">
            <a:extLst>
              <a:ext uri="{FF2B5EF4-FFF2-40B4-BE49-F238E27FC236}">
                <a16:creationId xmlns:a16="http://schemas.microsoft.com/office/drawing/2014/main" id="{7FE9E635-A86F-6BB4-C457-518AC7981061}"/>
              </a:ext>
            </a:extLst>
          </p:cNvPr>
          <p:cNvSpPr txBox="1"/>
          <p:nvPr/>
        </p:nvSpPr>
        <p:spPr>
          <a:xfrm>
            <a:off x="3173819" y="3870252"/>
            <a:ext cx="2339163" cy="369332"/>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From </a:t>
            </a:r>
            <a:r>
              <a:rPr lang="en-US" altLang="zh-CN" dirty="0" err="1">
                <a:latin typeface="Arial" panose="020B0604020202020204" pitchFamily="34" charset="0"/>
                <a:cs typeface="Arial" panose="020B0604020202020204" pitchFamily="34" charset="0"/>
              </a:rPr>
              <a:t>pQCD</a:t>
            </a:r>
            <a:r>
              <a:rPr lang="en-US" altLang="zh-CN" dirty="0">
                <a:latin typeface="Arial" panose="020B0604020202020204" pitchFamily="34" charset="0"/>
                <a:cs typeface="Arial" panose="020B0604020202020204" pitchFamily="34" charset="0"/>
              </a:rPr>
              <a:t> to lower</a:t>
            </a:r>
            <a:endParaRPr lang="zh-CN" altLang="en-US" dirty="0">
              <a:latin typeface="Arial" panose="020B0604020202020204" pitchFamily="34" charset="0"/>
              <a:cs typeface="Arial" panose="020B0604020202020204" pitchFamily="34" charset="0"/>
            </a:endParaRPr>
          </a:p>
        </p:txBody>
      </p:sp>
      <p:cxnSp>
        <p:nvCxnSpPr>
          <p:cNvPr id="17" name="直接箭头连接符 16">
            <a:extLst>
              <a:ext uri="{FF2B5EF4-FFF2-40B4-BE49-F238E27FC236}">
                <a16:creationId xmlns:a16="http://schemas.microsoft.com/office/drawing/2014/main" id="{552A596B-CE77-6DC9-2B46-51D25C14D838}"/>
              </a:ext>
            </a:extLst>
          </p:cNvPr>
          <p:cNvCxnSpPr>
            <a:cxnSpLocks/>
          </p:cNvCxnSpPr>
          <p:nvPr/>
        </p:nvCxnSpPr>
        <p:spPr>
          <a:xfrm flipV="1">
            <a:off x="1316665" y="4540102"/>
            <a:ext cx="203791" cy="118907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20" name="文本框 19">
            <a:extLst>
              <a:ext uri="{FF2B5EF4-FFF2-40B4-BE49-F238E27FC236}">
                <a16:creationId xmlns:a16="http://schemas.microsoft.com/office/drawing/2014/main" id="{FC0A0934-6021-36FF-FA2D-94E5C0B292AA}"/>
              </a:ext>
            </a:extLst>
          </p:cNvPr>
          <p:cNvSpPr txBox="1"/>
          <p:nvPr/>
        </p:nvSpPr>
        <p:spPr>
          <a:xfrm>
            <a:off x="1316665" y="5389162"/>
            <a:ext cx="3095847" cy="369332"/>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From </a:t>
            </a:r>
            <a:r>
              <a:rPr lang="en-US" altLang="zh-CN" dirty="0" err="1">
                <a:latin typeface="Arial" panose="020B0604020202020204" pitchFamily="34" charset="0"/>
                <a:cs typeface="Arial" panose="020B0604020202020204" pitchFamily="34" charset="0"/>
              </a:rPr>
              <a:t>ChiEFT</a:t>
            </a:r>
            <a:r>
              <a:rPr lang="en-US" altLang="zh-CN" dirty="0">
                <a:latin typeface="Arial" panose="020B0604020202020204" pitchFamily="34" charset="0"/>
                <a:cs typeface="Arial" panose="020B0604020202020204" pitchFamily="34" charset="0"/>
              </a:rPr>
              <a:t> to higher</a:t>
            </a:r>
            <a:endParaRPr lang="zh-CN" altLang="en-US" dirty="0">
              <a:latin typeface="Arial" panose="020B0604020202020204" pitchFamily="34" charset="0"/>
              <a:cs typeface="Arial" panose="020B0604020202020204" pitchFamily="34" charset="0"/>
            </a:endParaRPr>
          </a:p>
        </p:txBody>
      </p:sp>
      <p:cxnSp>
        <p:nvCxnSpPr>
          <p:cNvPr id="3" name="直接箭头连接符 2">
            <a:extLst>
              <a:ext uri="{FF2B5EF4-FFF2-40B4-BE49-F238E27FC236}">
                <a16:creationId xmlns:a16="http://schemas.microsoft.com/office/drawing/2014/main" id="{7E54651F-DA08-A41E-250C-0EF1FD3B228E}"/>
              </a:ext>
            </a:extLst>
          </p:cNvPr>
          <p:cNvCxnSpPr>
            <a:cxnSpLocks/>
          </p:cNvCxnSpPr>
          <p:nvPr/>
        </p:nvCxnSpPr>
        <p:spPr>
          <a:xfrm flipV="1">
            <a:off x="2286000" y="1759688"/>
            <a:ext cx="3620386" cy="940982"/>
          </a:xfrm>
          <a:prstGeom prst="straightConnector1">
            <a:avLst/>
          </a:prstGeom>
          <a:ln w="12700">
            <a:solidFill>
              <a:srgbClr val="FF0000"/>
            </a:solidFill>
            <a:tailEnd type="triangle"/>
          </a:ln>
        </p:spPr>
        <p:style>
          <a:lnRef idx="1">
            <a:schemeClr val="accent2"/>
          </a:lnRef>
          <a:fillRef idx="0">
            <a:schemeClr val="accent2"/>
          </a:fillRef>
          <a:effectRef idx="0">
            <a:schemeClr val="accent2"/>
          </a:effectRef>
          <a:fontRef idx="minor">
            <a:schemeClr val="tx1"/>
          </a:fontRef>
        </p:style>
      </p:cxnSp>
      <p:pic>
        <p:nvPicPr>
          <p:cNvPr id="9" name="图片 8">
            <a:extLst>
              <a:ext uri="{FF2B5EF4-FFF2-40B4-BE49-F238E27FC236}">
                <a16:creationId xmlns:a16="http://schemas.microsoft.com/office/drawing/2014/main" id="{A2A283EA-FFC2-F67B-5F46-C5A2DA3985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3447" y="740118"/>
            <a:ext cx="5817208" cy="2215965"/>
          </a:xfrm>
          <a:prstGeom prst="rect">
            <a:avLst/>
          </a:prstGeom>
        </p:spPr>
      </p:pic>
      <p:pic>
        <p:nvPicPr>
          <p:cNvPr id="10" name="图片 9">
            <a:extLst>
              <a:ext uri="{FF2B5EF4-FFF2-40B4-BE49-F238E27FC236}">
                <a16:creationId xmlns:a16="http://schemas.microsoft.com/office/drawing/2014/main" id="{4D9EFDD3-3D2E-A9F9-8060-C388A77D0141}"/>
              </a:ext>
            </a:extLst>
          </p:cNvPr>
          <p:cNvPicPr>
            <a:picLocks noChangeAspect="1"/>
          </p:cNvPicPr>
          <p:nvPr/>
        </p:nvPicPr>
        <p:blipFill>
          <a:blip r:embed="rId4"/>
          <a:stretch>
            <a:fillRect/>
          </a:stretch>
        </p:blipFill>
        <p:spPr>
          <a:xfrm>
            <a:off x="5551111" y="3235882"/>
            <a:ext cx="6495238" cy="1657143"/>
          </a:xfrm>
          <a:prstGeom prst="rect">
            <a:avLst/>
          </a:prstGeom>
        </p:spPr>
      </p:pic>
      <p:pic>
        <p:nvPicPr>
          <p:cNvPr id="12" name="图片 11">
            <a:extLst>
              <a:ext uri="{FF2B5EF4-FFF2-40B4-BE49-F238E27FC236}">
                <a16:creationId xmlns:a16="http://schemas.microsoft.com/office/drawing/2014/main" id="{AAF7326C-6F92-8E15-F79F-DCA795B51AA1}"/>
              </a:ext>
            </a:extLst>
          </p:cNvPr>
          <p:cNvPicPr>
            <a:picLocks noChangeAspect="1"/>
          </p:cNvPicPr>
          <p:nvPr/>
        </p:nvPicPr>
        <p:blipFill>
          <a:blip r:embed="rId5"/>
          <a:stretch>
            <a:fillRect/>
          </a:stretch>
        </p:blipFill>
        <p:spPr>
          <a:xfrm>
            <a:off x="6595618" y="4770114"/>
            <a:ext cx="5295238" cy="1238095"/>
          </a:xfrm>
          <a:prstGeom prst="rect">
            <a:avLst/>
          </a:prstGeom>
        </p:spPr>
      </p:pic>
      <p:pic>
        <p:nvPicPr>
          <p:cNvPr id="13" name="图片 12">
            <a:extLst>
              <a:ext uri="{FF2B5EF4-FFF2-40B4-BE49-F238E27FC236}">
                <a16:creationId xmlns:a16="http://schemas.microsoft.com/office/drawing/2014/main" id="{4D69581F-BC42-9C21-A871-0C7197430FC3}"/>
              </a:ext>
            </a:extLst>
          </p:cNvPr>
          <p:cNvPicPr>
            <a:picLocks noChangeAspect="1"/>
          </p:cNvPicPr>
          <p:nvPr/>
        </p:nvPicPr>
        <p:blipFill>
          <a:blip r:embed="rId6"/>
          <a:stretch>
            <a:fillRect/>
          </a:stretch>
        </p:blipFill>
        <p:spPr>
          <a:xfrm>
            <a:off x="5563429" y="5782285"/>
            <a:ext cx="6628571" cy="1009524"/>
          </a:xfrm>
          <a:prstGeom prst="rect">
            <a:avLst/>
          </a:prstGeom>
        </p:spPr>
      </p:pic>
    </p:spTree>
    <p:extLst>
      <p:ext uri="{BB962C8B-B14F-4D97-AF65-F5344CB8AC3E}">
        <p14:creationId xmlns:p14="http://schemas.microsoft.com/office/powerpoint/2010/main" val="1268135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B42AC70-D779-1075-AAB0-CB98FCC258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0590" y="1444763"/>
            <a:ext cx="3185511" cy="4180983"/>
          </a:xfrm>
          <a:prstGeom prst="rect">
            <a:avLst/>
          </a:prstGeom>
        </p:spPr>
      </p:pic>
      <p:pic>
        <p:nvPicPr>
          <p:cNvPr id="16" name="图片 15">
            <a:extLst>
              <a:ext uri="{FF2B5EF4-FFF2-40B4-BE49-F238E27FC236}">
                <a16:creationId xmlns:a16="http://schemas.microsoft.com/office/drawing/2014/main" id="{862CA100-BBB7-141A-7D4E-DB384D6F0B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5592" y="1444763"/>
            <a:ext cx="5371663" cy="4297330"/>
          </a:xfrm>
          <a:prstGeom prst="rect">
            <a:avLst/>
          </a:prstGeom>
        </p:spPr>
      </p:pic>
      <p:cxnSp>
        <p:nvCxnSpPr>
          <p:cNvPr id="6" name="直接连接符 5">
            <a:extLst>
              <a:ext uri="{FF2B5EF4-FFF2-40B4-BE49-F238E27FC236}">
                <a16:creationId xmlns:a16="http://schemas.microsoft.com/office/drawing/2014/main" id="{7706056B-DB70-8CDC-91C0-54462E4B7C51}"/>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8" name="文本框 7">
            <a:extLst>
              <a:ext uri="{FF2B5EF4-FFF2-40B4-BE49-F238E27FC236}">
                <a16:creationId xmlns:a16="http://schemas.microsoft.com/office/drawing/2014/main" id="{F1DCE602-B625-E0D5-BE90-AFBDF8379D5E}"/>
              </a:ext>
            </a:extLst>
          </p:cNvPr>
          <p:cNvSpPr txBox="1"/>
          <p:nvPr/>
        </p:nvSpPr>
        <p:spPr>
          <a:xfrm>
            <a:off x="103121" y="76824"/>
            <a:ext cx="6340209" cy="584775"/>
          </a:xfrm>
          <a:prstGeom prst="rect">
            <a:avLst/>
          </a:prstGeom>
          <a:noFill/>
        </p:spPr>
        <p:txBody>
          <a:bodyPr wrap="square" rtlCol="0">
            <a:spAutoFit/>
          </a:bodyPr>
          <a:lstStyle/>
          <a:p>
            <a:pPr algn="l"/>
            <a:r>
              <a:rPr lang="en-US" altLang="zh-CN" sz="3200" b="1" dirty="0">
                <a:cs typeface="Times New Roman" panose="02020603050405020304" pitchFamily="18" charset="0"/>
              </a:rPr>
              <a:t>Multi-messenger Constraints</a:t>
            </a:r>
          </a:p>
        </p:txBody>
      </p:sp>
      <p:sp>
        <p:nvSpPr>
          <p:cNvPr id="7" name="文本框 6">
            <a:extLst>
              <a:ext uri="{FF2B5EF4-FFF2-40B4-BE49-F238E27FC236}">
                <a16:creationId xmlns:a16="http://schemas.microsoft.com/office/drawing/2014/main" id="{6E9B6271-882D-305B-ECE9-9E5D17E67283}"/>
              </a:ext>
            </a:extLst>
          </p:cNvPr>
          <p:cNvSpPr txBox="1"/>
          <p:nvPr/>
        </p:nvSpPr>
        <p:spPr>
          <a:xfrm>
            <a:off x="3329866" y="5398617"/>
            <a:ext cx="1609782" cy="246221"/>
          </a:xfrm>
          <a:prstGeom prst="rect">
            <a:avLst/>
          </a:prstGeom>
          <a:noFill/>
        </p:spPr>
        <p:txBody>
          <a:bodyPr wrap="square" rtlCol="0">
            <a:spAutoFit/>
          </a:bodyPr>
          <a:lstStyle/>
          <a:p>
            <a:r>
              <a:rPr lang="en-US" altLang="zh-CN" sz="1000" dirty="0">
                <a:latin typeface="Arial" panose="020B0604020202020204" pitchFamily="34" charset="0"/>
                <a:cs typeface="Arial" panose="020B0604020202020204" pitchFamily="34" charset="0"/>
              </a:rPr>
              <a:t>μ = 2.6 GeV</a:t>
            </a:r>
            <a:endParaRPr lang="zh-CN" altLang="en-US" sz="1000" dirty="0">
              <a:latin typeface="Arial" panose="020B0604020202020204" pitchFamily="34" charset="0"/>
              <a:cs typeface="Arial" panose="020B0604020202020204" pitchFamily="34" charset="0"/>
            </a:endParaRPr>
          </a:p>
        </p:txBody>
      </p:sp>
      <p:sp>
        <p:nvSpPr>
          <p:cNvPr id="23" name="文本框 22">
            <a:extLst>
              <a:ext uri="{FF2B5EF4-FFF2-40B4-BE49-F238E27FC236}">
                <a16:creationId xmlns:a16="http://schemas.microsoft.com/office/drawing/2014/main" id="{44D9EC2F-B1AB-B61E-E3E0-A84714B296B4}"/>
              </a:ext>
            </a:extLst>
          </p:cNvPr>
          <p:cNvSpPr txBox="1"/>
          <p:nvPr/>
        </p:nvSpPr>
        <p:spPr>
          <a:xfrm>
            <a:off x="3647403" y="6164289"/>
            <a:ext cx="4444963" cy="369332"/>
          </a:xfrm>
          <a:prstGeom prst="rect">
            <a:avLst/>
          </a:prstGeom>
          <a:noFill/>
        </p:spPr>
        <p:txBody>
          <a:bodyPr wrap="square" rtlCol="0">
            <a:spAutoFit/>
          </a:bodyPr>
          <a:lstStyle/>
          <a:p>
            <a:pPr algn="ctr"/>
            <a:r>
              <a:rPr lang="en-US" altLang="zh-CN" b="1" dirty="0"/>
              <a:t>Huang, Tang, Fan (</a:t>
            </a:r>
            <a:r>
              <a:rPr lang="en-US" altLang="zh-CN" b="1" dirty="0" err="1"/>
              <a:t>arxiv</a:t>
            </a:r>
            <a:r>
              <a:rPr lang="en-US" altLang="zh-CN" b="1" dirty="0"/>
              <a:t>: 2605.08584)</a:t>
            </a:r>
            <a:endParaRPr lang="zh-CN" altLang="en-US" b="1" dirty="0"/>
          </a:p>
        </p:txBody>
      </p:sp>
      <p:sp>
        <p:nvSpPr>
          <p:cNvPr id="25" name="文本框 24">
            <a:extLst>
              <a:ext uri="{FF2B5EF4-FFF2-40B4-BE49-F238E27FC236}">
                <a16:creationId xmlns:a16="http://schemas.microsoft.com/office/drawing/2014/main" id="{56216D98-3DE2-D43F-1037-3D40F351CB9B}"/>
              </a:ext>
            </a:extLst>
          </p:cNvPr>
          <p:cNvSpPr txBox="1"/>
          <p:nvPr/>
        </p:nvSpPr>
        <p:spPr>
          <a:xfrm>
            <a:off x="4638046" y="862686"/>
            <a:ext cx="6820786" cy="369332"/>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Minimum assumption: </a:t>
            </a:r>
            <a:r>
              <a:rPr lang="en-US" altLang="zh-CN" dirty="0">
                <a:solidFill>
                  <a:srgbClr val="1F2328"/>
                </a:solidFill>
                <a:latin typeface="Arial" panose="020B0604020202020204" pitchFamily="34" charset="0"/>
                <a:cs typeface="Arial" panose="020B0604020202020204" pitchFamily="34" charset="0"/>
              </a:rPr>
              <a:t>c</a:t>
            </a:r>
            <a:r>
              <a:rPr lang="en-US" altLang="zh-CN" i="0" dirty="0">
                <a:solidFill>
                  <a:srgbClr val="1F2328"/>
                </a:solidFill>
                <a:effectLst/>
                <a:latin typeface="Arial" panose="020B0604020202020204" pitchFamily="34" charset="0"/>
                <a:cs typeface="Arial" panose="020B0604020202020204" pitchFamily="34" charset="0"/>
              </a:rPr>
              <a:t>ausality, thermodynamic </a:t>
            </a:r>
            <a:r>
              <a:rPr lang="en-US" altLang="zh-CN" dirty="0">
                <a:solidFill>
                  <a:srgbClr val="1F2328"/>
                </a:solidFill>
                <a:latin typeface="Arial" panose="020B0604020202020204" pitchFamily="34" charset="0"/>
                <a:cs typeface="Arial" panose="020B0604020202020204" pitchFamily="34" charset="0"/>
              </a:rPr>
              <a:t>s</a:t>
            </a:r>
            <a:r>
              <a:rPr lang="en-US" altLang="zh-CN" i="0" dirty="0">
                <a:solidFill>
                  <a:srgbClr val="1F2328"/>
                </a:solidFill>
                <a:effectLst/>
                <a:latin typeface="Arial" panose="020B0604020202020204" pitchFamily="34" charset="0"/>
                <a:cs typeface="Arial" panose="020B0604020202020204" pitchFamily="34" charset="0"/>
              </a:rPr>
              <a:t>tability</a:t>
            </a:r>
          </a:p>
        </p:txBody>
      </p:sp>
      <p:pic>
        <p:nvPicPr>
          <p:cNvPr id="9" name="图片 8">
            <a:extLst>
              <a:ext uri="{FF2B5EF4-FFF2-40B4-BE49-F238E27FC236}">
                <a16:creationId xmlns:a16="http://schemas.microsoft.com/office/drawing/2014/main" id="{C240B026-12E9-C214-5227-5F48500808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3828" y="1307552"/>
            <a:ext cx="6217582" cy="4571751"/>
          </a:xfrm>
          <a:prstGeom prst="rect">
            <a:avLst/>
          </a:prstGeom>
        </p:spPr>
      </p:pic>
      <p:pic>
        <p:nvPicPr>
          <p:cNvPr id="11" name="图片 10">
            <a:extLst>
              <a:ext uri="{FF2B5EF4-FFF2-40B4-BE49-F238E27FC236}">
                <a16:creationId xmlns:a16="http://schemas.microsoft.com/office/drawing/2014/main" id="{4477EABE-6A73-3CF0-2B0C-FC836B58CE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39648" y="1307551"/>
            <a:ext cx="6217582" cy="4571751"/>
          </a:xfrm>
          <a:prstGeom prst="rect">
            <a:avLst/>
          </a:prstGeom>
        </p:spPr>
      </p:pic>
      <p:sp>
        <p:nvSpPr>
          <p:cNvPr id="12" name="文本框 11">
            <a:extLst>
              <a:ext uri="{FF2B5EF4-FFF2-40B4-BE49-F238E27FC236}">
                <a16:creationId xmlns:a16="http://schemas.microsoft.com/office/drawing/2014/main" id="{BA4851D2-2BDB-3CB3-E448-C316F54F5758}"/>
              </a:ext>
            </a:extLst>
          </p:cNvPr>
          <p:cNvSpPr txBox="1"/>
          <p:nvPr/>
        </p:nvSpPr>
        <p:spPr>
          <a:xfrm>
            <a:off x="680264" y="5879883"/>
            <a:ext cx="3375837" cy="369332"/>
          </a:xfrm>
          <a:prstGeom prst="rect">
            <a:avLst/>
          </a:prstGeom>
          <a:noFill/>
        </p:spPr>
        <p:txBody>
          <a:bodyPr wrap="square" rtlCol="0">
            <a:spAutoFit/>
          </a:bodyPr>
          <a:lstStyle/>
          <a:p>
            <a:pPr algn="ctr"/>
            <a:r>
              <a:rPr lang="en-US" altLang="zh-CN" b="1" dirty="0">
                <a:latin typeface="Arial" panose="020B0604020202020204" pitchFamily="34" charset="0"/>
                <a:cs typeface="Arial" panose="020B0604020202020204" pitchFamily="34" charset="0"/>
              </a:rPr>
              <a:t>~110000 samples</a:t>
            </a:r>
            <a:endParaRPr lang="zh-CN" alt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2329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a:extLst>
              <a:ext uri="{FF2B5EF4-FFF2-40B4-BE49-F238E27FC236}">
                <a16:creationId xmlns:a16="http://schemas.microsoft.com/office/drawing/2014/main" id="{7706056B-DB70-8CDC-91C0-54462E4B7C51}"/>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8" name="文本框 7">
            <a:extLst>
              <a:ext uri="{FF2B5EF4-FFF2-40B4-BE49-F238E27FC236}">
                <a16:creationId xmlns:a16="http://schemas.microsoft.com/office/drawing/2014/main" id="{F1DCE602-B625-E0D5-BE90-AFBDF8379D5E}"/>
              </a:ext>
            </a:extLst>
          </p:cNvPr>
          <p:cNvSpPr txBox="1"/>
          <p:nvPr/>
        </p:nvSpPr>
        <p:spPr>
          <a:xfrm>
            <a:off x="103121" y="76824"/>
            <a:ext cx="6340209" cy="584775"/>
          </a:xfrm>
          <a:prstGeom prst="rect">
            <a:avLst/>
          </a:prstGeom>
          <a:noFill/>
        </p:spPr>
        <p:txBody>
          <a:bodyPr wrap="square" rtlCol="0">
            <a:spAutoFit/>
          </a:bodyPr>
          <a:lstStyle/>
          <a:p>
            <a:pPr algn="l"/>
            <a:r>
              <a:rPr lang="en-US" altLang="zh-CN" sz="3200" b="1" dirty="0">
                <a:cs typeface="Times New Roman" panose="02020603050405020304" pitchFamily="18" charset="0"/>
              </a:rPr>
              <a:t>Multi-messenger Constraints</a:t>
            </a:r>
          </a:p>
        </p:txBody>
      </p:sp>
      <p:sp>
        <p:nvSpPr>
          <p:cNvPr id="2" name="文本框 1">
            <a:extLst>
              <a:ext uri="{FF2B5EF4-FFF2-40B4-BE49-F238E27FC236}">
                <a16:creationId xmlns:a16="http://schemas.microsoft.com/office/drawing/2014/main" id="{DD32CB9F-9D4C-E28B-A0F0-9CAF65085D71}"/>
              </a:ext>
            </a:extLst>
          </p:cNvPr>
          <p:cNvSpPr txBox="1"/>
          <p:nvPr/>
        </p:nvSpPr>
        <p:spPr>
          <a:xfrm>
            <a:off x="3522092" y="6157142"/>
            <a:ext cx="4444963" cy="369332"/>
          </a:xfrm>
          <a:prstGeom prst="rect">
            <a:avLst/>
          </a:prstGeom>
          <a:noFill/>
        </p:spPr>
        <p:txBody>
          <a:bodyPr wrap="square" rtlCol="0">
            <a:spAutoFit/>
          </a:bodyPr>
          <a:lstStyle/>
          <a:p>
            <a:pPr algn="ctr"/>
            <a:r>
              <a:rPr lang="en-US" altLang="zh-CN" b="1" dirty="0"/>
              <a:t>Huang, Tang, Fan (</a:t>
            </a:r>
            <a:r>
              <a:rPr lang="en-US" altLang="zh-CN" b="1" dirty="0" err="1"/>
              <a:t>arxiv</a:t>
            </a:r>
            <a:r>
              <a:rPr lang="en-US" altLang="zh-CN" b="1" dirty="0"/>
              <a:t>: 2605.08584)</a:t>
            </a:r>
            <a:endParaRPr lang="zh-CN" altLang="en-US" b="1" dirty="0"/>
          </a:p>
        </p:txBody>
      </p:sp>
      <p:pic>
        <p:nvPicPr>
          <p:cNvPr id="12" name="图片 11">
            <a:extLst>
              <a:ext uri="{FF2B5EF4-FFF2-40B4-BE49-F238E27FC236}">
                <a16:creationId xmlns:a16="http://schemas.microsoft.com/office/drawing/2014/main" id="{239E255D-3E11-705E-3CB2-514FF20C94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049" y="1227861"/>
            <a:ext cx="5902736" cy="3333310"/>
          </a:xfrm>
          <a:prstGeom prst="rect">
            <a:avLst/>
          </a:prstGeom>
        </p:spPr>
      </p:pic>
      <p:pic>
        <p:nvPicPr>
          <p:cNvPr id="14" name="图片 13">
            <a:extLst>
              <a:ext uri="{FF2B5EF4-FFF2-40B4-BE49-F238E27FC236}">
                <a16:creationId xmlns:a16="http://schemas.microsoft.com/office/drawing/2014/main" id="{AD62DEA2-2F64-127D-75B2-1BA1C8FF49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8776" y="1065768"/>
            <a:ext cx="5689440" cy="3657497"/>
          </a:xfrm>
          <a:prstGeom prst="rect">
            <a:avLst/>
          </a:prstGeom>
        </p:spPr>
      </p:pic>
      <p:pic>
        <p:nvPicPr>
          <p:cNvPr id="18" name="图片 17">
            <a:extLst>
              <a:ext uri="{FF2B5EF4-FFF2-40B4-BE49-F238E27FC236}">
                <a16:creationId xmlns:a16="http://schemas.microsoft.com/office/drawing/2014/main" id="{86D32AA0-1523-1A83-EA6C-FCD5CC3A01C8}"/>
              </a:ext>
            </a:extLst>
          </p:cNvPr>
          <p:cNvPicPr>
            <a:picLocks noChangeAspect="1"/>
          </p:cNvPicPr>
          <p:nvPr/>
        </p:nvPicPr>
        <p:blipFill>
          <a:blip r:embed="rId4"/>
          <a:stretch>
            <a:fillRect/>
          </a:stretch>
        </p:blipFill>
        <p:spPr>
          <a:xfrm>
            <a:off x="3305174" y="4561171"/>
            <a:ext cx="5527221" cy="1299957"/>
          </a:xfrm>
          <a:prstGeom prst="rect">
            <a:avLst/>
          </a:prstGeom>
        </p:spPr>
      </p:pic>
    </p:spTree>
    <p:extLst>
      <p:ext uri="{BB962C8B-B14F-4D97-AF65-F5344CB8AC3E}">
        <p14:creationId xmlns:p14="http://schemas.microsoft.com/office/powerpoint/2010/main" val="2346585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a:extLst>
              <a:ext uri="{FF2B5EF4-FFF2-40B4-BE49-F238E27FC236}">
                <a16:creationId xmlns:a16="http://schemas.microsoft.com/office/drawing/2014/main" id="{7706056B-DB70-8CDC-91C0-54462E4B7C51}"/>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8" name="文本框 7">
            <a:extLst>
              <a:ext uri="{FF2B5EF4-FFF2-40B4-BE49-F238E27FC236}">
                <a16:creationId xmlns:a16="http://schemas.microsoft.com/office/drawing/2014/main" id="{F1DCE602-B625-E0D5-BE90-AFBDF8379D5E}"/>
              </a:ext>
            </a:extLst>
          </p:cNvPr>
          <p:cNvSpPr txBox="1"/>
          <p:nvPr/>
        </p:nvSpPr>
        <p:spPr>
          <a:xfrm>
            <a:off x="103121" y="76824"/>
            <a:ext cx="6340209" cy="584775"/>
          </a:xfrm>
          <a:prstGeom prst="rect">
            <a:avLst/>
          </a:prstGeom>
          <a:noFill/>
        </p:spPr>
        <p:txBody>
          <a:bodyPr wrap="square" rtlCol="0">
            <a:spAutoFit/>
          </a:bodyPr>
          <a:lstStyle/>
          <a:p>
            <a:pPr algn="l"/>
            <a:r>
              <a:rPr lang="en-US" altLang="zh-CN" sz="3200" b="1" dirty="0">
                <a:cs typeface="Times New Roman" panose="02020603050405020304" pitchFamily="18" charset="0"/>
              </a:rPr>
              <a:t>Multi-messenger Constraints</a:t>
            </a:r>
          </a:p>
        </p:txBody>
      </p:sp>
      <p:sp>
        <p:nvSpPr>
          <p:cNvPr id="10" name="文本框 9">
            <a:extLst>
              <a:ext uri="{FF2B5EF4-FFF2-40B4-BE49-F238E27FC236}">
                <a16:creationId xmlns:a16="http://schemas.microsoft.com/office/drawing/2014/main" id="{3EAB6E81-EC9A-6859-BD16-2F288AE6D933}"/>
              </a:ext>
            </a:extLst>
          </p:cNvPr>
          <p:cNvSpPr txBox="1"/>
          <p:nvPr/>
        </p:nvSpPr>
        <p:spPr>
          <a:xfrm>
            <a:off x="3859339" y="6109826"/>
            <a:ext cx="4164977" cy="369332"/>
          </a:xfrm>
          <a:prstGeom prst="rect">
            <a:avLst/>
          </a:prstGeom>
          <a:noFill/>
        </p:spPr>
        <p:txBody>
          <a:bodyPr wrap="square" rtlCol="0">
            <a:spAutoFit/>
          </a:bodyPr>
          <a:lstStyle/>
          <a:p>
            <a:pPr algn="ctr"/>
            <a:r>
              <a:rPr lang="en-US" altLang="zh-CN" b="1" dirty="0"/>
              <a:t>Huang, Tang, Fan (</a:t>
            </a:r>
            <a:r>
              <a:rPr lang="en-US" altLang="zh-CN" b="1" dirty="0" err="1"/>
              <a:t>arxiv</a:t>
            </a:r>
            <a:r>
              <a:rPr lang="en-US" altLang="zh-CN" b="1" dirty="0"/>
              <a:t>: 2605.08584)</a:t>
            </a:r>
            <a:endParaRPr lang="zh-CN" altLang="en-US" b="1" dirty="0"/>
          </a:p>
        </p:txBody>
      </p:sp>
      <p:sp>
        <p:nvSpPr>
          <p:cNvPr id="11" name="文本框 10">
            <a:extLst>
              <a:ext uri="{FF2B5EF4-FFF2-40B4-BE49-F238E27FC236}">
                <a16:creationId xmlns:a16="http://schemas.microsoft.com/office/drawing/2014/main" id="{6B041DBC-03B4-6FFB-3FAC-4CBAF8BC1F6C}"/>
              </a:ext>
            </a:extLst>
          </p:cNvPr>
          <p:cNvSpPr txBox="1"/>
          <p:nvPr/>
        </p:nvSpPr>
        <p:spPr>
          <a:xfrm>
            <a:off x="6585644" y="5410034"/>
            <a:ext cx="4352982" cy="646331"/>
          </a:xfrm>
          <a:prstGeom prst="rect">
            <a:avLst/>
          </a:prstGeom>
          <a:noFill/>
        </p:spPr>
        <p:txBody>
          <a:bodyPr wrap="square" rtlCol="0">
            <a:spAutoFit/>
          </a:bodyPr>
          <a:lstStyle/>
          <a:p>
            <a:r>
              <a:rPr lang="en-US" altLang="zh-CN" dirty="0">
                <a:solidFill>
                  <a:srgbClr val="FF0000"/>
                </a:solidFill>
                <a:latin typeface="Arial" panose="020B0604020202020204" pitchFamily="34" charset="0"/>
                <a:cs typeface="Arial" panose="020B0604020202020204" pitchFamily="34" charset="0"/>
              </a:rPr>
              <a:t>TOV mass is not necessary high for a high sound speed inside NS</a:t>
            </a:r>
            <a:endParaRPr lang="zh-CN" altLang="en-US" dirty="0">
              <a:solidFill>
                <a:srgbClr val="FF0000"/>
              </a:solidFill>
              <a:latin typeface="Arial" panose="020B0604020202020204" pitchFamily="34" charset="0"/>
              <a:cs typeface="Arial" panose="020B0604020202020204" pitchFamily="34" charset="0"/>
            </a:endParaRPr>
          </a:p>
        </p:txBody>
      </p:sp>
      <p:pic>
        <p:nvPicPr>
          <p:cNvPr id="4" name="图片 3">
            <a:extLst>
              <a:ext uri="{FF2B5EF4-FFF2-40B4-BE49-F238E27FC236}">
                <a16:creationId xmlns:a16="http://schemas.microsoft.com/office/drawing/2014/main" id="{793EC54A-31D0-9799-9C5A-F10B7F408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018" y="893017"/>
            <a:ext cx="5116033" cy="5116033"/>
          </a:xfrm>
          <a:prstGeom prst="rect">
            <a:avLst/>
          </a:prstGeom>
        </p:spPr>
      </p:pic>
      <p:pic>
        <p:nvPicPr>
          <p:cNvPr id="7" name="图片 6">
            <a:extLst>
              <a:ext uri="{FF2B5EF4-FFF2-40B4-BE49-F238E27FC236}">
                <a16:creationId xmlns:a16="http://schemas.microsoft.com/office/drawing/2014/main" id="{295750F7-0B1F-ED02-EEE5-956B02F96E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30" y="1077486"/>
            <a:ext cx="4231772" cy="4231772"/>
          </a:xfrm>
          <a:prstGeom prst="rect">
            <a:avLst/>
          </a:prstGeom>
        </p:spPr>
      </p:pic>
    </p:spTree>
    <p:extLst>
      <p:ext uri="{BB962C8B-B14F-4D97-AF65-F5344CB8AC3E}">
        <p14:creationId xmlns:p14="http://schemas.microsoft.com/office/powerpoint/2010/main" val="2325115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a:extLst>
              <a:ext uri="{FF2B5EF4-FFF2-40B4-BE49-F238E27FC236}">
                <a16:creationId xmlns:a16="http://schemas.microsoft.com/office/drawing/2014/main" id="{7DE17FC1-8A60-D504-E2C0-B7E5CDB20989}"/>
              </a:ext>
            </a:extLst>
          </p:cNvPr>
          <p:cNvSpPr txBox="1"/>
          <p:nvPr/>
        </p:nvSpPr>
        <p:spPr>
          <a:xfrm>
            <a:off x="3963352" y="228113"/>
            <a:ext cx="4265295"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dirty="0">
                <a:latin typeface="Arial" panose="020B0604020202020204" pitchFamily="34" charset="0"/>
                <a:ea typeface="微软雅黑" panose="020B0503020204020204" charset="-122"/>
                <a:cs typeface="Arial" panose="020B0604020202020204" pitchFamily="34" charset="0"/>
              </a:rPr>
              <a:t>Outline</a:t>
            </a:r>
            <a:endParaRPr kumimoji="0" lang="en-US" altLang="zh-CN" sz="2800" b="0" i="0" u="none" strike="noStrike" kern="1200" cap="none" spc="0" normalizeH="0" baseline="0" noProof="0" dirty="0">
              <a:ln>
                <a:noFill/>
              </a:ln>
              <a:effectLst/>
              <a:uLnTx/>
              <a:uFillTx/>
              <a:latin typeface="Arial" panose="020B0604020202020204" pitchFamily="34" charset="0"/>
              <a:ea typeface="微软雅黑" panose="020B0503020204020204" charset="-122"/>
              <a:cs typeface="Arial" panose="020B0604020202020204" pitchFamily="34" charset="0"/>
            </a:endParaRPr>
          </a:p>
        </p:txBody>
      </p:sp>
      <p:sp>
        <p:nvSpPr>
          <p:cNvPr id="11" name="文本框 10">
            <a:extLst>
              <a:ext uri="{FF2B5EF4-FFF2-40B4-BE49-F238E27FC236}">
                <a16:creationId xmlns:a16="http://schemas.microsoft.com/office/drawing/2014/main" id="{769E6CCD-FA89-8B09-A823-D32CBEB88D3A}"/>
              </a:ext>
            </a:extLst>
          </p:cNvPr>
          <p:cNvSpPr txBox="1"/>
          <p:nvPr/>
        </p:nvSpPr>
        <p:spPr>
          <a:xfrm>
            <a:off x="665321" y="1335729"/>
            <a:ext cx="10711543" cy="3970318"/>
          </a:xfrm>
          <a:prstGeom prst="rect">
            <a:avLst/>
          </a:prstGeom>
          <a:noFill/>
        </p:spPr>
        <p:txBody>
          <a:bodyPr wrap="square" rtlCol="0">
            <a:spAutoFit/>
          </a:bodyPr>
          <a:lstStyle/>
          <a:p>
            <a:r>
              <a:rPr kumimoji="1" lang="en-US" altLang="zh-CN" sz="2800" dirty="0"/>
              <a:t>●</a:t>
            </a:r>
            <a:r>
              <a:rPr kumimoji="1" lang="zh-CN" altLang="en-US" sz="2800" dirty="0"/>
              <a:t> </a:t>
            </a:r>
            <a:r>
              <a:rPr kumimoji="1" lang="en-US" altLang="zh-CN" sz="2800" dirty="0">
                <a:latin typeface="Arial" panose="020B0604020202020204" pitchFamily="34" charset="0"/>
                <a:ea typeface="黑体" panose="02010609060101010101" charset="-122"/>
                <a:cs typeface="Arial" panose="020B0604020202020204" pitchFamily="34" charset="0"/>
                <a:sym typeface="+mn-ea"/>
              </a:rPr>
              <a:t>Quark matter inside neutron star</a:t>
            </a:r>
          </a:p>
          <a:p>
            <a:endParaRPr kumimoji="1" lang="en-US" altLang="zh-CN" sz="2800" dirty="0">
              <a:solidFill>
                <a:srgbClr val="FF0000"/>
              </a:solidFill>
              <a:latin typeface="Arial" panose="020B0604020202020204" pitchFamily="34" charset="0"/>
              <a:ea typeface="黑体" panose="02010609060101010101" charset="-122"/>
              <a:cs typeface="Arial" panose="020B0604020202020204" pitchFamily="34" charset="0"/>
            </a:endParaRPr>
          </a:p>
          <a:p>
            <a:endParaRPr kumimoji="1" lang="en-US" altLang="zh-CN" sz="2800" dirty="0"/>
          </a:p>
          <a:p>
            <a:r>
              <a:rPr kumimoji="1" lang="en-US" altLang="zh-CN" sz="2800" dirty="0"/>
              <a:t>● </a:t>
            </a:r>
            <a:r>
              <a:rPr kumimoji="1" lang="en-US" altLang="zh-CN" sz="2800" dirty="0">
                <a:latin typeface="Arial" panose="020B0604020202020204" pitchFamily="34" charset="0"/>
                <a:cs typeface="Arial" panose="020B0604020202020204" pitchFamily="34" charset="0"/>
              </a:rPr>
              <a:t>Statistical equation of states from nuclear crust to the asymptotic freedom</a:t>
            </a:r>
          </a:p>
          <a:p>
            <a:endParaRPr kumimoji="1" lang="en-US" altLang="zh-CN" sz="2800" dirty="0">
              <a:solidFill>
                <a:schemeClr val="bg1"/>
              </a:solidFill>
              <a:latin typeface="Arial" panose="020B0604020202020204" pitchFamily="34" charset="0"/>
              <a:cs typeface="Arial" panose="020B0604020202020204" pitchFamily="34" charset="0"/>
            </a:endParaRPr>
          </a:p>
          <a:p>
            <a:endParaRPr kumimoji="1" lang="en-US" altLang="zh-CN" sz="2800" dirty="0">
              <a:solidFill>
                <a:schemeClr val="bg1"/>
              </a:solidFill>
            </a:endParaRPr>
          </a:p>
          <a:p>
            <a:r>
              <a:rPr kumimoji="1" lang="en-US" altLang="zh-CN" sz="2800" dirty="0"/>
              <a:t>●</a:t>
            </a:r>
            <a:r>
              <a:rPr kumimoji="1" lang="zh-CN" altLang="en-US" sz="2800" dirty="0">
                <a:solidFill>
                  <a:schemeClr val="bg1"/>
                </a:solidFill>
              </a:rPr>
              <a:t> </a:t>
            </a:r>
            <a:r>
              <a:rPr kumimoji="1" lang="en-US" altLang="zh-CN" sz="2800" dirty="0">
                <a:solidFill>
                  <a:srgbClr val="FF0000"/>
                </a:solidFill>
                <a:latin typeface="Arial" panose="020B0604020202020204" pitchFamily="34" charset="0"/>
                <a:ea typeface="黑体" panose="02010609060101010101" charset="-122"/>
                <a:cs typeface="Arial" panose="020B0604020202020204" pitchFamily="34" charset="0"/>
                <a:sym typeface="+mn-ea"/>
              </a:rPr>
              <a:t>Hadron quark transition in binary neutron star merger</a:t>
            </a:r>
            <a:r>
              <a:rPr kumimoji="1" lang="en-US" altLang="zh-CN" sz="2800" dirty="0">
                <a:solidFill>
                  <a:srgbClr val="FF0000"/>
                </a:solidFill>
                <a:ea typeface="黑体" panose="02010609060101010101" charset="-122"/>
                <a:sym typeface="+mn-ea"/>
              </a:rPr>
              <a:t> </a:t>
            </a:r>
            <a:r>
              <a:rPr kumimoji="1" lang="en-US" altLang="zh-CN" sz="2800" dirty="0">
                <a:solidFill>
                  <a:schemeClr val="bg1"/>
                </a:solidFill>
                <a:ea typeface="黑体" panose="02010609060101010101" charset="-122"/>
                <a:sym typeface="+mn-ea"/>
              </a:rPr>
              <a:t>neutron star merger</a:t>
            </a:r>
          </a:p>
        </p:txBody>
      </p:sp>
    </p:spTree>
    <p:extLst>
      <p:ext uri="{BB962C8B-B14F-4D97-AF65-F5344CB8AC3E}">
        <p14:creationId xmlns:p14="http://schemas.microsoft.com/office/powerpoint/2010/main" val="603212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a:extLst>
              <a:ext uri="{FF2B5EF4-FFF2-40B4-BE49-F238E27FC236}">
                <a16:creationId xmlns:a16="http://schemas.microsoft.com/office/drawing/2014/main" id="{7DE17FC1-8A60-D504-E2C0-B7E5CDB20989}"/>
              </a:ext>
            </a:extLst>
          </p:cNvPr>
          <p:cNvSpPr txBox="1"/>
          <p:nvPr/>
        </p:nvSpPr>
        <p:spPr>
          <a:xfrm>
            <a:off x="3963352" y="228113"/>
            <a:ext cx="4265295"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dirty="0">
                <a:latin typeface="Arial" panose="020B0604020202020204" pitchFamily="34" charset="0"/>
                <a:ea typeface="微软雅黑" panose="020B0503020204020204" charset="-122"/>
                <a:cs typeface="Arial" panose="020B0604020202020204" pitchFamily="34" charset="0"/>
              </a:rPr>
              <a:t>Outline</a:t>
            </a:r>
            <a:endParaRPr kumimoji="0" lang="en-US" altLang="zh-CN" sz="2800" b="0" i="0" u="none" strike="noStrike" kern="1200" cap="none" spc="0" normalizeH="0" baseline="0" noProof="0" dirty="0">
              <a:ln>
                <a:noFill/>
              </a:ln>
              <a:effectLst/>
              <a:uLnTx/>
              <a:uFillTx/>
              <a:latin typeface="Arial" panose="020B0604020202020204" pitchFamily="34" charset="0"/>
              <a:ea typeface="微软雅黑" panose="020B0503020204020204" charset="-122"/>
              <a:cs typeface="Arial" panose="020B0604020202020204" pitchFamily="34" charset="0"/>
            </a:endParaRPr>
          </a:p>
        </p:txBody>
      </p:sp>
      <p:sp>
        <p:nvSpPr>
          <p:cNvPr id="11" name="文本框 10">
            <a:extLst>
              <a:ext uri="{FF2B5EF4-FFF2-40B4-BE49-F238E27FC236}">
                <a16:creationId xmlns:a16="http://schemas.microsoft.com/office/drawing/2014/main" id="{769E6CCD-FA89-8B09-A823-D32CBEB88D3A}"/>
              </a:ext>
            </a:extLst>
          </p:cNvPr>
          <p:cNvSpPr txBox="1"/>
          <p:nvPr/>
        </p:nvSpPr>
        <p:spPr>
          <a:xfrm>
            <a:off x="665321" y="1335729"/>
            <a:ext cx="10711543" cy="3970318"/>
          </a:xfrm>
          <a:prstGeom prst="rect">
            <a:avLst/>
          </a:prstGeom>
          <a:noFill/>
        </p:spPr>
        <p:txBody>
          <a:bodyPr wrap="square" rtlCol="0">
            <a:spAutoFit/>
          </a:bodyPr>
          <a:lstStyle/>
          <a:p>
            <a:r>
              <a:rPr kumimoji="1" lang="en-US" altLang="zh-CN" sz="2800" dirty="0"/>
              <a:t>●</a:t>
            </a:r>
            <a:r>
              <a:rPr kumimoji="1" lang="zh-CN" altLang="en-US" sz="2800" dirty="0"/>
              <a:t> </a:t>
            </a:r>
            <a:r>
              <a:rPr kumimoji="1" lang="en-US" altLang="zh-CN" sz="2800" dirty="0">
                <a:solidFill>
                  <a:srgbClr val="FF0000"/>
                </a:solidFill>
                <a:latin typeface="Arial" panose="020B0604020202020204" pitchFamily="34" charset="0"/>
                <a:ea typeface="黑体" panose="02010609060101010101" charset="-122"/>
                <a:cs typeface="Arial" panose="020B0604020202020204" pitchFamily="34" charset="0"/>
                <a:sym typeface="+mn-ea"/>
              </a:rPr>
              <a:t>Quark matter inside neutron star</a:t>
            </a:r>
            <a:endParaRPr kumimoji="1" lang="en-US" altLang="zh-CN" sz="2800" dirty="0">
              <a:solidFill>
                <a:srgbClr val="FF0000"/>
              </a:solidFill>
              <a:latin typeface="Arial" panose="020B0604020202020204" pitchFamily="34" charset="0"/>
              <a:ea typeface="黑体" panose="02010609060101010101" charset="-122"/>
              <a:cs typeface="Arial" panose="020B0604020202020204" pitchFamily="34" charset="0"/>
            </a:endParaRPr>
          </a:p>
          <a:p>
            <a:endParaRPr kumimoji="1" lang="en-US" altLang="zh-CN" sz="2800" dirty="0"/>
          </a:p>
          <a:p>
            <a:endParaRPr kumimoji="1" lang="en-US" altLang="zh-CN" sz="2800" dirty="0"/>
          </a:p>
          <a:p>
            <a:r>
              <a:rPr kumimoji="1" lang="en-US" altLang="zh-CN" sz="2800" dirty="0"/>
              <a:t>● </a:t>
            </a:r>
            <a:r>
              <a:rPr kumimoji="1" lang="en-US" altLang="zh-CN" sz="2800" dirty="0">
                <a:latin typeface="Arial" panose="020B0604020202020204" pitchFamily="34" charset="0"/>
                <a:cs typeface="Arial" panose="020B0604020202020204" pitchFamily="34" charset="0"/>
              </a:rPr>
              <a:t>Statistical equation of states from nuclear crust to the asymptotic freedom</a:t>
            </a:r>
            <a:endParaRPr kumimoji="1" lang="en-US" altLang="zh-CN" sz="2800" dirty="0">
              <a:latin typeface="Arial" panose="020B0604020202020204" pitchFamily="34" charset="0"/>
              <a:ea typeface="黑体" panose="02010609060101010101" charset="-122"/>
              <a:cs typeface="Arial" panose="020B0604020202020204" pitchFamily="34" charset="0"/>
            </a:endParaRPr>
          </a:p>
          <a:p>
            <a:endParaRPr kumimoji="1" lang="en-US" altLang="zh-CN" sz="2800" dirty="0">
              <a:solidFill>
                <a:schemeClr val="bg1"/>
              </a:solidFill>
              <a:latin typeface="Arial" panose="020B0604020202020204" pitchFamily="34" charset="0"/>
              <a:cs typeface="Arial" panose="020B0604020202020204" pitchFamily="34" charset="0"/>
            </a:endParaRPr>
          </a:p>
          <a:p>
            <a:endParaRPr kumimoji="1" lang="en-US" altLang="zh-CN" sz="2800" dirty="0">
              <a:solidFill>
                <a:schemeClr val="bg1"/>
              </a:solidFill>
            </a:endParaRPr>
          </a:p>
          <a:p>
            <a:r>
              <a:rPr kumimoji="1" lang="en-US" altLang="zh-CN" sz="2800" dirty="0"/>
              <a:t>●</a:t>
            </a:r>
            <a:r>
              <a:rPr kumimoji="1" lang="zh-CN" altLang="en-US" sz="2800" dirty="0">
                <a:solidFill>
                  <a:schemeClr val="bg1"/>
                </a:solidFill>
              </a:rPr>
              <a:t> </a:t>
            </a:r>
            <a:r>
              <a:rPr kumimoji="1" lang="en-US" altLang="zh-CN" sz="2800" dirty="0">
                <a:latin typeface="Arial" panose="020B0604020202020204" pitchFamily="34" charset="0"/>
                <a:ea typeface="黑体" panose="02010609060101010101" charset="-122"/>
                <a:cs typeface="Arial" panose="020B0604020202020204" pitchFamily="34" charset="0"/>
                <a:sym typeface="+mn-ea"/>
              </a:rPr>
              <a:t>Hadron quark transition in binary neutron star </a:t>
            </a:r>
            <a:r>
              <a:rPr kumimoji="1" lang="en-US" altLang="zh-CN" sz="2800" dirty="0" err="1">
                <a:latin typeface="Arial" panose="020B0604020202020204" pitchFamily="34" charset="0"/>
                <a:ea typeface="黑体" panose="02010609060101010101" charset="-122"/>
                <a:cs typeface="Arial" panose="020B0604020202020204" pitchFamily="34" charset="0"/>
                <a:sym typeface="+mn-ea"/>
              </a:rPr>
              <a:t>merger</a:t>
            </a:r>
            <a:r>
              <a:rPr kumimoji="1" lang="en-US" altLang="zh-CN" sz="2800" dirty="0" err="1">
                <a:solidFill>
                  <a:schemeClr val="bg1"/>
                </a:solidFill>
                <a:ea typeface="黑体" panose="02010609060101010101" charset="-122"/>
                <a:sym typeface="+mn-ea"/>
              </a:rPr>
              <a:t>ary</a:t>
            </a:r>
            <a:r>
              <a:rPr kumimoji="1" lang="en-US" altLang="zh-CN" sz="2800" dirty="0">
                <a:solidFill>
                  <a:schemeClr val="bg1"/>
                </a:solidFill>
                <a:ea typeface="黑体" panose="02010609060101010101" charset="-122"/>
                <a:sym typeface="+mn-ea"/>
              </a:rPr>
              <a:t> binary neutron star merger</a:t>
            </a:r>
          </a:p>
        </p:txBody>
      </p:sp>
    </p:spTree>
    <p:extLst>
      <p:ext uri="{BB962C8B-B14F-4D97-AF65-F5344CB8AC3E}">
        <p14:creationId xmlns:p14="http://schemas.microsoft.com/office/powerpoint/2010/main" val="564641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6E2A265-AA6A-B623-C15C-8A2B3DC69C51}"/>
              </a:ext>
            </a:extLst>
          </p:cNvPr>
          <p:cNvPicPr>
            <a:picLocks noChangeAspect="1"/>
          </p:cNvPicPr>
          <p:nvPr/>
        </p:nvPicPr>
        <p:blipFill>
          <a:blip r:embed="rId2"/>
          <a:stretch>
            <a:fillRect/>
          </a:stretch>
        </p:blipFill>
        <p:spPr>
          <a:xfrm>
            <a:off x="424796" y="1050735"/>
            <a:ext cx="1412784" cy="1405577"/>
          </a:xfrm>
          <a:prstGeom prst="rect">
            <a:avLst/>
          </a:prstGeom>
        </p:spPr>
      </p:pic>
      <p:sp>
        <p:nvSpPr>
          <p:cNvPr id="6" name="箭头: 左 5">
            <a:extLst>
              <a:ext uri="{FF2B5EF4-FFF2-40B4-BE49-F238E27FC236}">
                <a16:creationId xmlns:a16="http://schemas.microsoft.com/office/drawing/2014/main" id="{F5F9ED3A-5EF7-7B66-D7D9-98AE4ED4B2F9}"/>
              </a:ext>
            </a:extLst>
          </p:cNvPr>
          <p:cNvSpPr/>
          <p:nvPr/>
        </p:nvSpPr>
        <p:spPr>
          <a:xfrm rot="10800000">
            <a:off x="2001649" y="1669285"/>
            <a:ext cx="871869" cy="18075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id="{4F3E39BB-66F5-3702-C699-A16542262A88}"/>
              </a:ext>
            </a:extLst>
          </p:cNvPr>
          <p:cNvPicPr>
            <a:picLocks noChangeAspect="1"/>
          </p:cNvPicPr>
          <p:nvPr/>
        </p:nvPicPr>
        <p:blipFill>
          <a:blip r:embed="rId3"/>
          <a:stretch>
            <a:fillRect/>
          </a:stretch>
        </p:blipFill>
        <p:spPr>
          <a:xfrm>
            <a:off x="3051133" y="1056873"/>
            <a:ext cx="1414339" cy="1405577"/>
          </a:xfrm>
          <a:prstGeom prst="rect">
            <a:avLst/>
          </a:prstGeom>
        </p:spPr>
      </p:pic>
      <p:pic>
        <p:nvPicPr>
          <p:cNvPr id="8" name="图片 7">
            <a:extLst>
              <a:ext uri="{FF2B5EF4-FFF2-40B4-BE49-F238E27FC236}">
                <a16:creationId xmlns:a16="http://schemas.microsoft.com/office/drawing/2014/main" id="{FEAA384E-1BC8-D4B7-003B-F1BE6B116858}"/>
              </a:ext>
            </a:extLst>
          </p:cNvPr>
          <p:cNvPicPr>
            <a:picLocks noChangeAspect="1"/>
          </p:cNvPicPr>
          <p:nvPr/>
        </p:nvPicPr>
        <p:blipFill>
          <a:blip r:embed="rId4"/>
          <a:srcRect l="-11" t="215" r="3686" b="465"/>
          <a:stretch>
            <a:fillRect/>
          </a:stretch>
        </p:blipFill>
        <p:spPr>
          <a:xfrm>
            <a:off x="711265" y="2700979"/>
            <a:ext cx="3452636" cy="2137144"/>
          </a:xfrm>
          <a:prstGeom prst="rect">
            <a:avLst/>
          </a:prstGeom>
        </p:spPr>
      </p:pic>
      <p:sp>
        <p:nvSpPr>
          <p:cNvPr id="9" name="文本框 8">
            <a:extLst>
              <a:ext uri="{FF2B5EF4-FFF2-40B4-BE49-F238E27FC236}">
                <a16:creationId xmlns:a16="http://schemas.microsoft.com/office/drawing/2014/main" id="{59FF60AC-2762-97AF-A6F5-FD106B174756}"/>
              </a:ext>
            </a:extLst>
          </p:cNvPr>
          <p:cNvSpPr txBox="1"/>
          <p:nvPr/>
        </p:nvSpPr>
        <p:spPr>
          <a:xfrm>
            <a:off x="128637" y="5076652"/>
            <a:ext cx="5522795" cy="646331"/>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Strongly correlated with the compactness(C) of NS</a:t>
            </a:r>
          </a:p>
          <a:p>
            <a:r>
              <a:rPr lang="en-US" altLang="zh-CN" dirty="0">
                <a:latin typeface="Arial" panose="020B0604020202020204" pitchFamily="34" charset="0"/>
                <a:cs typeface="Arial" panose="020B0604020202020204" pitchFamily="34" charset="0"/>
              </a:rPr>
              <a:t>Not sensitive to the state of matter near the center</a:t>
            </a:r>
            <a:endParaRPr lang="zh-CN" altLang="en-US" dirty="0">
              <a:latin typeface="Arial" panose="020B0604020202020204" pitchFamily="34" charset="0"/>
              <a:cs typeface="Arial" panose="020B0604020202020204" pitchFamily="34" charset="0"/>
            </a:endParaRPr>
          </a:p>
        </p:txBody>
      </p:sp>
      <p:pic>
        <p:nvPicPr>
          <p:cNvPr id="10" name="图片 9">
            <a:extLst>
              <a:ext uri="{FF2B5EF4-FFF2-40B4-BE49-F238E27FC236}">
                <a16:creationId xmlns:a16="http://schemas.microsoft.com/office/drawing/2014/main" id="{911B4136-9189-E8DB-327F-3F610F660A57}"/>
              </a:ext>
            </a:extLst>
          </p:cNvPr>
          <p:cNvPicPr>
            <a:picLocks noChangeAspect="1"/>
          </p:cNvPicPr>
          <p:nvPr/>
        </p:nvPicPr>
        <p:blipFill>
          <a:blip r:embed="rId5"/>
          <a:stretch>
            <a:fillRect/>
          </a:stretch>
        </p:blipFill>
        <p:spPr>
          <a:xfrm>
            <a:off x="6870952" y="1050735"/>
            <a:ext cx="3657088" cy="2440216"/>
          </a:xfrm>
          <a:prstGeom prst="rect">
            <a:avLst/>
          </a:prstGeom>
        </p:spPr>
      </p:pic>
      <p:pic>
        <p:nvPicPr>
          <p:cNvPr id="11" name="图片 10" descr="tidal_lam0_800">
            <a:extLst>
              <a:ext uri="{FF2B5EF4-FFF2-40B4-BE49-F238E27FC236}">
                <a16:creationId xmlns:a16="http://schemas.microsoft.com/office/drawing/2014/main" id="{289C30B5-8001-93E4-43AD-1E5F3D13A504}"/>
              </a:ext>
            </a:extLst>
          </p:cNvPr>
          <p:cNvPicPr>
            <a:picLocks noChangeAspect="1"/>
          </p:cNvPicPr>
          <p:nvPr/>
        </p:nvPicPr>
        <p:blipFill>
          <a:blip r:embed="rId6"/>
          <a:stretch>
            <a:fillRect/>
          </a:stretch>
        </p:blipFill>
        <p:spPr>
          <a:xfrm>
            <a:off x="7046166" y="3490951"/>
            <a:ext cx="3701981" cy="2468144"/>
          </a:xfrm>
          <a:prstGeom prst="rect">
            <a:avLst/>
          </a:prstGeom>
        </p:spPr>
      </p:pic>
      <p:sp>
        <p:nvSpPr>
          <p:cNvPr id="12" name="文本框 11">
            <a:extLst>
              <a:ext uri="{FF2B5EF4-FFF2-40B4-BE49-F238E27FC236}">
                <a16:creationId xmlns:a16="http://schemas.microsoft.com/office/drawing/2014/main" id="{04915FA1-D975-A4B6-DF80-5BA25BC1DBF0}"/>
              </a:ext>
            </a:extLst>
          </p:cNvPr>
          <p:cNvSpPr txBox="1"/>
          <p:nvPr/>
        </p:nvSpPr>
        <p:spPr>
          <a:xfrm>
            <a:off x="6944930" y="6050751"/>
            <a:ext cx="3923414" cy="646331"/>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QHC19 EOS (Quark-Hadron crossover)</a:t>
            </a:r>
            <a:endParaRPr lang="zh-CN" altLang="en-US" dirty="0">
              <a:latin typeface="Arial" panose="020B0604020202020204" pitchFamily="34" charset="0"/>
              <a:cs typeface="Arial" panose="020B0604020202020204" pitchFamily="34" charset="0"/>
            </a:endParaRPr>
          </a:p>
        </p:txBody>
      </p:sp>
      <p:cxnSp>
        <p:nvCxnSpPr>
          <p:cNvPr id="2" name="直接连接符 1">
            <a:extLst>
              <a:ext uri="{FF2B5EF4-FFF2-40B4-BE49-F238E27FC236}">
                <a16:creationId xmlns:a16="http://schemas.microsoft.com/office/drawing/2014/main" id="{23744332-E611-E67C-1859-0D1D27152876}"/>
              </a:ext>
            </a:extLst>
          </p:cNvPr>
          <p:cNvCxnSpPr>
            <a:cxnSpLocks/>
          </p:cNvCxnSpPr>
          <p:nvPr/>
        </p:nvCxnSpPr>
        <p:spPr>
          <a:xfrm>
            <a:off x="103121" y="68990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3" name="文本框 2">
            <a:extLst>
              <a:ext uri="{FF2B5EF4-FFF2-40B4-BE49-F238E27FC236}">
                <a16:creationId xmlns:a16="http://schemas.microsoft.com/office/drawing/2014/main" id="{FB6674B4-4245-22F9-22CC-CFDB33E899C0}"/>
              </a:ext>
            </a:extLst>
          </p:cNvPr>
          <p:cNvSpPr txBox="1"/>
          <p:nvPr/>
        </p:nvSpPr>
        <p:spPr>
          <a:xfrm>
            <a:off x="103121" y="76824"/>
            <a:ext cx="11664083" cy="584775"/>
          </a:xfrm>
          <a:prstGeom prst="rect">
            <a:avLst/>
          </a:prstGeom>
          <a:noFill/>
        </p:spPr>
        <p:txBody>
          <a:bodyPr wrap="square" rtlCol="0">
            <a:spAutoFit/>
          </a:bodyPr>
          <a:lstStyle/>
          <a:p>
            <a:r>
              <a:rPr lang="en-US" altLang="zh-CN" sz="3200" b="1" dirty="0">
                <a:effectLst/>
                <a:cs typeface="Times New Roman" panose="02020603050405020304" pitchFamily="18" charset="0"/>
              </a:rPr>
              <a:t>Quadrupolar tidal deformability</a:t>
            </a:r>
            <a:endParaRPr lang="zh-CN" altLang="en-US" sz="3200" b="1" dirty="0">
              <a:cs typeface="Times New Roman" panose="02020603050405020304" pitchFamily="18" charset="0"/>
            </a:endParaRPr>
          </a:p>
        </p:txBody>
      </p:sp>
      <p:sp>
        <p:nvSpPr>
          <p:cNvPr id="13" name="文本框 12">
            <a:extLst>
              <a:ext uri="{FF2B5EF4-FFF2-40B4-BE49-F238E27FC236}">
                <a16:creationId xmlns:a16="http://schemas.microsoft.com/office/drawing/2014/main" id="{F3763E83-17F0-F1A6-AE2A-739407B68EC1}"/>
              </a:ext>
            </a:extLst>
          </p:cNvPr>
          <p:cNvSpPr txBox="1"/>
          <p:nvPr/>
        </p:nvSpPr>
        <p:spPr>
          <a:xfrm>
            <a:off x="6714098" y="4569702"/>
            <a:ext cx="461665" cy="701749"/>
          </a:xfrm>
          <a:prstGeom prst="rect">
            <a:avLst/>
          </a:prstGeom>
          <a:noFill/>
        </p:spPr>
        <p:txBody>
          <a:bodyPr vert="eaVert" wrap="square" rtlCol="0">
            <a:spAutoFit/>
          </a:bodyPr>
          <a:lstStyle/>
          <a:p>
            <a:r>
              <a:rPr lang="zh-CN" altLang="en-US" dirty="0"/>
              <a:t>∨</a:t>
            </a:r>
          </a:p>
        </p:txBody>
      </p:sp>
      <p:sp>
        <p:nvSpPr>
          <p:cNvPr id="14" name="文本框 13">
            <a:extLst>
              <a:ext uri="{FF2B5EF4-FFF2-40B4-BE49-F238E27FC236}">
                <a16:creationId xmlns:a16="http://schemas.microsoft.com/office/drawing/2014/main" id="{70A590F8-8914-1812-0EAC-DDDC6618A27A}"/>
              </a:ext>
            </a:extLst>
          </p:cNvPr>
          <p:cNvSpPr txBox="1"/>
          <p:nvPr/>
        </p:nvSpPr>
        <p:spPr>
          <a:xfrm>
            <a:off x="8431619" y="5774429"/>
            <a:ext cx="1041991" cy="369332"/>
          </a:xfrm>
          <a:prstGeom prst="rect">
            <a:avLst/>
          </a:prstGeom>
          <a:noFill/>
        </p:spPr>
        <p:txBody>
          <a:bodyPr wrap="square" rtlCol="0">
            <a:spAutoFit/>
          </a:bodyPr>
          <a:lstStyle/>
          <a:p>
            <a:pPr algn="ctr"/>
            <a:r>
              <a:rPr lang="en-US" altLang="zh-CN" dirty="0"/>
              <a:t>M</a:t>
            </a:r>
            <a:endParaRPr lang="zh-CN" altLang="en-US" dirty="0"/>
          </a:p>
        </p:txBody>
      </p:sp>
    </p:spTree>
    <p:extLst>
      <p:ext uri="{BB962C8B-B14F-4D97-AF65-F5344CB8AC3E}">
        <p14:creationId xmlns:p14="http://schemas.microsoft.com/office/powerpoint/2010/main" val="26614893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23744332-E611-E67C-1859-0D1D27152876}"/>
              </a:ext>
            </a:extLst>
          </p:cNvPr>
          <p:cNvCxnSpPr>
            <a:cxnSpLocks/>
          </p:cNvCxnSpPr>
          <p:nvPr/>
        </p:nvCxnSpPr>
        <p:spPr>
          <a:xfrm>
            <a:off x="103121" y="68990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3" name="文本框 2">
            <a:extLst>
              <a:ext uri="{FF2B5EF4-FFF2-40B4-BE49-F238E27FC236}">
                <a16:creationId xmlns:a16="http://schemas.microsoft.com/office/drawing/2014/main" id="{FB6674B4-4245-22F9-22CC-CFDB33E899C0}"/>
              </a:ext>
            </a:extLst>
          </p:cNvPr>
          <p:cNvSpPr txBox="1"/>
          <p:nvPr/>
        </p:nvSpPr>
        <p:spPr>
          <a:xfrm>
            <a:off x="103121" y="76824"/>
            <a:ext cx="11664083" cy="584775"/>
          </a:xfrm>
          <a:prstGeom prst="rect">
            <a:avLst/>
          </a:prstGeom>
          <a:noFill/>
        </p:spPr>
        <p:txBody>
          <a:bodyPr wrap="square" rtlCol="0">
            <a:spAutoFit/>
          </a:bodyPr>
          <a:lstStyle/>
          <a:p>
            <a:r>
              <a:rPr lang="en-US" altLang="zh-CN" sz="3200" b="1" dirty="0">
                <a:effectLst/>
                <a:cs typeface="Times New Roman" panose="02020603050405020304" pitchFamily="18" charset="0"/>
              </a:rPr>
              <a:t>Maximum mass of non-rotating NS</a:t>
            </a:r>
            <a:endParaRPr lang="zh-CN" altLang="en-US" sz="3200" b="1" dirty="0">
              <a:cs typeface="Times New Roman" panose="02020603050405020304" pitchFamily="18" charset="0"/>
            </a:endParaRPr>
          </a:p>
        </p:txBody>
      </p:sp>
      <p:pic>
        <p:nvPicPr>
          <p:cNvPr id="5" name="图片 4">
            <a:extLst>
              <a:ext uri="{FF2B5EF4-FFF2-40B4-BE49-F238E27FC236}">
                <a16:creationId xmlns:a16="http://schemas.microsoft.com/office/drawing/2014/main" id="{15E6EAB1-BAE9-C851-B3EE-97CF60A84BB0}"/>
              </a:ext>
            </a:extLst>
          </p:cNvPr>
          <p:cNvPicPr>
            <a:picLocks noChangeAspect="1"/>
          </p:cNvPicPr>
          <p:nvPr/>
        </p:nvPicPr>
        <p:blipFill>
          <a:blip r:embed="rId2"/>
          <a:srcRect t="1164"/>
          <a:stretch>
            <a:fillRect/>
          </a:stretch>
        </p:blipFill>
        <p:spPr>
          <a:xfrm>
            <a:off x="169723" y="780386"/>
            <a:ext cx="2188845" cy="5896610"/>
          </a:xfrm>
          <a:prstGeom prst="rect">
            <a:avLst/>
          </a:prstGeom>
        </p:spPr>
      </p:pic>
      <p:pic>
        <p:nvPicPr>
          <p:cNvPr id="6" name="图片 5">
            <a:extLst>
              <a:ext uri="{FF2B5EF4-FFF2-40B4-BE49-F238E27FC236}">
                <a16:creationId xmlns:a16="http://schemas.microsoft.com/office/drawing/2014/main" id="{56324558-7E8E-565A-BE78-930A738A9AF1}"/>
              </a:ext>
            </a:extLst>
          </p:cNvPr>
          <p:cNvPicPr>
            <a:picLocks noChangeAspect="1"/>
          </p:cNvPicPr>
          <p:nvPr/>
        </p:nvPicPr>
        <p:blipFill>
          <a:blip r:embed="rId3"/>
          <a:stretch>
            <a:fillRect/>
          </a:stretch>
        </p:blipFill>
        <p:spPr>
          <a:xfrm>
            <a:off x="4464183" y="873893"/>
            <a:ext cx="5323205" cy="4563110"/>
          </a:xfrm>
          <a:prstGeom prst="rect">
            <a:avLst/>
          </a:prstGeom>
        </p:spPr>
      </p:pic>
      <p:sp>
        <p:nvSpPr>
          <p:cNvPr id="7" name="文本框 1">
            <a:extLst>
              <a:ext uri="{FF2B5EF4-FFF2-40B4-BE49-F238E27FC236}">
                <a16:creationId xmlns:a16="http://schemas.microsoft.com/office/drawing/2014/main" id="{904FC4B1-7AF5-5DCF-499F-50D5AE798B7A}"/>
              </a:ext>
            </a:extLst>
          </p:cNvPr>
          <p:cNvSpPr txBox="1">
            <a:spLocks noChangeArrowheads="1"/>
          </p:cNvSpPr>
          <p:nvPr/>
        </p:nvSpPr>
        <p:spPr bwMode="auto">
          <a:xfrm>
            <a:off x="2927410" y="5620987"/>
            <a:ext cx="932171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Wingdings" panose="05000000000000000000" pitchFamily="2" charset="2"/>
              <a:buChar char="q"/>
              <a:defRPr sz="3200">
                <a:solidFill>
                  <a:srgbClr val="292934"/>
                </a:solidFill>
                <a:latin typeface="Arial" panose="020B0604020202020204" pitchFamily="34" charset="0"/>
                <a:ea typeface="宋体" pitchFamily="2" charset="-122"/>
              </a:defRPr>
            </a:lvl1pPr>
            <a:lvl2pPr marL="742950" indent="-285750">
              <a:spcBef>
                <a:spcPct val="20000"/>
              </a:spcBef>
              <a:buChar char="–"/>
              <a:defRPr sz="2800">
                <a:solidFill>
                  <a:srgbClr val="292934"/>
                </a:solidFill>
                <a:latin typeface="Arial" panose="020B0604020202020204" pitchFamily="34" charset="0"/>
                <a:ea typeface="宋体" pitchFamily="2" charset="-122"/>
              </a:defRPr>
            </a:lvl2pPr>
            <a:lvl3pPr marL="1143000" indent="-228600">
              <a:spcBef>
                <a:spcPct val="20000"/>
              </a:spcBef>
              <a:buChar char="•"/>
              <a:defRPr sz="2400">
                <a:solidFill>
                  <a:srgbClr val="292934"/>
                </a:solidFill>
                <a:latin typeface="Arial" panose="020B0604020202020204" pitchFamily="34" charset="0"/>
                <a:ea typeface="宋体" pitchFamily="2" charset="-122"/>
              </a:defRPr>
            </a:lvl3pPr>
            <a:lvl4pPr marL="1600200" indent="-228600">
              <a:spcBef>
                <a:spcPct val="20000"/>
              </a:spcBef>
              <a:buChar char="–"/>
              <a:defRPr sz="2000">
                <a:solidFill>
                  <a:srgbClr val="292934"/>
                </a:solidFill>
                <a:latin typeface="Arial" panose="020B0604020202020204" pitchFamily="34" charset="0"/>
                <a:ea typeface="宋体" pitchFamily="2" charset="-122"/>
              </a:defRPr>
            </a:lvl4pPr>
            <a:lvl5pPr marL="2057400" indent="-228600">
              <a:spcBef>
                <a:spcPct val="20000"/>
              </a:spcBef>
              <a:buChar char="»"/>
              <a:defRPr sz="2000">
                <a:solidFill>
                  <a:srgbClr val="292934"/>
                </a:solidFill>
                <a:latin typeface="Arial" panose="020B0604020202020204" pitchFamily="34" charset="0"/>
                <a:ea typeface="宋体" pitchFamily="2" charset="-122"/>
              </a:defRPr>
            </a:lvl5pPr>
            <a:lvl6pPr marL="2514600" indent="-228600" eaLnBrk="0" fontAlgn="base" hangingPunct="0">
              <a:spcBef>
                <a:spcPct val="20000"/>
              </a:spcBef>
              <a:spcAft>
                <a:spcPct val="0"/>
              </a:spcAft>
              <a:buChar char="»"/>
              <a:defRPr sz="2000">
                <a:solidFill>
                  <a:srgbClr val="292934"/>
                </a:solidFill>
                <a:latin typeface="Arial" panose="020B0604020202020204" pitchFamily="34" charset="0"/>
                <a:ea typeface="宋体" pitchFamily="2" charset="-122"/>
              </a:defRPr>
            </a:lvl6pPr>
            <a:lvl7pPr marL="2971800" indent="-228600" eaLnBrk="0" fontAlgn="base" hangingPunct="0">
              <a:spcBef>
                <a:spcPct val="20000"/>
              </a:spcBef>
              <a:spcAft>
                <a:spcPct val="0"/>
              </a:spcAft>
              <a:buChar char="»"/>
              <a:defRPr sz="2000">
                <a:solidFill>
                  <a:srgbClr val="292934"/>
                </a:solidFill>
                <a:latin typeface="Arial" panose="020B0604020202020204" pitchFamily="34" charset="0"/>
                <a:ea typeface="宋体" pitchFamily="2" charset="-122"/>
              </a:defRPr>
            </a:lvl7pPr>
            <a:lvl8pPr marL="3429000" indent="-228600" eaLnBrk="0" fontAlgn="base" hangingPunct="0">
              <a:spcBef>
                <a:spcPct val="20000"/>
              </a:spcBef>
              <a:spcAft>
                <a:spcPct val="0"/>
              </a:spcAft>
              <a:buChar char="»"/>
              <a:defRPr sz="2000">
                <a:solidFill>
                  <a:srgbClr val="292934"/>
                </a:solidFill>
                <a:latin typeface="Arial" panose="020B0604020202020204" pitchFamily="34" charset="0"/>
                <a:ea typeface="宋体" pitchFamily="2" charset="-122"/>
              </a:defRPr>
            </a:lvl8pPr>
            <a:lvl9pPr marL="3886200" indent="-228600" eaLnBrk="0" fontAlgn="base" hangingPunct="0">
              <a:spcBef>
                <a:spcPct val="20000"/>
              </a:spcBef>
              <a:spcAft>
                <a:spcPct val="0"/>
              </a:spcAft>
              <a:buChar char="»"/>
              <a:defRPr sz="2000">
                <a:solidFill>
                  <a:srgbClr val="292934"/>
                </a:solidFill>
                <a:latin typeface="Arial" panose="020B0604020202020204" pitchFamily="34" charset="0"/>
                <a:ea typeface="宋体" pitchFamily="2" charset="-122"/>
              </a:defRPr>
            </a:lvl9pPr>
          </a:lstStyle>
          <a:p>
            <a:pPr>
              <a:spcBef>
                <a:spcPct val="0"/>
              </a:spcBef>
              <a:buFontTx/>
              <a:buNone/>
            </a:pPr>
            <a:r>
              <a:rPr lang="en-US" altLang="zh-CN" sz="1800" dirty="0">
                <a:solidFill>
                  <a:schemeClr val="tx1"/>
                </a:solidFill>
                <a:ea typeface="微软雅黑" charset="0"/>
                <a:cs typeface="Arial" panose="020B0604020202020204" pitchFamily="34" charset="0"/>
              </a:rPr>
              <a:t>Fan et al. 2024 PRD: GW170817+NICER</a:t>
            </a:r>
            <a:r>
              <a:rPr lang="en-US" sz="1800" dirty="0">
                <a:solidFill>
                  <a:schemeClr val="tx1"/>
                </a:solidFill>
                <a:ea typeface="微软雅黑" charset="0"/>
                <a:cs typeface="Arial" panose="020B0604020202020204" pitchFamily="34" charset="0"/>
              </a:rPr>
              <a:t>+</a:t>
            </a:r>
            <a:r>
              <a:rPr lang="en-US" sz="1800" dirty="0">
                <a:solidFill>
                  <a:schemeClr val="tx1"/>
                </a:solidFill>
                <a:ea typeface="PingFang SC" panose="020B0400000000000000" charset="-122"/>
                <a:cs typeface="Arial" panose="020B0604020202020204" pitchFamily="34" charset="0"/>
              </a:rPr>
              <a:t>χEFT</a:t>
            </a:r>
            <a:r>
              <a:rPr lang="en-US" altLang="zh-CN" sz="1800" dirty="0">
                <a:solidFill>
                  <a:schemeClr val="tx1"/>
                </a:solidFill>
                <a:ea typeface="微软雅黑" charset="0"/>
                <a:cs typeface="Arial" panose="020B0604020202020204" pitchFamily="34" charset="0"/>
              </a:rPr>
              <a:t>+pQCD+mass function P(Mmax)+Bayesian inference yields a M</a:t>
            </a:r>
            <a:r>
              <a:rPr lang="en-US" altLang="zh-CN" sz="1800" baseline="-25000" dirty="0">
                <a:solidFill>
                  <a:schemeClr val="tx1"/>
                </a:solidFill>
                <a:ea typeface="微软雅黑" charset="0"/>
                <a:cs typeface="Arial" panose="020B0604020202020204" pitchFamily="34" charset="0"/>
              </a:rPr>
              <a:t>TOV </a:t>
            </a:r>
            <a:r>
              <a:rPr lang="en-US" altLang="zh-CN" sz="1800" dirty="0">
                <a:solidFill>
                  <a:schemeClr val="tx1"/>
                </a:solidFill>
                <a:ea typeface="微软雅黑" charset="0"/>
                <a:cs typeface="Arial" panose="020B0604020202020204" pitchFamily="34" charset="0"/>
              </a:rPr>
              <a:t>at a precision of ~3%. </a:t>
            </a:r>
          </a:p>
        </p:txBody>
      </p:sp>
      <p:sp>
        <p:nvSpPr>
          <p:cNvPr id="4" name="矩形 3">
            <a:extLst>
              <a:ext uri="{FF2B5EF4-FFF2-40B4-BE49-F238E27FC236}">
                <a16:creationId xmlns:a16="http://schemas.microsoft.com/office/drawing/2014/main" id="{928C0B31-239E-E7B9-0793-D63B554CB40C}"/>
              </a:ext>
            </a:extLst>
          </p:cNvPr>
          <p:cNvSpPr/>
          <p:nvPr/>
        </p:nvSpPr>
        <p:spPr>
          <a:xfrm>
            <a:off x="4621279" y="832268"/>
            <a:ext cx="1177222" cy="32852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727421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E889655-04EF-8CA9-41D0-C06129A881EF}"/>
              </a:ext>
            </a:extLst>
          </p:cNvPr>
          <p:cNvPicPr>
            <a:picLocks noChangeAspect="1"/>
          </p:cNvPicPr>
          <p:nvPr/>
        </p:nvPicPr>
        <p:blipFill>
          <a:blip r:embed="rId2"/>
          <a:stretch>
            <a:fillRect/>
          </a:stretch>
        </p:blipFill>
        <p:spPr>
          <a:xfrm>
            <a:off x="1353264" y="1451068"/>
            <a:ext cx="3150166" cy="2083491"/>
          </a:xfrm>
          <a:prstGeom prst="rect">
            <a:avLst/>
          </a:prstGeom>
        </p:spPr>
      </p:pic>
      <p:pic>
        <p:nvPicPr>
          <p:cNvPr id="13" name="图片 12">
            <a:extLst>
              <a:ext uri="{FF2B5EF4-FFF2-40B4-BE49-F238E27FC236}">
                <a16:creationId xmlns:a16="http://schemas.microsoft.com/office/drawing/2014/main" id="{F673710C-3B24-66E0-9D0E-DD2BD5D97ECC}"/>
              </a:ext>
            </a:extLst>
          </p:cNvPr>
          <p:cNvPicPr>
            <a:picLocks noChangeAspect="1"/>
          </p:cNvPicPr>
          <p:nvPr/>
        </p:nvPicPr>
        <p:blipFill>
          <a:blip r:embed="rId3"/>
          <a:stretch>
            <a:fillRect/>
          </a:stretch>
        </p:blipFill>
        <p:spPr>
          <a:xfrm>
            <a:off x="6557805" y="1355159"/>
            <a:ext cx="3297747" cy="2179400"/>
          </a:xfrm>
          <a:prstGeom prst="rect">
            <a:avLst/>
          </a:prstGeom>
        </p:spPr>
      </p:pic>
      <p:sp>
        <p:nvSpPr>
          <p:cNvPr id="14" name="文本框 13">
            <a:extLst>
              <a:ext uri="{FF2B5EF4-FFF2-40B4-BE49-F238E27FC236}">
                <a16:creationId xmlns:a16="http://schemas.microsoft.com/office/drawing/2014/main" id="{12F96C50-5294-D7BA-A6C6-D64B5CFFA79D}"/>
              </a:ext>
            </a:extLst>
          </p:cNvPr>
          <p:cNvSpPr txBox="1"/>
          <p:nvPr/>
        </p:nvSpPr>
        <p:spPr>
          <a:xfrm>
            <a:off x="2482702" y="3875285"/>
            <a:ext cx="6427382" cy="1200329"/>
          </a:xfrm>
          <a:prstGeom prst="rect">
            <a:avLst/>
          </a:prstGeom>
          <a:noFill/>
        </p:spPr>
        <p:txBody>
          <a:bodyPr wrap="square" rtlCol="0">
            <a:spAutoFit/>
          </a:bodyPr>
          <a:lstStyle/>
          <a:p>
            <a:r>
              <a:rPr lang="en-US" altLang="zh-CN" b="0" i="0" dirty="0">
                <a:solidFill>
                  <a:srgbClr val="0F1115"/>
                </a:solidFill>
                <a:effectLst/>
                <a:latin typeface="Arial" panose="020B0604020202020204" pitchFamily="34" charset="0"/>
                <a:cs typeface="Arial" panose="020B0604020202020204" pitchFamily="34" charset="0"/>
              </a:rPr>
              <a:t>A very different behavior in </a:t>
            </a:r>
            <a:r>
              <a:rPr lang="en-US" altLang="zh-CN" b="0" i="1" dirty="0">
                <a:solidFill>
                  <a:srgbClr val="0F1115"/>
                </a:solidFill>
                <a:effectLst/>
                <a:latin typeface="Arial" panose="020B0604020202020204" pitchFamily="34" charset="0"/>
                <a:cs typeface="Arial" panose="020B0604020202020204" pitchFamily="34" charset="0"/>
              </a:rPr>
              <a:t>cs</a:t>
            </a:r>
            <a:r>
              <a:rPr lang="en-US" altLang="zh-CN" b="0" dirty="0">
                <a:solidFill>
                  <a:srgbClr val="0F1115"/>
                </a:solidFill>
                <a:effectLst/>
                <a:latin typeface="Arial" panose="020B0604020202020204" pitchFamily="34" charset="0"/>
                <a:cs typeface="Arial" panose="020B0604020202020204" pitchFamily="34" charset="0"/>
              </a:rPr>
              <a:t>2​</a:t>
            </a:r>
            <a:r>
              <a:rPr lang="en-US" altLang="zh-CN" b="0" i="0" dirty="0">
                <a:solidFill>
                  <a:srgbClr val="0F1115"/>
                </a:solidFill>
                <a:effectLst/>
                <a:latin typeface="Arial" panose="020B0604020202020204" pitchFamily="34" charset="0"/>
                <a:cs typeface="Arial" panose="020B0604020202020204" pitchFamily="34" charset="0"/>
              </a:rPr>
              <a:t> can correspond to nearly the same mass–radius relation for a neutron star. </a:t>
            </a:r>
            <a:r>
              <a:rPr lang="en-US" altLang="zh-CN" b="0" i="0" dirty="0">
                <a:solidFill>
                  <a:srgbClr val="00B0F0"/>
                </a:solidFill>
                <a:effectLst/>
                <a:latin typeface="Arial" panose="020B0604020202020204" pitchFamily="34" charset="0"/>
                <a:cs typeface="Arial" panose="020B0604020202020204" pitchFamily="34" charset="0"/>
              </a:rPr>
              <a:t>This is why information from </a:t>
            </a:r>
            <a:r>
              <a:rPr lang="en-US" altLang="zh-CN" b="0" i="0" dirty="0" err="1">
                <a:solidFill>
                  <a:srgbClr val="00B0F0"/>
                </a:solidFill>
                <a:effectLst/>
                <a:latin typeface="Arial" panose="020B0604020202020204" pitchFamily="34" charset="0"/>
                <a:cs typeface="Arial" panose="020B0604020202020204" pitchFamily="34" charset="0"/>
              </a:rPr>
              <a:t>pQCD</a:t>
            </a:r>
            <a:r>
              <a:rPr lang="en-US" altLang="zh-CN" b="0" i="0" dirty="0">
                <a:solidFill>
                  <a:srgbClr val="00B0F0"/>
                </a:solidFill>
                <a:effectLst/>
                <a:latin typeface="Arial" panose="020B0604020202020204" pitchFamily="34" charset="0"/>
                <a:cs typeface="Arial" panose="020B0604020202020204" pitchFamily="34" charset="0"/>
              </a:rPr>
              <a:t> becomes essential when discussing the state of matter near the core of massive neutron stars.</a:t>
            </a:r>
            <a:endParaRPr lang="zh-CN" altLang="en-US" dirty="0">
              <a:solidFill>
                <a:srgbClr val="00B0F0"/>
              </a:solidFill>
              <a:latin typeface="Arial" panose="020B0604020202020204" pitchFamily="34" charset="0"/>
              <a:cs typeface="Arial" panose="020B0604020202020204" pitchFamily="34" charset="0"/>
            </a:endParaRPr>
          </a:p>
        </p:txBody>
      </p:sp>
      <p:sp>
        <p:nvSpPr>
          <p:cNvPr id="15" name="文本框 14">
            <a:extLst>
              <a:ext uri="{FF2B5EF4-FFF2-40B4-BE49-F238E27FC236}">
                <a16:creationId xmlns:a16="http://schemas.microsoft.com/office/drawing/2014/main" id="{1748A55F-D4D4-5094-5D64-7736BE857638}"/>
              </a:ext>
            </a:extLst>
          </p:cNvPr>
          <p:cNvSpPr txBox="1"/>
          <p:nvPr/>
        </p:nvSpPr>
        <p:spPr>
          <a:xfrm>
            <a:off x="2215116" y="5206455"/>
            <a:ext cx="7761768" cy="923330"/>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How can we know more about the state of matter near the center of NS?</a:t>
            </a:r>
          </a:p>
          <a:p>
            <a:endParaRPr lang="en-US" altLang="zh-CN" dirty="0"/>
          </a:p>
          <a:p>
            <a:r>
              <a:rPr lang="en-US" altLang="zh-CN" dirty="0">
                <a:latin typeface="Arial" panose="020B0604020202020204" pitchFamily="34" charset="0"/>
                <a:cs typeface="Arial" panose="020B0604020202020204" pitchFamily="34" charset="0"/>
              </a:rPr>
              <a:t>    NS in equilibrium   			    Dynamical merger</a:t>
            </a:r>
            <a:endParaRPr lang="zh-CN" altLang="en-US" dirty="0">
              <a:latin typeface="Arial" panose="020B0604020202020204" pitchFamily="34" charset="0"/>
              <a:cs typeface="Arial" panose="020B0604020202020204" pitchFamily="34" charset="0"/>
            </a:endParaRPr>
          </a:p>
        </p:txBody>
      </p:sp>
      <p:sp>
        <p:nvSpPr>
          <p:cNvPr id="16" name="箭头: 右 15">
            <a:extLst>
              <a:ext uri="{FF2B5EF4-FFF2-40B4-BE49-F238E27FC236}">
                <a16:creationId xmlns:a16="http://schemas.microsoft.com/office/drawing/2014/main" id="{CC81F53F-E249-CEA7-4470-7F2ED175375D}"/>
              </a:ext>
            </a:extLst>
          </p:cNvPr>
          <p:cNvSpPr/>
          <p:nvPr/>
        </p:nvSpPr>
        <p:spPr>
          <a:xfrm>
            <a:off x="4912242" y="5823507"/>
            <a:ext cx="1568302" cy="1754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 name="直接连接符 3">
            <a:extLst>
              <a:ext uri="{FF2B5EF4-FFF2-40B4-BE49-F238E27FC236}">
                <a16:creationId xmlns:a16="http://schemas.microsoft.com/office/drawing/2014/main" id="{25F22C63-EA63-987C-F19C-55E80280755B}"/>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5" name="文本框 4">
            <a:extLst>
              <a:ext uri="{FF2B5EF4-FFF2-40B4-BE49-F238E27FC236}">
                <a16:creationId xmlns:a16="http://schemas.microsoft.com/office/drawing/2014/main" id="{1732096F-4EFB-EFFD-2C28-C26A2107B555}"/>
              </a:ext>
            </a:extLst>
          </p:cNvPr>
          <p:cNvSpPr txBox="1"/>
          <p:nvPr/>
        </p:nvSpPr>
        <p:spPr>
          <a:xfrm>
            <a:off x="103121" y="76824"/>
            <a:ext cx="3491203" cy="584775"/>
          </a:xfrm>
          <a:prstGeom prst="rect">
            <a:avLst/>
          </a:prstGeom>
          <a:noFill/>
        </p:spPr>
        <p:txBody>
          <a:bodyPr wrap="square" rtlCol="0">
            <a:spAutoFit/>
          </a:bodyPr>
          <a:lstStyle/>
          <a:p>
            <a:r>
              <a:rPr lang="en-US" altLang="zh-CN" sz="3200" b="1" dirty="0">
                <a:cs typeface="Times New Roman" panose="02020603050405020304" pitchFamily="18" charset="0"/>
              </a:rPr>
              <a:t>Degeneracy</a:t>
            </a:r>
            <a:endParaRPr lang="zh-CN" altLang="en-US" sz="3200" b="1" dirty="0">
              <a:cs typeface="Times New Roman" panose="02020603050405020304" pitchFamily="18" charset="0"/>
            </a:endParaRPr>
          </a:p>
        </p:txBody>
      </p:sp>
    </p:spTree>
    <p:extLst>
      <p:ext uri="{BB962C8B-B14F-4D97-AF65-F5344CB8AC3E}">
        <p14:creationId xmlns:p14="http://schemas.microsoft.com/office/powerpoint/2010/main" val="3422689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C9F60B8E-90EA-3C00-AFC0-2EEAFFC2E9D5}"/>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3" name="文本框 2">
            <a:extLst>
              <a:ext uri="{FF2B5EF4-FFF2-40B4-BE49-F238E27FC236}">
                <a16:creationId xmlns:a16="http://schemas.microsoft.com/office/drawing/2014/main" id="{3CA74C69-8BF0-3986-3E45-6DE43A5ED2A3}"/>
              </a:ext>
            </a:extLst>
          </p:cNvPr>
          <p:cNvSpPr txBox="1"/>
          <p:nvPr/>
        </p:nvSpPr>
        <p:spPr>
          <a:xfrm>
            <a:off x="103121" y="76824"/>
            <a:ext cx="5548084" cy="584775"/>
          </a:xfrm>
          <a:prstGeom prst="rect">
            <a:avLst/>
          </a:prstGeom>
          <a:noFill/>
        </p:spPr>
        <p:txBody>
          <a:bodyPr wrap="square" rtlCol="0">
            <a:spAutoFit/>
          </a:bodyPr>
          <a:lstStyle/>
          <a:p>
            <a:r>
              <a:rPr lang="en-US" altLang="zh-CN" sz="3200" b="1" dirty="0">
                <a:cs typeface="Times New Roman" panose="02020603050405020304" pitchFamily="18" charset="0"/>
              </a:rPr>
              <a:t>Binary Neutron Star Merger</a:t>
            </a:r>
            <a:endParaRPr lang="zh-CN" altLang="en-US" sz="3200" b="1" dirty="0">
              <a:cs typeface="Times New Roman" panose="02020603050405020304" pitchFamily="18" charset="0"/>
            </a:endParaRPr>
          </a:p>
        </p:txBody>
      </p:sp>
      <p:pic>
        <p:nvPicPr>
          <p:cNvPr id="6" name="图片 5">
            <a:extLst>
              <a:ext uri="{FF2B5EF4-FFF2-40B4-BE49-F238E27FC236}">
                <a16:creationId xmlns:a16="http://schemas.microsoft.com/office/drawing/2014/main" id="{C3ACA858-E8F9-EB0D-FAED-8F92793CC80F}"/>
              </a:ext>
            </a:extLst>
          </p:cNvPr>
          <p:cNvPicPr>
            <a:picLocks noChangeAspect="1"/>
          </p:cNvPicPr>
          <p:nvPr/>
        </p:nvPicPr>
        <p:blipFill>
          <a:blip r:embed="rId2"/>
          <a:stretch>
            <a:fillRect/>
          </a:stretch>
        </p:blipFill>
        <p:spPr>
          <a:xfrm>
            <a:off x="755786" y="1222743"/>
            <a:ext cx="10378274" cy="3491627"/>
          </a:xfrm>
          <a:prstGeom prst="rect">
            <a:avLst/>
          </a:prstGeom>
        </p:spPr>
      </p:pic>
      <p:sp>
        <p:nvSpPr>
          <p:cNvPr id="8" name="文本框 7">
            <a:extLst>
              <a:ext uri="{FF2B5EF4-FFF2-40B4-BE49-F238E27FC236}">
                <a16:creationId xmlns:a16="http://schemas.microsoft.com/office/drawing/2014/main" id="{F4E58BD3-B9FA-144A-805C-F7F5E4C0B00A}"/>
              </a:ext>
            </a:extLst>
          </p:cNvPr>
          <p:cNvSpPr txBox="1"/>
          <p:nvPr/>
        </p:nvSpPr>
        <p:spPr>
          <a:xfrm>
            <a:off x="8292319" y="4615543"/>
            <a:ext cx="3577160" cy="369332"/>
          </a:xfrm>
          <a:prstGeom prst="rect">
            <a:avLst/>
          </a:prstGeom>
          <a:noFill/>
        </p:spPr>
        <p:txBody>
          <a:bodyPr wrap="square">
            <a:spAutoFit/>
          </a:bodyPr>
          <a:lstStyle/>
          <a:p>
            <a:r>
              <a:rPr lang="en-US" altLang="zh-CN" b="0" i="0" strike="noStrike" dirty="0" err="1">
                <a:effectLst/>
                <a:latin typeface="Arial" panose="020B0604020202020204" pitchFamily="34" charset="0"/>
                <a:cs typeface="Arial" panose="020B0604020202020204" pitchFamily="34" charset="0"/>
              </a:rPr>
              <a:t>Neuweiler</a:t>
            </a:r>
            <a:r>
              <a:rPr lang="en-US" altLang="zh-CN" b="0" i="0" strike="noStrike" dirty="0">
                <a:effectLst/>
                <a:latin typeface="Arial" panose="020B0604020202020204" pitchFamily="34" charset="0"/>
                <a:cs typeface="Arial" panose="020B0604020202020204" pitchFamily="34" charset="0"/>
              </a:rPr>
              <a:t> et al. arxiv:2510.14850</a:t>
            </a:r>
            <a:endParaRPr lang="zh-CN" altLang="en-US" dirty="0">
              <a:latin typeface="Arial" panose="020B0604020202020204" pitchFamily="34" charset="0"/>
              <a:cs typeface="Arial" panose="020B0604020202020204" pitchFamily="34" charset="0"/>
            </a:endParaRPr>
          </a:p>
        </p:txBody>
      </p:sp>
      <p:sp>
        <p:nvSpPr>
          <p:cNvPr id="9" name="文本框 8">
            <a:extLst>
              <a:ext uri="{FF2B5EF4-FFF2-40B4-BE49-F238E27FC236}">
                <a16:creationId xmlns:a16="http://schemas.microsoft.com/office/drawing/2014/main" id="{C70AAD0B-98A2-4FF7-544C-11A9D2123E90}"/>
              </a:ext>
            </a:extLst>
          </p:cNvPr>
          <p:cNvSpPr txBox="1"/>
          <p:nvPr/>
        </p:nvSpPr>
        <p:spPr>
          <a:xfrm>
            <a:off x="808075" y="5183371"/>
            <a:ext cx="7161028" cy="1200329"/>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Exotic matter? (hyperon, quark...)</a:t>
            </a:r>
          </a:p>
          <a:p>
            <a:r>
              <a:rPr lang="en-US" altLang="zh-CN" dirty="0">
                <a:latin typeface="Arial" panose="020B0604020202020204" pitchFamily="34" charset="0"/>
                <a:cs typeface="Arial" panose="020B0604020202020204" pitchFamily="34" charset="0"/>
              </a:rPr>
              <a:t>Finite temperature (high temperature and high chemical potential)?</a:t>
            </a:r>
          </a:p>
          <a:p>
            <a:r>
              <a:rPr lang="en-US" altLang="zh-CN" dirty="0">
                <a:latin typeface="Arial" panose="020B0604020202020204" pitchFamily="34" charset="0"/>
                <a:cs typeface="Arial" panose="020B0604020202020204" pitchFamily="34" charset="0"/>
              </a:rPr>
              <a:t>Neutrino effect?</a:t>
            </a:r>
          </a:p>
          <a:p>
            <a:r>
              <a:rPr lang="en-US" altLang="zh-CN" dirty="0">
                <a:latin typeface="Arial" panose="020B0604020202020204" pitchFamily="34" charset="0"/>
                <a:cs typeface="Arial" panose="020B0604020202020204" pitchFamily="34" charset="0"/>
              </a:rPr>
              <a:t>Magnetic fields?</a:t>
            </a:r>
            <a:endParaRPr lang="zh-CN" altLang="en-US" dirty="0">
              <a:latin typeface="Arial" panose="020B0604020202020204" pitchFamily="34" charset="0"/>
              <a:cs typeface="Arial" panose="020B0604020202020204" pitchFamily="34" charset="0"/>
            </a:endParaRPr>
          </a:p>
        </p:txBody>
      </p:sp>
      <p:sp>
        <p:nvSpPr>
          <p:cNvPr id="10" name="矩形 9">
            <a:extLst>
              <a:ext uri="{FF2B5EF4-FFF2-40B4-BE49-F238E27FC236}">
                <a16:creationId xmlns:a16="http://schemas.microsoft.com/office/drawing/2014/main" id="{1A41304D-C9F1-F768-285E-56829E08B7B7}"/>
              </a:ext>
            </a:extLst>
          </p:cNvPr>
          <p:cNvSpPr/>
          <p:nvPr/>
        </p:nvSpPr>
        <p:spPr>
          <a:xfrm>
            <a:off x="874720" y="4127615"/>
            <a:ext cx="3024962" cy="450714"/>
          </a:xfrm>
          <a:prstGeom prst="rect">
            <a:avLst/>
          </a:prstGeom>
          <a:noFill/>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spTree>
    <p:extLst>
      <p:ext uri="{BB962C8B-B14F-4D97-AF65-F5344CB8AC3E}">
        <p14:creationId xmlns:p14="http://schemas.microsoft.com/office/powerpoint/2010/main" val="17511482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C9F60B8E-90EA-3C00-AFC0-2EEAFFC2E9D5}"/>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3" name="文本框 2">
            <a:extLst>
              <a:ext uri="{FF2B5EF4-FFF2-40B4-BE49-F238E27FC236}">
                <a16:creationId xmlns:a16="http://schemas.microsoft.com/office/drawing/2014/main" id="{3CA74C69-8BF0-3986-3E45-6DE43A5ED2A3}"/>
              </a:ext>
            </a:extLst>
          </p:cNvPr>
          <p:cNvSpPr txBox="1"/>
          <p:nvPr/>
        </p:nvSpPr>
        <p:spPr>
          <a:xfrm>
            <a:off x="103121" y="76824"/>
            <a:ext cx="5548084" cy="584775"/>
          </a:xfrm>
          <a:prstGeom prst="rect">
            <a:avLst/>
          </a:prstGeom>
          <a:noFill/>
        </p:spPr>
        <p:txBody>
          <a:bodyPr wrap="square" rtlCol="0">
            <a:spAutoFit/>
          </a:bodyPr>
          <a:lstStyle/>
          <a:p>
            <a:r>
              <a:rPr lang="en-US" altLang="zh-CN" sz="3200" b="1" dirty="0">
                <a:cs typeface="Times New Roman" panose="02020603050405020304" pitchFamily="18" charset="0"/>
              </a:rPr>
              <a:t>Binary Neutron Star Merger</a:t>
            </a:r>
            <a:endParaRPr lang="zh-CN" altLang="en-US" sz="3200" b="1" dirty="0">
              <a:cs typeface="Times New Roman" panose="02020603050405020304" pitchFamily="18" charset="0"/>
            </a:endParaRPr>
          </a:p>
        </p:txBody>
      </p:sp>
      <p:pic>
        <p:nvPicPr>
          <p:cNvPr id="4" name="图片 3">
            <a:extLst>
              <a:ext uri="{FF2B5EF4-FFF2-40B4-BE49-F238E27FC236}">
                <a16:creationId xmlns:a16="http://schemas.microsoft.com/office/drawing/2014/main" id="{D53F241C-2952-8D5D-FF4B-422FFB552A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8829" y="900385"/>
            <a:ext cx="9404751" cy="5440003"/>
          </a:xfrm>
          <a:prstGeom prst="rect">
            <a:avLst/>
          </a:prstGeom>
        </p:spPr>
      </p:pic>
      <p:sp>
        <p:nvSpPr>
          <p:cNvPr id="5" name="文本框 4">
            <a:extLst>
              <a:ext uri="{FF2B5EF4-FFF2-40B4-BE49-F238E27FC236}">
                <a16:creationId xmlns:a16="http://schemas.microsoft.com/office/drawing/2014/main" id="{20F7B9F4-5A2D-B124-8A60-472801D7F847}"/>
              </a:ext>
            </a:extLst>
          </p:cNvPr>
          <p:cNvSpPr txBox="1"/>
          <p:nvPr/>
        </p:nvSpPr>
        <p:spPr>
          <a:xfrm>
            <a:off x="4273550" y="6306557"/>
            <a:ext cx="3644900" cy="368300"/>
          </a:xfrm>
          <a:prstGeom prst="rect">
            <a:avLst/>
          </a:prstGeom>
          <a:noFill/>
        </p:spPr>
        <p:txBody>
          <a:bodyPr wrap="square" rtlCol="0">
            <a:spAutoFit/>
          </a:bodyPr>
          <a:lstStyle/>
          <a:p>
            <a:pPr algn="ctr"/>
            <a:r>
              <a:rPr lang="en-US" altLang="en-US" dirty="0" err="1">
                <a:latin typeface="Arial" panose="020B0604020202020204" pitchFamily="34" charset="0"/>
                <a:cs typeface="Arial" panose="020B0604020202020204" pitchFamily="34" charset="0"/>
              </a:rPr>
              <a:t>Baiotti</a:t>
            </a:r>
            <a:r>
              <a:rPr lang="en-US" altLang="en-US" dirty="0">
                <a:latin typeface="Arial" panose="020B0604020202020204" pitchFamily="34" charset="0"/>
                <a:cs typeface="Arial" panose="020B0604020202020204" pitchFamily="34" charset="0"/>
              </a:rPr>
              <a:t> et al. (2017)</a:t>
            </a:r>
          </a:p>
        </p:txBody>
      </p:sp>
    </p:spTree>
    <p:extLst>
      <p:ext uri="{BB962C8B-B14F-4D97-AF65-F5344CB8AC3E}">
        <p14:creationId xmlns:p14="http://schemas.microsoft.com/office/powerpoint/2010/main" val="28882696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C9F60B8E-90EA-3C00-AFC0-2EEAFFC2E9D5}"/>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3" name="文本框 2">
            <a:extLst>
              <a:ext uri="{FF2B5EF4-FFF2-40B4-BE49-F238E27FC236}">
                <a16:creationId xmlns:a16="http://schemas.microsoft.com/office/drawing/2014/main" id="{3CA74C69-8BF0-3986-3E45-6DE43A5ED2A3}"/>
              </a:ext>
            </a:extLst>
          </p:cNvPr>
          <p:cNvSpPr txBox="1"/>
          <p:nvPr/>
        </p:nvSpPr>
        <p:spPr>
          <a:xfrm>
            <a:off x="103121" y="76824"/>
            <a:ext cx="5548084" cy="584775"/>
          </a:xfrm>
          <a:prstGeom prst="rect">
            <a:avLst/>
          </a:prstGeom>
          <a:noFill/>
        </p:spPr>
        <p:txBody>
          <a:bodyPr wrap="square" rtlCol="0">
            <a:spAutoFit/>
          </a:bodyPr>
          <a:lstStyle/>
          <a:p>
            <a:r>
              <a:rPr lang="en-US" altLang="zh-CN" sz="3200" b="1" dirty="0">
                <a:cs typeface="Times New Roman" panose="02020603050405020304" pitchFamily="18" charset="0"/>
              </a:rPr>
              <a:t>Binary Neutron Star Merger</a:t>
            </a:r>
            <a:endParaRPr lang="zh-CN" altLang="en-US" sz="3200" b="1" dirty="0">
              <a:cs typeface="Times New Roman" panose="02020603050405020304" pitchFamily="18" charset="0"/>
            </a:endParaRPr>
          </a:p>
        </p:txBody>
      </p:sp>
      <p:pic>
        <p:nvPicPr>
          <p:cNvPr id="12" name="QHC19D_M1375">
            <a:hlinkClick r:id="" action="ppaction://media"/>
            <a:extLst>
              <a:ext uri="{FF2B5EF4-FFF2-40B4-BE49-F238E27FC236}">
                <a16:creationId xmlns:a16="http://schemas.microsoft.com/office/drawing/2014/main" id="{000EF794-B090-94E8-D667-4EDB562E5A7D}"/>
              </a:ext>
            </a:extLst>
          </p:cNvPr>
          <p:cNvPicPr/>
          <p:nvPr>
            <a:videoFile r:link="rId2"/>
            <p:extLst>
              <p:ext uri="{DAA4B4D4-6D71-4841-9C94-3DE7FCFB9230}">
                <p14:media xmlns:p14="http://schemas.microsoft.com/office/powerpoint/2010/main" r:embed="rId1"/>
              </p:ext>
            </p:extLst>
          </p:nvPr>
        </p:nvPicPr>
        <p:blipFill>
          <a:blip r:embed="rId4"/>
          <a:stretch>
            <a:fillRect/>
          </a:stretch>
        </p:blipFill>
        <p:spPr>
          <a:xfrm>
            <a:off x="2787650" y="824230"/>
            <a:ext cx="6314440" cy="5420360"/>
          </a:xfrm>
          <a:prstGeom prst="rect">
            <a:avLst/>
          </a:prstGeom>
        </p:spPr>
      </p:pic>
    </p:spTree>
    <p:extLst>
      <p:ext uri="{BB962C8B-B14F-4D97-AF65-F5344CB8AC3E}">
        <p14:creationId xmlns:p14="http://schemas.microsoft.com/office/powerpoint/2010/main" val="2465117583"/>
      </p:ext>
    </p:extLst>
  </p:cSld>
  <p:clrMapOvr>
    <a:masterClrMapping/>
  </p:clrMapOvr>
  <p:timing>
    <p:tnLst>
      <p:par>
        <p:cTn id="1" dur="indefinite" restart="never" nodeType="tmRoot">
          <p:childTnLst>
            <p:video>
              <p:cMediaNode>
                <p:cTn id="2" fill="hold" display="1">
                  <p:stCondLst>
                    <p:cond delay="indefinite"/>
                  </p:stCondLst>
                </p:cTn>
                <p:tgtEl>
                  <p:spTgt spid="12"/>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BF38093-1FE5-59CB-122D-E380B3553B5B}"/>
              </a:ext>
            </a:extLst>
          </p:cNvPr>
          <p:cNvPicPr>
            <a:picLocks noChangeAspect="1"/>
          </p:cNvPicPr>
          <p:nvPr/>
        </p:nvPicPr>
        <p:blipFill>
          <a:blip r:embed="rId2"/>
          <a:stretch>
            <a:fillRect/>
          </a:stretch>
        </p:blipFill>
        <p:spPr>
          <a:xfrm>
            <a:off x="90597" y="1822707"/>
            <a:ext cx="2987675" cy="2972435"/>
          </a:xfrm>
          <a:prstGeom prst="rect">
            <a:avLst/>
          </a:prstGeom>
        </p:spPr>
      </p:pic>
      <p:pic>
        <p:nvPicPr>
          <p:cNvPr id="5" name="图片 4">
            <a:extLst>
              <a:ext uri="{FF2B5EF4-FFF2-40B4-BE49-F238E27FC236}">
                <a16:creationId xmlns:a16="http://schemas.microsoft.com/office/drawing/2014/main" id="{C0ED2124-F81D-A4BA-7020-B3ABAD60E559}"/>
              </a:ext>
            </a:extLst>
          </p:cNvPr>
          <p:cNvPicPr>
            <a:picLocks noChangeAspect="1"/>
          </p:cNvPicPr>
          <p:nvPr/>
        </p:nvPicPr>
        <p:blipFill>
          <a:blip r:embed="rId3"/>
          <a:stretch>
            <a:fillRect/>
          </a:stretch>
        </p:blipFill>
        <p:spPr>
          <a:xfrm>
            <a:off x="3078272" y="1831915"/>
            <a:ext cx="2972435" cy="2954020"/>
          </a:xfrm>
          <a:prstGeom prst="rect">
            <a:avLst/>
          </a:prstGeom>
        </p:spPr>
      </p:pic>
      <p:pic>
        <p:nvPicPr>
          <p:cNvPr id="6" name="图片 5">
            <a:extLst>
              <a:ext uri="{FF2B5EF4-FFF2-40B4-BE49-F238E27FC236}">
                <a16:creationId xmlns:a16="http://schemas.microsoft.com/office/drawing/2014/main" id="{66BDB731-5DF5-AC7A-3056-45E0BBB115B6}"/>
              </a:ext>
            </a:extLst>
          </p:cNvPr>
          <p:cNvPicPr>
            <a:picLocks noChangeAspect="1"/>
          </p:cNvPicPr>
          <p:nvPr/>
        </p:nvPicPr>
        <p:blipFill>
          <a:blip r:embed="rId4"/>
          <a:stretch>
            <a:fillRect/>
          </a:stretch>
        </p:blipFill>
        <p:spPr>
          <a:xfrm>
            <a:off x="6050707" y="1835725"/>
            <a:ext cx="2953385" cy="2950210"/>
          </a:xfrm>
          <a:prstGeom prst="rect">
            <a:avLst/>
          </a:prstGeom>
        </p:spPr>
      </p:pic>
      <p:pic>
        <p:nvPicPr>
          <p:cNvPr id="7" name="图片 6">
            <a:extLst>
              <a:ext uri="{FF2B5EF4-FFF2-40B4-BE49-F238E27FC236}">
                <a16:creationId xmlns:a16="http://schemas.microsoft.com/office/drawing/2014/main" id="{F9A83044-9969-706B-6509-D1365EFA333E}"/>
              </a:ext>
            </a:extLst>
          </p:cNvPr>
          <p:cNvPicPr>
            <a:picLocks noChangeAspect="1"/>
          </p:cNvPicPr>
          <p:nvPr/>
        </p:nvPicPr>
        <p:blipFill>
          <a:blip r:embed="rId5"/>
          <a:stretch>
            <a:fillRect/>
          </a:stretch>
        </p:blipFill>
        <p:spPr>
          <a:xfrm>
            <a:off x="9004092" y="1843344"/>
            <a:ext cx="2952750" cy="2949575"/>
          </a:xfrm>
          <a:prstGeom prst="rect">
            <a:avLst/>
          </a:prstGeom>
        </p:spPr>
      </p:pic>
      <p:sp>
        <p:nvSpPr>
          <p:cNvPr id="8" name="文本框 7">
            <a:extLst>
              <a:ext uri="{FF2B5EF4-FFF2-40B4-BE49-F238E27FC236}">
                <a16:creationId xmlns:a16="http://schemas.microsoft.com/office/drawing/2014/main" id="{794BC4FD-B75E-CBAB-0611-3CB1126FAED3}"/>
              </a:ext>
            </a:extLst>
          </p:cNvPr>
          <p:cNvSpPr txBox="1"/>
          <p:nvPr/>
        </p:nvSpPr>
        <p:spPr>
          <a:xfrm>
            <a:off x="1405269" y="1353934"/>
            <a:ext cx="3083442" cy="369332"/>
          </a:xfrm>
          <a:prstGeom prst="rect">
            <a:avLst/>
          </a:prstGeom>
          <a:noFill/>
        </p:spPr>
        <p:txBody>
          <a:bodyPr wrap="square" rtlCol="0">
            <a:spAutoFit/>
          </a:bodyPr>
          <a:lstStyle/>
          <a:p>
            <a:pPr algn="ctr"/>
            <a:r>
              <a:rPr lang="en-US" altLang="zh-CN" dirty="0" err="1">
                <a:latin typeface="Arial" panose="020B0604020202020204" pitchFamily="34" charset="0"/>
                <a:cs typeface="Arial" panose="020B0604020202020204" pitchFamily="34" charset="0"/>
              </a:rPr>
              <a:t>Inspiral</a:t>
            </a:r>
            <a:endParaRPr lang="zh-CN" altLang="en-US" dirty="0">
              <a:latin typeface="Arial" panose="020B0604020202020204" pitchFamily="34" charset="0"/>
              <a:cs typeface="Arial" panose="020B0604020202020204" pitchFamily="34" charset="0"/>
            </a:endParaRPr>
          </a:p>
        </p:txBody>
      </p:sp>
      <p:sp>
        <p:nvSpPr>
          <p:cNvPr id="9" name="文本框 8">
            <a:extLst>
              <a:ext uri="{FF2B5EF4-FFF2-40B4-BE49-F238E27FC236}">
                <a16:creationId xmlns:a16="http://schemas.microsoft.com/office/drawing/2014/main" id="{FDD94635-14D4-AFE8-E7DD-1071E678BE97}"/>
              </a:ext>
            </a:extLst>
          </p:cNvPr>
          <p:cNvSpPr txBox="1"/>
          <p:nvPr/>
        </p:nvSpPr>
        <p:spPr>
          <a:xfrm>
            <a:off x="7350694" y="1357665"/>
            <a:ext cx="3083442" cy="369332"/>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Post-merger</a:t>
            </a:r>
            <a:endParaRPr lang="zh-CN" altLang="en-US" dirty="0">
              <a:latin typeface="Arial" panose="020B0604020202020204" pitchFamily="34" charset="0"/>
              <a:cs typeface="Arial" panose="020B0604020202020204" pitchFamily="34" charset="0"/>
            </a:endParaRPr>
          </a:p>
        </p:txBody>
      </p:sp>
      <p:sp>
        <p:nvSpPr>
          <p:cNvPr id="11" name="文本框 10">
            <a:extLst>
              <a:ext uri="{FF2B5EF4-FFF2-40B4-BE49-F238E27FC236}">
                <a16:creationId xmlns:a16="http://schemas.microsoft.com/office/drawing/2014/main" id="{95746F3F-45AD-3625-35D8-127F5DEABC84}"/>
              </a:ext>
            </a:extLst>
          </p:cNvPr>
          <p:cNvSpPr txBox="1"/>
          <p:nvPr/>
        </p:nvSpPr>
        <p:spPr>
          <a:xfrm>
            <a:off x="2109058" y="5419817"/>
            <a:ext cx="7084293" cy="369332"/>
          </a:xfrm>
          <a:prstGeom prst="rect">
            <a:avLst/>
          </a:prstGeom>
          <a:noFill/>
        </p:spPr>
        <p:txBody>
          <a:bodyPr wrap="square">
            <a:spAutoFit/>
          </a:bodyPr>
          <a:lstStyle/>
          <a:p>
            <a:pPr algn="ctr"/>
            <a:r>
              <a:rPr lang="en-US" altLang="zh-CN" dirty="0">
                <a:latin typeface="Arial" panose="020B0604020202020204" pitchFamily="34" charset="0"/>
                <a:cs typeface="Arial" panose="020B0604020202020204" pitchFamily="34" charset="0"/>
              </a:rPr>
              <a:t>Numerical simulation(GRHD) result for binary neutron star merger </a:t>
            </a:r>
            <a:endParaRPr lang="zh-CN" altLang="en-US" dirty="0">
              <a:latin typeface="Arial" panose="020B0604020202020204" pitchFamily="34" charset="0"/>
              <a:cs typeface="Arial" panose="020B0604020202020204" pitchFamily="34" charset="0"/>
            </a:endParaRPr>
          </a:p>
        </p:txBody>
      </p:sp>
      <p:cxnSp>
        <p:nvCxnSpPr>
          <p:cNvPr id="2" name="直接连接符 1">
            <a:extLst>
              <a:ext uri="{FF2B5EF4-FFF2-40B4-BE49-F238E27FC236}">
                <a16:creationId xmlns:a16="http://schemas.microsoft.com/office/drawing/2014/main" id="{C9F60B8E-90EA-3C00-AFC0-2EEAFFC2E9D5}"/>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3" name="文本框 2">
            <a:extLst>
              <a:ext uri="{FF2B5EF4-FFF2-40B4-BE49-F238E27FC236}">
                <a16:creationId xmlns:a16="http://schemas.microsoft.com/office/drawing/2014/main" id="{3CA74C69-8BF0-3986-3E45-6DE43A5ED2A3}"/>
              </a:ext>
            </a:extLst>
          </p:cNvPr>
          <p:cNvSpPr txBox="1"/>
          <p:nvPr/>
        </p:nvSpPr>
        <p:spPr>
          <a:xfrm>
            <a:off x="103121" y="76824"/>
            <a:ext cx="5548084" cy="584775"/>
          </a:xfrm>
          <a:prstGeom prst="rect">
            <a:avLst/>
          </a:prstGeom>
          <a:noFill/>
        </p:spPr>
        <p:txBody>
          <a:bodyPr wrap="square" rtlCol="0">
            <a:spAutoFit/>
          </a:bodyPr>
          <a:lstStyle/>
          <a:p>
            <a:r>
              <a:rPr lang="en-US" altLang="zh-CN" sz="3200" b="1" dirty="0">
                <a:cs typeface="Times New Roman" panose="02020603050405020304" pitchFamily="18" charset="0"/>
              </a:rPr>
              <a:t>Binary Neutron Star Merger</a:t>
            </a:r>
            <a:endParaRPr lang="zh-CN" altLang="en-US" sz="3200" b="1" dirty="0">
              <a:cs typeface="Times New Roman" panose="02020603050405020304" pitchFamily="18" charset="0"/>
            </a:endParaRPr>
          </a:p>
        </p:txBody>
      </p:sp>
    </p:spTree>
    <p:extLst>
      <p:ext uri="{BB962C8B-B14F-4D97-AF65-F5344CB8AC3E}">
        <p14:creationId xmlns:p14="http://schemas.microsoft.com/office/powerpoint/2010/main" val="2277046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B656923-BEB6-8D2C-DEBD-BA040CA544C0}"/>
              </a:ext>
            </a:extLst>
          </p:cNvPr>
          <p:cNvPicPr>
            <a:picLocks noChangeAspect="1"/>
          </p:cNvPicPr>
          <p:nvPr/>
        </p:nvPicPr>
        <p:blipFill>
          <a:blip r:embed="rId2"/>
          <a:stretch>
            <a:fillRect/>
          </a:stretch>
        </p:blipFill>
        <p:spPr>
          <a:xfrm>
            <a:off x="2186906" y="3267610"/>
            <a:ext cx="5494020" cy="3279775"/>
          </a:xfrm>
          <a:prstGeom prst="rect">
            <a:avLst/>
          </a:prstGeom>
        </p:spPr>
      </p:pic>
      <p:pic>
        <p:nvPicPr>
          <p:cNvPr id="5" name="图片 4">
            <a:extLst>
              <a:ext uri="{FF2B5EF4-FFF2-40B4-BE49-F238E27FC236}">
                <a16:creationId xmlns:a16="http://schemas.microsoft.com/office/drawing/2014/main" id="{70C4A304-D30E-384A-ACA2-EF8CD0EDC7F7}"/>
              </a:ext>
            </a:extLst>
          </p:cNvPr>
          <p:cNvPicPr>
            <a:picLocks noChangeAspect="1"/>
          </p:cNvPicPr>
          <p:nvPr/>
        </p:nvPicPr>
        <p:blipFill>
          <a:blip r:embed="rId3"/>
          <a:stretch>
            <a:fillRect/>
          </a:stretch>
        </p:blipFill>
        <p:spPr>
          <a:xfrm>
            <a:off x="2478589" y="2071234"/>
            <a:ext cx="1161814" cy="1155888"/>
          </a:xfrm>
          <a:prstGeom prst="rect">
            <a:avLst/>
          </a:prstGeom>
        </p:spPr>
      </p:pic>
      <p:pic>
        <p:nvPicPr>
          <p:cNvPr id="6" name="图片 5">
            <a:extLst>
              <a:ext uri="{FF2B5EF4-FFF2-40B4-BE49-F238E27FC236}">
                <a16:creationId xmlns:a16="http://schemas.microsoft.com/office/drawing/2014/main" id="{70BBF7FD-A7DA-AC88-320D-E39EADDEDB53}"/>
              </a:ext>
            </a:extLst>
          </p:cNvPr>
          <p:cNvPicPr>
            <a:picLocks noChangeAspect="1"/>
          </p:cNvPicPr>
          <p:nvPr/>
        </p:nvPicPr>
        <p:blipFill>
          <a:blip r:embed="rId4"/>
          <a:stretch>
            <a:fillRect/>
          </a:stretch>
        </p:blipFill>
        <p:spPr>
          <a:xfrm>
            <a:off x="3930167" y="2072506"/>
            <a:ext cx="1161814" cy="1154616"/>
          </a:xfrm>
          <a:prstGeom prst="rect">
            <a:avLst/>
          </a:prstGeom>
        </p:spPr>
      </p:pic>
      <p:pic>
        <p:nvPicPr>
          <p:cNvPr id="7" name="图片 6">
            <a:extLst>
              <a:ext uri="{FF2B5EF4-FFF2-40B4-BE49-F238E27FC236}">
                <a16:creationId xmlns:a16="http://schemas.microsoft.com/office/drawing/2014/main" id="{E6599052-1B3A-6247-855E-E734FB2F5F23}"/>
              </a:ext>
            </a:extLst>
          </p:cNvPr>
          <p:cNvPicPr>
            <a:picLocks noChangeAspect="1"/>
          </p:cNvPicPr>
          <p:nvPr/>
        </p:nvPicPr>
        <p:blipFill>
          <a:blip r:embed="rId5"/>
          <a:stretch>
            <a:fillRect/>
          </a:stretch>
        </p:blipFill>
        <p:spPr>
          <a:xfrm>
            <a:off x="5377057" y="2054047"/>
            <a:ext cx="1155859" cy="1154616"/>
          </a:xfrm>
          <a:prstGeom prst="rect">
            <a:avLst/>
          </a:prstGeom>
        </p:spPr>
      </p:pic>
      <p:pic>
        <p:nvPicPr>
          <p:cNvPr id="8" name="图片 7">
            <a:extLst>
              <a:ext uri="{FF2B5EF4-FFF2-40B4-BE49-F238E27FC236}">
                <a16:creationId xmlns:a16="http://schemas.microsoft.com/office/drawing/2014/main" id="{96AC432B-4419-3EBD-3672-7B48CA3C5A60}"/>
              </a:ext>
            </a:extLst>
          </p:cNvPr>
          <p:cNvPicPr>
            <a:picLocks noChangeAspect="1"/>
          </p:cNvPicPr>
          <p:nvPr/>
        </p:nvPicPr>
        <p:blipFill>
          <a:blip r:embed="rId6"/>
          <a:stretch>
            <a:fillRect/>
          </a:stretch>
        </p:blipFill>
        <p:spPr>
          <a:xfrm>
            <a:off x="6753096" y="2076354"/>
            <a:ext cx="1138937" cy="1137712"/>
          </a:xfrm>
          <a:prstGeom prst="rect">
            <a:avLst/>
          </a:prstGeom>
        </p:spPr>
      </p:pic>
      <p:sp>
        <p:nvSpPr>
          <p:cNvPr id="9" name="文本框 8">
            <a:extLst>
              <a:ext uri="{FF2B5EF4-FFF2-40B4-BE49-F238E27FC236}">
                <a16:creationId xmlns:a16="http://schemas.microsoft.com/office/drawing/2014/main" id="{B187EF29-9A4C-8216-4D07-97C2C6907AA3}"/>
              </a:ext>
            </a:extLst>
          </p:cNvPr>
          <p:cNvSpPr txBox="1"/>
          <p:nvPr/>
        </p:nvSpPr>
        <p:spPr>
          <a:xfrm>
            <a:off x="2136327" y="1271274"/>
            <a:ext cx="1554096" cy="646331"/>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Early </a:t>
            </a:r>
            <a:r>
              <a:rPr lang="en-US" altLang="zh-CN" dirty="0" err="1">
                <a:latin typeface="Arial" panose="020B0604020202020204" pitchFamily="34" charset="0"/>
                <a:cs typeface="Arial" panose="020B0604020202020204" pitchFamily="34" charset="0"/>
              </a:rPr>
              <a:t>inspiral</a:t>
            </a:r>
            <a:endParaRPr lang="en-US" altLang="zh-CN" dirty="0">
              <a:latin typeface="Arial" panose="020B0604020202020204" pitchFamily="34" charset="0"/>
              <a:cs typeface="Arial" panose="020B0604020202020204" pitchFamily="34" charset="0"/>
            </a:endParaRPr>
          </a:p>
          <a:p>
            <a:r>
              <a:rPr lang="en-US" altLang="zh-CN" dirty="0">
                <a:latin typeface="Arial" panose="020B0604020202020204" pitchFamily="34" charset="0"/>
                <a:cs typeface="Arial" panose="020B0604020202020204" pitchFamily="34" charset="0"/>
              </a:rPr>
              <a:t>(mass, spin)</a:t>
            </a:r>
            <a:endParaRPr lang="zh-CN" altLang="en-US" dirty="0">
              <a:latin typeface="Arial" panose="020B0604020202020204" pitchFamily="34" charset="0"/>
              <a:cs typeface="Arial" panose="020B0604020202020204" pitchFamily="34" charset="0"/>
            </a:endParaRPr>
          </a:p>
        </p:txBody>
      </p:sp>
      <p:sp>
        <p:nvSpPr>
          <p:cNvPr id="10" name="文本框 9">
            <a:extLst>
              <a:ext uri="{FF2B5EF4-FFF2-40B4-BE49-F238E27FC236}">
                <a16:creationId xmlns:a16="http://schemas.microsoft.com/office/drawing/2014/main" id="{3ADF6C3C-3467-595A-B883-FA99CBC88D70}"/>
              </a:ext>
            </a:extLst>
          </p:cNvPr>
          <p:cNvSpPr txBox="1"/>
          <p:nvPr/>
        </p:nvSpPr>
        <p:spPr>
          <a:xfrm>
            <a:off x="3446673" y="1271273"/>
            <a:ext cx="2183284" cy="646331"/>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late </a:t>
            </a:r>
            <a:r>
              <a:rPr lang="en-US" altLang="zh-CN" dirty="0" err="1">
                <a:latin typeface="Arial" panose="020B0604020202020204" pitchFamily="34" charset="0"/>
                <a:cs typeface="Arial" panose="020B0604020202020204" pitchFamily="34" charset="0"/>
              </a:rPr>
              <a:t>inspiral</a:t>
            </a:r>
            <a:endParaRPr lang="en-US" altLang="zh-CN" dirty="0">
              <a:latin typeface="Arial" panose="020B0604020202020204" pitchFamily="34" charset="0"/>
              <a:cs typeface="Arial" panose="020B0604020202020204" pitchFamily="34" charset="0"/>
            </a:endParaRPr>
          </a:p>
          <a:p>
            <a:pPr algn="ctr"/>
            <a:r>
              <a:rPr lang="en-US" altLang="zh-CN" dirty="0">
                <a:latin typeface="Arial" panose="020B0604020202020204" pitchFamily="34" charset="0"/>
                <a:cs typeface="Arial" panose="020B0604020202020204" pitchFamily="34" charset="0"/>
              </a:rPr>
              <a:t>(tidal deformability)</a:t>
            </a:r>
            <a:r>
              <a:rPr lang="en-US" altLang="zh-CN" dirty="0">
                <a:solidFill>
                  <a:schemeClr val="bg1"/>
                </a:solidFill>
                <a:latin typeface="Times New Roman" panose="02020603050405020304" pitchFamily="18" charset="0"/>
                <a:cs typeface="Times New Roman" panose="02020603050405020304" pitchFamily="18" charset="0"/>
              </a:rPr>
              <a:t>)</a:t>
            </a:r>
            <a:endParaRPr lang="zh-CN" altLang="en-US" dirty="0">
              <a:solidFill>
                <a:schemeClr val="bg1"/>
              </a:solidFill>
              <a:latin typeface="Times New Roman" panose="02020603050405020304" pitchFamily="18" charset="0"/>
              <a:cs typeface="Times New Roman" panose="02020603050405020304" pitchFamily="18" charset="0"/>
            </a:endParaRPr>
          </a:p>
        </p:txBody>
      </p:sp>
      <p:sp>
        <p:nvSpPr>
          <p:cNvPr id="11" name="文本框 10">
            <a:extLst>
              <a:ext uri="{FF2B5EF4-FFF2-40B4-BE49-F238E27FC236}">
                <a16:creationId xmlns:a16="http://schemas.microsoft.com/office/drawing/2014/main" id="{8C2EF4FE-D00D-C2CE-E739-EEC38A008AA2}"/>
              </a:ext>
            </a:extLst>
          </p:cNvPr>
          <p:cNvSpPr txBox="1"/>
          <p:nvPr/>
        </p:nvSpPr>
        <p:spPr>
          <a:xfrm>
            <a:off x="5004359" y="657646"/>
            <a:ext cx="2096077" cy="1200329"/>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Post-merger</a:t>
            </a:r>
          </a:p>
          <a:p>
            <a:pPr algn="ctr"/>
            <a:r>
              <a:rPr lang="en-US" altLang="zh-CN" dirty="0">
                <a:latin typeface="Arial" panose="020B0604020202020204" pitchFamily="34" charset="0"/>
                <a:cs typeface="Arial" panose="020B0604020202020204" pitchFamily="34" charset="0"/>
              </a:rPr>
              <a:t>Transient phase</a:t>
            </a:r>
          </a:p>
          <a:p>
            <a:pPr algn="ctr"/>
            <a:r>
              <a:rPr lang="en-US" altLang="zh-CN" dirty="0">
                <a:latin typeface="Arial" panose="020B0604020202020204" pitchFamily="34" charset="0"/>
                <a:cs typeface="Arial" panose="020B0604020202020204" pitchFamily="34" charset="0"/>
              </a:rPr>
              <a:t>(peaks in GW spectrum)</a:t>
            </a:r>
            <a:endParaRPr lang="zh-CN" altLang="en-US" dirty="0">
              <a:latin typeface="Arial" panose="020B0604020202020204" pitchFamily="34" charset="0"/>
              <a:cs typeface="Arial" panose="020B0604020202020204" pitchFamily="34" charset="0"/>
            </a:endParaRPr>
          </a:p>
        </p:txBody>
      </p:sp>
      <p:sp>
        <p:nvSpPr>
          <p:cNvPr id="12" name="文本框 11">
            <a:extLst>
              <a:ext uri="{FF2B5EF4-FFF2-40B4-BE49-F238E27FC236}">
                <a16:creationId xmlns:a16="http://schemas.microsoft.com/office/drawing/2014/main" id="{F21B730E-5F0A-75BD-2012-D34A812253AE}"/>
              </a:ext>
            </a:extLst>
          </p:cNvPr>
          <p:cNvSpPr txBox="1"/>
          <p:nvPr/>
        </p:nvSpPr>
        <p:spPr>
          <a:xfrm>
            <a:off x="6753096" y="674146"/>
            <a:ext cx="2096077" cy="1200329"/>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Post-merger</a:t>
            </a:r>
          </a:p>
          <a:p>
            <a:pPr algn="ctr"/>
            <a:r>
              <a:rPr lang="en-US" altLang="zh-CN" dirty="0">
                <a:latin typeface="Arial" panose="020B0604020202020204" pitchFamily="34" charset="0"/>
                <a:cs typeface="Arial" panose="020B0604020202020204" pitchFamily="34" charset="0"/>
              </a:rPr>
              <a:t>Quasi-stationary</a:t>
            </a:r>
          </a:p>
          <a:p>
            <a:pPr algn="ctr"/>
            <a:r>
              <a:rPr lang="en-US" altLang="zh-CN" dirty="0">
                <a:latin typeface="Arial" panose="020B0604020202020204" pitchFamily="34" charset="0"/>
                <a:cs typeface="Arial" panose="020B0604020202020204" pitchFamily="34" charset="0"/>
              </a:rPr>
              <a:t>(instantaneous frequency)</a:t>
            </a:r>
            <a:endParaRPr lang="zh-CN" altLang="en-US" dirty="0">
              <a:latin typeface="Arial" panose="020B0604020202020204" pitchFamily="34" charset="0"/>
              <a:cs typeface="Arial" panose="020B0604020202020204" pitchFamily="34" charset="0"/>
            </a:endParaRPr>
          </a:p>
        </p:txBody>
      </p:sp>
      <p:sp>
        <p:nvSpPr>
          <p:cNvPr id="13" name="文本框 12">
            <a:extLst>
              <a:ext uri="{FF2B5EF4-FFF2-40B4-BE49-F238E27FC236}">
                <a16:creationId xmlns:a16="http://schemas.microsoft.com/office/drawing/2014/main" id="{78D1001C-14AF-6DB1-0FB1-796ED7D9CCA8}"/>
              </a:ext>
            </a:extLst>
          </p:cNvPr>
          <p:cNvSpPr txBox="1"/>
          <p:nvPr/>
        </p:nvSpPr>
        <p:spPr>
          <a:xfrm>
            <a:off x="8214461" y="4105300"/>
            <a:ext cx="2635905" cy="369332"/>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BH (quasi-normal mode)</a:t>
            </a:r>
            <a:endParaRPr lang="zh-CN" altLang="en-US" dirty="0">
              <a:latin typeface="Arial" panose="020B0604020202020204" pitchFamily="34" charset="0"/>
              <a:cs typeface="Arial" panose="020B0604020202020204" pitchFamily="34" charset="0"/>
            </a:endParaRPr>
          </a:p>
        </p:txBody>
      </p:sp>
      <p:sp>
        <p:nvSpPr>
          <p:cNvPr id="14" name="箭头: 左 13">
            <a:extLst>
              <a:ext uri="{FF2B5EF4-FFF2-40B4-BE49-F238E27FC236}">
                <a16:creationId xmlns:a16="http://schemas.microsoft.com/office/drawing/2014/main" id="{BAADF572-E573-2D77-BFA5-A8731A6DB102}"/>
              </a:ext>
            </a:extLst>
          </p:cNvPr>
          <p:cNvSpPr/>
          <p:nvPr/>
        </p:nvSpPr>
        <p:spPr>
          <a:xfrm rot="20432798">
            <a:off x="7202567" y="4381598"/>
            <a:ext cx="1048039" cy="18606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 name="直接连接符 1">
            <a:extLst>
              <a:ext uri="{FF2B5EF4-FFF2-40B4-BE49-F238E27FC236}">
                <a16:creationId xmlns:a16="http://schemas.microsoft.com/office/drawing/2014/main" id="{4F334020-D503-A4B6-5F50-B4F977BD3B6A}"/>
              </a:ext>
            </a:extLst>
          </p:cNvPr>
          <p:cNvCxnSpPr>
            <a:cxnSpLocks/>
          </p:cNvCxnSpPr>
          <p:nvPr/>
        </p:nvCxnSpPr>
        <p:spPr>
          <a:xfrm>
            <a:off x="103121" y="695383"/>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3" name="文本框 2">
            <a:extLst>
              <a:ext uri="{FF2B5EF4-FFF2-40B4-BE49-F238E27FC236}">
                <a16:creationId xmlns:a16="http://schemas.microsoft.com/office/drawing/2014/main" id="{1607CECA-4F59-D82B-4F27-810840B40F9A}"/>
              </a:ext>
            </a:extLst>
          </p:cNvPr>
          <p:cNvSpPr txBox="1"/>
          <p:nvPr/>
        </p:nvSpPr>
        <p:spPr>
          <a:xfrm>
            <a:off x="103121" y="76824"/>
            <a:ext cx="3969149" cy="584775"/>
          </a:xfrm>
          <a:prstGeom prst="rect">
            <a:avLst/>
          </a:prstGeom>
          <a:noFill/>
        </p:spPr>
        <p:txBody>
          <a:bodyPr wrap="square" rtlCol="0">
            <a:spAutoFit/>
          </a:bodyPr>
          <a:lstStyle/>
          <a:p>
            <a:r>
              <a:rPr lang="en-US" altLang="zh-CN" sz="3200" b="1" dirty="0">
                <a:cs typeface="Times New Roman" panose="02020603050405020304" pitchFamily="18" charset="0"/>
              </a:rPr>
              <a:t>Gravitational wave</a:t>
            </a:r>
            <a:endParaRPr lang="zh-CN" altLang="en-US" sz="3200" b="1" dirty="0">
              <a:cs typeface="Times New Roman" panose="02020603050405020304" pitchFamily="18" charset="0"/>
            </a:endParaRPr>
          </a:p>
        </p:txBody>
      </p:sp>
    </p:spTree>
    <p:extLst>
      <p:ext uri="{BB962C8B-B14F-4D97-AF65-F5344CB8AC3E}">
        <p14:creationId xmlns:p14="http://schemas.microsoft.com/office/powerpoint/2010/main" val="2674204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1000"/>
                                        <p:tgtEl>
                                          <p:spTgt spid="8"/>
                                        </p:tgtEl>
                                      </p:cBhvr>
                                    </p:animEffect>
                                    <p:anim calcmode="lin" valueType="num">
                                      <p:cBhvr>
                                        <p:cTn id="44" dur="1000" fill="hold"/>
                                        <p:tgtEl>
                                          <p:spTgt spid="8"/>
                                        </p:tgtEl>
                                        <p:attrNameLst>
                                          <p:attrName>ppt_x</p:attrName>
                                        </p:attrNameLst>
                                      </p:cBhvr>
                                      <p:tavLst>
                                        <p:tav tm="0">
                                          <p:val>
                                            <p:strVal val="#ppt_x"/>
                                          </p:val>
                                        </p:tav>
                                        <p:tav tm="100000">
                                          <p:val>
                                            <p:strVal val="#ppt_x"/>
                                          </p:val>
                                        </p:tav>
                                      </p:tavLst>
                                    </p:anim>
                                    <p:anim calcmode="lin" valueType="num">
                                      <p:cBhvr>
                                        <p:cTn id="45" dur="1000" fill="hold"/>
                                        <p:tgtEl>
                                          <p:spTgt spid="8"/>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1000"/>
                                        <p:tgtEl>
                                          <p:spTgt spid="12"/>
                                        </p:tgtEl>
                                      </p:cBhvr>
                                    </p:animEffect>
                                    <p:anim calcmode="lin" valueType="num">
                                      <p:cBhvr>
                                        <p:cTn id="49" dur="1000" fill="hold"/>
                                        <p:tgtEl>
                                          <p:spTgt spid="12"/>
                                        </p:tgtEl>
                                        <p:attrNameLst>
                                          <p:attrName>ppt_x</p:attrName>
                                        </p:attrNameLst>
                                      </p:cBhvr>
                                      <p:tavLst>
                                        <p:tav tm="0">
                                          <p:val>
                                            <p:strVal val="#ppt_x"/>
                                          </p:val>
                                        </p:tav>
                                        <p:tav tm="100000">
                                          <p:val>
                                            <p:strVal val="#ppt_x"/>
                                          </p:val>
                                        </p:tav>
                                      </p:tavLst>
                                    </p:anim>
                                    <p:anim calcmode="lin" valueType="num">
                                      <p:cBhvr>
                                        <p:cTn id="5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3A85F323-9832-D666-890A-3E1FA446EA48}"/>
              </a:ext>
            </a:extLst>
          </p:cNvPr>
          <p:cNvPicPr>
            <a:picLocks noChangeAspect="1"/>
          </p:cNvPicPr>
          <p:nvPr/>
        </p:nvPicPr>
        <p:blipFill>
          <a:blip r:embed="rId2"/>
          <a:stretch>
            <a:fillRect/>
          </a:stretch>
        </p:blipFill>
        <p:spPr>
          <a:xfrm>
            <a:off x="1589423" y="1301597"/>
            <a:ext cx="1800078" cy="1793247"/>
          </a:xfrm>
          <a:prstGeom prst="rect">
            <a:avLst/>
          </a:prstGeom>
        </p:spPr>
      </p:pic>
      <p:sp>
        <p:nvSpPr>
          <p:cNvPr id="7" name="文本框 6">
            <a:extLst>
              <a:ext uri="{FF2B5EF4-FFF2-40B4-BE49-F238E27FC236}">
                <a16:creationId xmlns:a16="http://schemas.microsoft.com/office/drawing/2014/main" id="{B057CCD7-ACB6-DFF4-6F49-F3607B2D81A6}"/>
              </a:ext>
            </a:extLst>
          </p:cNvPr>
          <p:cNvSpPr txBox="1"/>
          <p:nvPr/>
        </p:nvSpPr>
        <p:spPr>
          <a:xfrm>
            <a:off x="7006161" y="953642"/>
            <a:ext cx="2377713" cy="369332"/>
          </a:xfrm>
          <a:prstGeom prst="rect">
            <a:avLst/>
          </a:prstGeom>
          <a:noFill/>
        </p:spPr>
        <p:txBody>
          <a:bodyPr wrap="square">
            <a:spAutoFit/>
          </a:bodyPr>
          <a:lstStyle/>
          <a:p>
            <a:pPr algn="ctr"/>
            <a:r>
              <a:rPr lang="en-US" altLang="zh-CN" dirty="0">
                <a:latin typeface="Arial" panose="020B0604020202020204" pitchFamily="34" charset="0"/>
                <a:cs typeface="Arial" panose="020B0604020202020204" pitchFamily="34" charset="0"/>
              </a:rPr>
              <a:t>Rotational curve</a:t>
            </a:r>
            <a:endParaRPr lang="zh-CN" altLang="en-US" dirty="0">
              <a:latin typeface="Arial" panose="020B0604020202020204" pitchFamily="34" charset="0"/>
              <a:cs typeface="Arial" panose="020B0604020202020204" pitchFamily="34" charset="0"/>
            </a:endParaRPr>
          </a:p>
        </p:txBody>
      </p:sp>
      <p:pic>
        <p:nvPicPr>
          <p:cNvPr id="8" name="图片 7">
            <a:extLst>
              <a:ext uri="{FF2B5EF4-FFF2-40B4-BE49-F238E27FC236}">
                <a16:creationId xmlns:a16="http://schemas.microsoft.com/office/drawing/2014/main" id="{6993DC82-084E-F527-3BEF-010ACA28D356}"/>
              </a:ext>
            </a:extLst>
          </p:cNvPr>
          <p:cNvPicPr>
            <a:picLocks noChangeAspect="1"/>
          </p:cNvPicPr>
          <p:nvPr/>
        </p:nvPicPr>
        <p:blipFill>
          <a:blip r:embed="rId3"/>
          <a:stretch>
            <a:fillRect/>
          </a:stretch>
        </p:blipFill>
        <p:spPr>
          <a:xfrm>
            <a:off x="4406526" y="1496223"/>
            <a:ext cx="3079518" cy="2006067"/>
          </a:xfrm>
          <a:prstGeom prst="rect">
            <a:avLst/>
          </a:prstGeom>
        </p:spPr>
      </p:pic>
      <p:pic>
        <p:nvPicPr>
          <p:cNvPr id="9" name="图片 8">
            <a:extLst>
              <a:ext uri="{FF2B5EF4-FFF2-40B4-BE49-F238E27FC236}">
                <a16:creationId xmlns:a16="http://schemas.microsoft.com/office/drawing/2014/main" id="{D8E7CE9E-F46C-47A9-F29C-C848F2DA9997}"/>
              </a:ext>
            </a:extLst>
          </p:cNvPr>
          <p:cNvPicPr>
            <a:picLocks noChangeAspect="1"/>
          </p:cNvPicPr>
          <p:nvPr/>
        </p:nvPicPr>
        <p:blipFill>
          <a:blip r:embed="rId4"/>
          <a:stretch>
            <a:fillRect/>
          </a:stretch>
        </p:blipFill>
        <p:spPr>
          <a:xfrm>
            <a:off x="8606293" y="1513234"/>
            <a:ext cx="2994457" cy="2041148"/>
          </a:xfrm>
          <a:prstGeom prst="rect">
            <a:avLst/>
          </a:prstGeom>
        </p:spPr>
      </p:pic>
      <p:sp>
        <p:nvSpPr>
          <p:cNvPr id="10" name="文本框 9">
            <a:extLst>
              <a:ext uri="{FF2B5EF4-FFF2-40B4-BE49-F238E27FC236}">
                <a16:creationId xmlns:a16="http://schemas.microsoft.com/office/drawing/2014/main" id="{CE2C76D3-FE43-8631-9413-B5F7DB4A9A7E}"/>
              </a:ext>
            </a:extLst>
          </p:cNvPr>
          <p:cNvSpPr txBox="1"/>
          <p:nvPr/>
        </p:nvSpPr>
        <p:spPr>
          <a:xfrm>
            <a:off x="4999037" y="3561095"/>
            <a:ext cx="2193925" cy="368300"/>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without viscosity</a:t>
            </a:r>
          </a:p>
        </p:txBody>
      </p:sp>
      <p:sp>
        <p:nvSpPr>
          <p:cNvPr id="11" name="文本框 10">
            <a:extLst>
              <a:ext uri="{FF2B5EF4-FFF2-40B4-BE49-F238E27FC236}">
                <a16:creationId xmlns:a16="http://schemas.microsoft.com/office/drawing/2014/main" id="{D0146326-E9BC-DBEB-423D-2F9A7EC450E6}"/>
              </a:ext>
            </a:extLst>
          </p:cNvPr>
          <p:cNvSpPr txBox="1"/>
          <p:nvPr/>
        </p:nvSpPr>
        <p:spPr>
          <a:xfrm>
            <a:off x="8802292" y="3589983"/>
            <a:ext cx="2994457" cy="646331"/>
          </a:xfrm>
          <a:prstGeom prst="rect">
            <a:avLst/>
          </a:prstGeom>
          <a:noFill/>
        </p:spPr>
        <p:txBody>
          <a:bodyPr wrap="square" rtlCol="0" anchor="t">
            <a:spAutoFit/>
          </a:bodyPr>
          <a:lstStyle/>
          <a:p>
            <a:pPr algn="ctr"/>
            <a:r>
              <a:rPr lang="zh-CN" altLang="en-US" dirty="0">
                <a:latin typeface="Arial" panose="020B0604020202020204" pitchFamily="34" charset="0"/>
                <a:cs typeface="Arial" panose="020B0604020202020204" pitchFamily="34" charset="0"/>
              </a:rPr>
              <a:t>Shibata and Kiuchi</a:t>
            </a:r>
            <a:r>
              <a:rPr lang="en-US" altLang="zh-CN" dirty="0">
                <a:latin typeface="Arial" panose="020B0604020202020204" pitchFamily="34" charset="0"/>
                <a:cs typeface="Arial" panose="020B0604020202020204" pitchFamily="34" charset="0"/>
              </a:rPr>
              <a:t> (2017) with artificial viscosity</a:t>
            </a:r>
          </a:p>
        </p:txBody>
      </p:sp>
      <p:sp>
        <p:nvSpPr>
          <p:cNvPr id="12" name="椭圆 11">
            <a:extLst>
              <a:ext uri="{FF2B5EF4-FFF2-40B4-BE49-F238E27FC236}">
                <a16:creationId xmlns:a16="http://schemas.microsoft.com/office/drawing/2014/main" id="{0A2936A1-41D3-B336-458D-6108C864545D}"/>
              </a:ext>
            </a:extLst>
          </p:cNvPr>
          <p:cNvSpPr/>
          <p:nvPr/>
        </p:nvSpPr>
        <p:spPr>
          <a:xfrm>
            <a:off x="1015409" y="3886200"/>
            <a:ext cx="1337930" cy="10845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a:extLst>
              <a:ext uri="{FF2B5EF4-FFF2-40B4-BE49-F238E27FC236}">
                <a16:creationId xmlns:a16="http://schemas.microsoft.com/office/drawing/2014/main" id="{1664B426-3F30-84C7-9870-AA8726C6A2F8}"/>
              </a:ext>
            </a:extLst>
          </p:cNvPr>
          <p:cNvSpPr/>
          <p:nvPr/>
        </p:nvSpPr>
        <p:spPr>
          <a:xfrm>
            <a:off x="2353339" y="3886200"/>
            <a:ext cx="1337931" cy="10845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a:extLst>
              <a:ext uri="{FF2B5EF4-FFF2-40B4-BE49-F238E27FC236}">
                <a16:creationId xmlns:a16="http://schemas.microsoft.com/office/drawing/2014/main" id="{17E93983-4243-A567-1266-CD6C1491B525}"/>
              </a:ext>
            </a:extLst>
          </p:cNvPr>
          <p:cNvSpPr/>
          <p:nvPr/>
        </p:nvSpPr>
        <p:spPr>
          <a:xfrm>
            <a:off x="1304264" y="5571460"/>
            <a:ext cx="760220" cy="6627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a:extLst>
              <a:ext uri="{FF2B5EF4-FFF2-40B4-BE49-F238E27FC236}">
                <a16:creationId xmlns:a16="http://schemas.microsoft.com/office/drawing/2014/main" id="{78F1C7AC-DBCA-8B10-90D5-EE1BF5D55503}"/>
              </a:ext>
            </a:extLst>
          </p:cNvPr>
          <p:cNvSpPr/>
          <p:nvPr/>
        </p:nvSpPr>
        <p:spPr>
          <a:xfrm>
            <a:off x="2642194" y="5571459"/>
            <a:ext cx="760220" cy="6627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a:extLst>
              <a:ext uri="{FF2B5EF4-FFF2-40B4-BE49-F238E27FC236}">
                <a16:creationId xmlns:a16="http://schemas.microsoft.com/office/drawing/2014/main" id="{A5E3F79A-ED01-058D-BE39-A6F197812FE1}"/>
              </a:ext>
            </a:extLst>
          </p:cNvPr>
          <p:cNvSpPr/>
          <p:nvPr/>
        </p:nvSpPr>
        <p:spPr>
          <a:xfrm>
            <a:off x="941777" y="3591895"/>
            <a:ext cx="73632" cy="289103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
        <p:nvSpPr>
          <p:cNvPr id="3" name="矩形 2">
            <a:extLst>
              <a:ext uri="{FF2B5EF4-FFF2-40B4-BE49-F238E27FC236}">
                <a16:creationId xmlns:a16="http://schemas.microsoft.com/office/drawing/2014/main" id="{C95FAC7F-B496-F885-FA9D-5C3DAE61FFC3}"/>
              </a:ext>
            </a:extLst>
          </p:cNvPr>
          <p:cNvSpPr/>
          <p:nvPr/>
        </p:nvSpPr>
        <p:spPr>
          <a:xfrm>
            <a:off x="3691269" y="3591894"/>
            <a:ext cx="73632" cy="289103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0C7F84DF-5503-3AEE-AAC2-153C1C823E8C}"/>
              </a:ext>
            </a:extLst>
          </p:cNvPr>
          <p:cNvSpPr txBox="1"/>
          <p:nvPr/>
        </p:nvSpPr>
        <p:spPr>
          <a:xfrm>
            <a:off x="1330841" y="3369716"/>
            <a:ext cx="707065" cy="369332"/>
          </a:xfrm>
          <a:prstGeom prst="rect">
            <a:avLst/>
          </a:prstGeom>
          <a:noFill/>
        </p:spPr>
        <p:txBody>
          <a:bodyPr wrap="square" rtlCol="0">
            <a:spAutoFit/>
          </a:bodyPr>
          <a:lstStyle/>
          <a:p>
            <a:r>
              <a:rPr lang="en-US" altLang="zh-CN" dirty="0"/>
              <a:t>NS 1</a:t>
            </a:r>
            <a:endParaRPr lang="zh-CN" altLang="en-US" dirty="0"/>
          </a:p>
        </p:txBody>
      </p:sp>
      <p:sp>
        <p:nvSpPr>
          <p:cNvPr id="17" name="文本框 16">
            <a:extLst>
              <a:ext uri="{FF2B5EF4-FFF2-40B4-BE49-F238E27FC236}">
                <a16:creationId xmlns:a16="http://schemas.microsoft.com/office/drawing/2014/main" id="{AC23D287-B0D1-F931-D1A3-6807033F884E}"/>
              </a:ext>
            </a:extLst>
          </p:cNvPr>
          <p:cNvSpPr txBox="1"/>
          <p:nvPr/>
        </p:nvSpPr>
        <p:spPr>
          <a:xfrm>
            <a:off x="2682642" y="3369716"/>
            <a:ext cx="707065" cy="369332"/>
          </a:xfrm>
          <a:prstGeom prst="rect">
            <a:avLst/>
          </a:prstGeom>
          <a:noFill/>
        </p:spPr>
        <p:txBody>
          <a:bodyPr wrap="square" rtlCol="0">
            <a:spAutoFit/>
          </a:bodyPr>
          <a:lstStyle/>
          <a:p>
            <a:r>
              <a:rPr lang="en-US" altLang="zh-CN" dirty="0"/>
              <a:t>NS 2</a:t>
            </a:r>
            <a:endParaRPr lang="zh-CN" altLang="en-US" dirty="0"/>
          </a:p>
        </p:txBody>
      </p:sp>
      <p:sp>
        <p:nvSpPr>
          <p:cNvPr id="18" name="文本框 17">
            <a:extLst>
              <a:ext uri="{FF2B5EF4-FFF2-40B4-BE49-F238E27FC236}">
                <a16:creationId xmlns:a16="http://schemas.microsoft.com/office/drawing/2014/main" id="{3B108598-3350-4F8A-9D69-3BB18D4D2E16}"/>
              </a:ext>
            </a:extLst>
          </p:cNvPr>
          <p:cNvSpPr txBox="1"/>
          <p:nvPr/>
        </p:nvSpPr>
        <p:spPr>
          <a:xfrm>
            <a:off x="3643662" y="5587891"/>
            <a:ext cx="3040911" cy="646331"/>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Not touched, small radius high contact frequency</a:t>
            </a:r>
            <a:endParaRPr lang="zh-CN" altLang="en-US" dirty="0">
              <a:latin typeface="Arial" panose="020B0604020202020204" pitchFamily="34" charset="0"/>
              <a:cs typeface="Arial" panose="020B0604020202020204" pitchFamily="34" charset="0"/>
            </a:endParaRPr>
          </a:p>
        </p:txBody>
      </p:sp>
      <p:sp>
        <p:nvSpPr>
          <p:cNvPr id="19" name="文本框 18">
            <a:extLst>
              <a:ext uri="{FF2B5EF4-FFF2-40B4-BE49-F238E27FC236}">
                <a16:creationId xmlns:a16="http://schemas.microsoft.com/office/drawing/2014/main" id="{B04F6F76-34C4-962C-7165-B20A8DE9D51A}"/>
              </a:ext>
            </a:extLst>
          </p:cNvPr>
          <p:cNvSpPr txBox="1"/>
          <p:nvPr/>
        </p:nvSpPr>
        <p:spPr>
          <a:xfrm>
            <a:off x="3893404" y="4220561"/>
            <a:ext cx="1589568" cy="369332"/>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Touched</a:t>
            </a:r>
            <a:endParaRPr lang="zh-CN" altLang="en-US" dirty="0">
              <a:latin typeface="Arial" panose="020B0604020202020204" pitchFamily="34" charset="0"/>
              <a:cs typeface="Arial" panose="020B0604020202020204" pitchFamily="34" charset="0"/>
            </a:endParaRPr>
          </a:p>
        </p:txBody>
      </p:sp>
      <p:cxnSp>
        <p:nvCxnSpPr>
          <p:cNvPr id="21" name="直接连接符 20">
            <a:extLst>
              <a:ext uri="{FF2B5EF4-FFF2-40B4-BE49-F238E27FC236}">
                <a16:creationId xmlns:a16="http://schemas.microsoft.com/office/drawing/2014/main" id="{A8D2E7D5-49C2-7C1A-0F81-CC0A255109CD}"/>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22" name="文本框 21">
            <a:extLst>
              <a:ext uri="{FF2B5EF4-FFF2-40B4-BE49-F238E27FC236}">
                <a16:creationId xmlns:a16="http://schemas.microsoft.com/office/drawing/2014/main" id="{96AB6841-5A5A-5AAA-EF8E-BCF3AC49CF5F}"/>
              </a:ext>
            </a:extLst>
          </p:cNvPr>
          <p:cNvSpPr txBox="1"/>
          <p:nvPr/>
        </p:nvSpPr>
        <p:spPr>
          <a:xfrm>
            <a:off x="103120" y="85168"/>
            <a:ext cx="11172707" cy="584775"/>
          </a:xfrm>
          <a:prstGeom prst="rect">
            <a:avLst/>
          </a:prstGeom>
          <a:noFill/>
        </p:spPr>
        <p:txBody>
          <a:bodyPr wrap="square" rtlCol="0">
            <a:spAutoFit/>
          </a:bodyPr>
          <a:lstStyle/>
          <a:p>
            <a:r>
              <a:rPr lang="en-US" altLang="zh-CN" sz="3200" b="1" dirty="0">
                <a:cs typeface="Times New Roman" panose="02020603050405020304" pitchFamily="18" charset="0"/>
              </a:rPr>
              <a:t>Post-merger</a:t>
            </a:r>
            <a:endParaRPr lang="zh-CN" altLang="en-US" sz="3200" dirty="0">
              <a:latin typeface="Times New Roman" panose="02020603050405020304" pitchFamily="18" charset="0"/>
              <a:cs typeface="Times New Roman" panose="02020603050405020304" pitchFamily="18" charset="0"/>
            </a:endParaRPr>
          </a:p>
        </p:txBody>
      </p:sp>
      <p:cxnSp>
        <p:nvCxnSpPr>
          <p:cNvPr id="16" name="直接连接符 15">
            <a:extLst>
              <a:ext uri="{FF2B5EF4-FFF2-40B4-BE49-F238E27FC236}">
                <a16:creationId xmlns:a16="http://schemas.microsoft.com/office/drawing/2014/main" id="{9AA62E90-FE0F-577A-A685-4D75C6B96443}"/>
              </a:ext>
            </a:extLst>
          </p:cNvPr>
          <p:cNvCxnSpPr>
            <a:cxnSpLocks/>
          </p:cNvCxnSpPr>
          <p:nvPr/>
        </p:nvCxnSpPr>
        <p:spPr>
          <a:xfrm>
            <a:off x="5521458" y="1555028"/>
            <a:ext cx="0" cy="1680963"/>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278782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直接连接符 22"/>
          <p:cNvCxnSpPr/>
          <p:nvPr/>
        </p:nvCxnSpPr>
        <p:spPr>
          <a:xfrm>
            <a:off x="5988364" y="4772107"/>
            <a:ext cx="265167"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8792210" y="5681980"/>
            <a:ext cx="309880" cy="521970"/>
          </a:xfrm>
          <a:prstGeom prst="rect">
            <a:avLst/>
          </a:prstGeom>
          <a:ln>
            <a:noFill/>
          </a:ln>
          <a:extLst>
            <a:ext uri="{909E8E84-426E-40DD-AFC4-6F175D3DCCD1}">
              <a14:hiddenFill xmlns:a14="http://schemas.microsoft.com/office/drawing/2010/main">
                <a:solidFill>
                  <a:srgbClr val="FF0000"/>
                </a:solidFill>
              </a14:hiddenFill>
            </a:ext>
          </a:extLst>
        </p:spPr>
        <p:style>
          <a:lnRef idx="2">
            <a:schemeClr val="dk1"/>
          </a:lnRef>
          <a:fillRef idx="1">
            <a:schemeClr val="lt1"/>
          </a:fillRef>
          <a:effectRef idx="0">
            <a:schemeClr val="dk1"/>
          </a:effectRef>
          <a:fontRef idx="minor">
            <a:schemeClr val="dk1"/>
          </a:fontRef>
        </p:style>
        <p:txBody>
          <a:bodyPr wrap="non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zh-CN" sz="2800" b="1" i="0" u="none" strike="noStrike" kern="1200" cap="none" spc="0" normalizeH="0" baseline="0" noProof="0">
              <a:ln>
                <a:noFill/>
              </a:ln>
              <a:solidFill>
                <a:srgbClr val="FF0000"/>
              </a:solidFill>
              <a:effectLst/>
              <a:uLnTx/>
              <a:uFillTx/>
              <a:latin typeface="东文宋体" charset="0"/>
              <a:ea typeface="东文宋体" charset="0"/>
              <a:cs typeface="+mn-cs"/>
            </a:endParaRPr>
          </a:p>
        </p:txBody>
      </p:sp>
      <p:pic>
        <p:nvPicPr>
          <p:cNvPr id="2" name="图片 1"/>
          <p:cNvPicPr>
            <a:picLocks noChangeAspect="1"/>
          </p:cNvPicPr>
          <p:nvPr/>
        </p:nvPicPr>
        <p:blipFill>
          <a:blip r:embed="rId2"/>
          <a:stretch>
            <a:fillRect/>
          </a:stretch>
        </p:blipFill>
        <p:spPr>
          <a:xfrm>
            <a:off x="1045210" y="683260"/>
            <a:ext cx="3087370" cy="2685415"/>
          </a:xfrm>
          <a:prstGeom prst="rect">
            <a:avLst/>
          </a:prstGeom>
        </p:spPr>
      </p:pic>
      <p:pic>
        <p:nvPicPr>
          <p:cNvPr id="3" name="图片 2"/>
          <p:cNvPicPr>
            <a:picLocks noChangeAspect="1"/>
          </p:cNvPicPr>
          <p:nvPr/>
        </p:nvPicPr>
        <p:blipFill>
          <a:blip r:embed="rId3"/>
          <a:stretch>
            <a:fillRect/>
          </a:stretch>
        </p:blipFill>
        <p:spPr>
          <a:xfrm>
            <a:off x="1353185" y="3640455"/>
            <a:ext cx="2470785" cy="732790"/>
          </a:xfrm>
          <a:prstGeom prst="rect">
            <a:avLst/>
          </a:prstGeom>
        </p:spPr>
      </p:pic>
      <p:pic>
        <p:nvPicPr>
          <p:cNvPr id="4" name="图片 3"/>
          <p:cNvPicPr>
            <a:picLocks noChangeAspect="1"/>
          </p:cNvPicPr>
          <p:nvPr/>
        </p:nvPicPr>
        <p:blipFill>
          <a:blip r:embed="rId4"/>
          <a:stretch>
            <a:fillRect/>
          </a:stretch>
        </p:blipFill>
        <p:spPr>
          <a:xfrm>
            <a:off x="318135" y="4434840"/>
            <a:ext cx="4708525" cy="675005"/>
          </a:xfrm>
          <a:prstGeom prst="rect">
            <a:avLst/>
          </a:prstGeom>
        </p:spPr>
      </p:pic>
      <p:pic>
        <p:nvPicPr>
          <p:cNvPr id="6" name="图片 5"/>
          <p:cNvPicPr>
            <a:picLocks noChangeAspect="1"/>
          </p:cNvPicPr>
          <p:nvPr/>
        </p:nvPicPr>
        <p:blipFill>
          <a:blip r:embed="rId5"/>
          <a:stretch>
            <a:fillRect/>
          </a:stretch>
        </p:blipFill>
        <p:spPr>
          <a:xfrm>
            <a:off x="1304290" y="5171440"/>
            <a:ext cx="2569210" cy="510540"/>
          </a:xfrm>
          <a:prstGeom prst="rect">
            <a:avLst/>
          </a:prstGeom>
        </p:spPr>
      </p:pic>
      <p:pic>
        <p:nvPicPr>
          <p:cNvPr id="10" name="图片 9"/>
          <p:cNvPicPr>
            <a:picLocks noChangeAspect="1"/>
          </p:cNvPicPr>
          <p:nvPr/>
        </p:nvPicPr>
        <p:blipFill>
          <a:blip r:embed="rId6"/>
          <a:stretch>
            <a:fillRect/>
          </a:stretch>
        </p:blipFill>
        <p:spPr>
          <a:xfrm>
            <a:off x="1903730" y="5791835"/>
            <a:ext cx="1370330" cy="440690"/>
          </a:xfrm>
          <a:prstGeom prst="rect">
            <a:avLst/>
          </a:prstGeom>
        </p:spPr>
      </p:pic>
      <p:pic>
        <p:nvPicPr>
          <p:cNvPr id="15" name="图片 14"/>
          <p:cNvPicPr>
            <a:picLocks noChangeAspect="1"/>
          </p:cNvPicPr>
          <p:nvPr/>
        </p:nvPicPr>
        <p:blipFill>
          <a:blip r:embed="rId7"/>
          <a:stretch>
            <a:fillRect/>
          </a:stretch>
        </p:blipFill>
        <p:spPr>
          <a:xfrm>
            <a:off x="7059930" y="683260"/>
            <a:ext cx="4036695" cy="3827145"/>
          </a:xfrm>
          <a:prstGeom prst="rect">
            <a:avLst/>
          </a:prstGeom>
        </p:spPr>
      </p:pic>
      <p:pic>
        <p:nvPicPr>
          <p:cNvPr id="16" name="图片 15"/>
          <p:cNvPicPr>
            <a:picLocks noChangeAspect="1"/>
          </p:cNvPicPr>
          <p:nvPr/>
        </p:nvPicPr>
        <p:blipFill>
          <a:blip r:embed="rId8"/>
          <a:stretch>
            <a:fillRect/>
          </a:stretch>
        </p:blipFill>
        <p:spPr>
          <a:xfrm>
            <a:off x="6376352" y="4591367"/>
            <a:ext cx="5141595" cy="1670685"/>
          </a:xfrm>
          <a:prstGeom prst="rect">
            <a:avLst/>
          </a:prstGeom>
        </p:spPr>
      </p:pic>
      <p:sp>
        <p:nvSpPr>
          <p:cNvPr id="17" name="文本框 16"/>
          <p:cNvSpPr txBox="1"/>
          <p:nvPr/>
        </p:nvSpPr>
        <p:spPr>
          <a:xfrm>
            <a:off x="4153535" y="6232525"/>
            <a:ext cx="3884930" cy="368300"/>
          </a:xfrm>
          <a:prstGeom prst="rect">
            <a:avLst/>
          </a:prstGeom>
          <a:noFill/>
        </p:spPr>
        <p:txBody>
          <a:bodyPr wrap="square" rtlCol="0">
            <a:spAutoFit/>
          </a:bodyPr>
          <a:lstStyle/>
          <a:p>
            <a:pPr algn="ctr"/>
            <a:r>
              <a:rPr lang="en-US" altLang="zh-CN" dirty="0" err="1">
                <a:latin typeface="Arial" panose="020B0604020202020204" pitchFamily="34" charset="0"/>
                <a:cs typeface="Arial" panose="020B0604020202020204" pitchFamily="34" charset="0"/>
              </a:rPr>
              <a:t>Takami</a:t>
            </a:r>
            <a:r>
              <a:rPr lang="en-US" altLang="zh-CN" dirty="0">
                <a:latin typeface="Arial" panose="020B0604020202020204" pitchFamily="34" charset="0"/>
                <a:cs typeface="Arial" panose="020B0604020202020204" pitchFamily="34" charset="0"/>
              </a:rPr>
              <a:t> et al. (2015)</a:t>
            </a:r>
          </a:p>
        </p:txBody>
      </p:sp>
      <p:sp>
        <p:nvSpPr>
          <p:cNvPr id="5" name="文本框 4">
            <a:extLst>
              <a:ext uri="{FF2B5EF4-FFF2-40B4-BE49-F238E27FC236}">
                <a16:creationId xmlns:a16="http://schemas.microsoft.com/office/drawing/2014/main" id="{E69082B9-D4DA-592F-F90D-DB9D6778799B}"/>
              </a:ext>
            </a:extLst>
          </p:cNvPr>
          <p:cNvSpPr txBox="1"/>
          <p:nvPr/>
        </p:nvSpPr>
        <p:spPr>
          <a:xfrm>
            <a:off x="87171" y="69275"/>
            <a:ext cx="11172707" cy="584775"/>
          </a:xfrm>
          <a:prstGeom prst="rect">
            <a:avLst/>
          </a:prstGeom>
          <a:noFill/>
        </p:spPr>
        <p:txBody>
          <a:bodyPr wrap="square" rtlCol="0">
            <a:spAutoFit/>
          </a:bodyPr>
          <a:lstStyle/>
          <a:p>
            <a:r>
              <a:rPr lang="en-US" altLang="zh-CN" sz="3200" b="1" dirty="0">
                <a:cs typeface="Times New Roman" panose="02020603050405020304" pitchFamily="18" charset="0"/>
              </a:rPr>
              <a:t>Post-merger</a:t>
            </a:r>
            <a:endParaRPr lang="zh-CN" altLang="en-US" sz="3200" dirty="0">
              <a:latin typeface="Times New Roman" panose="02020603050405020304" pitchFamily="18" charset="0"/>
              <a:cs typeface="Times New Roman" panose="02020603050405020304" pitchFamily="18" charset="0"/>
            </a:endParaRPr>
          </a:p>
        </p:txBody>
      </p:sp>
      <p:cxnSp>
        <p:nvCxnSpPr>
          <p:cNvPr id="11" name="直接连接符 10">
            <a:extLst>
              <a:ext uri="{FF2B5EF4-FFF2-40B4-BE49-F238E27FC236}">
                <a16:creationId xmlns:a16="http://schemas.microsoft.com/office/drawing/2014/main" id="{6CF1B317-45B7-38DA-4AA3-F3A99D0BF918}"/>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12" name="文本框 11">
            <a:extLst>
              <a:ext uri="{FF2B5EF4-FFF2-40B4-BE49-F238E27FC236}">
                <a16:creationId xmlns:a16="http://schemas.microsoft.com/office/drawing/2014/main" id="{E5679B35-AF0D-9715-D54A-A3DF688597B0}"/>
              </a:ext>
            </a:extLst>
          </p:cNvPr>
          <p:cNvSpPr txBox="1"/>
          <p:nvPr/>
        </p:nvSpPr>
        <p:spPr>
          <a:xfrm>
            <a:off x="4796337" y="825947"/>
            <a:ext cx="1754373" cy="369332"/>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Toy model</a:t>
            </a:r>
            <a:endParaRPr lang="zh-CN" altLang="en-US"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8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3674FAB-9827-C62E-018B-D7FD7BA218C6}"/>
              </a:ext>
            </a:extLst>
          </p:cNvPr>
          <p:cNvPicPr>
            <a:picLocks noChangeAspect="1"/>
          </p:cNvPicPr>
          <p:nvPr>
            <p:custDataLst>
              <p:tags r:id="rId1"/>
            </p:custDataLst>
          </p:nvPr>
        </p:nvPicPr>
        <p:blipFill>
          <a:blip r:embed="rId3"/>
          <a:stretch>
            <a:fillRect/>
          </a:stretch>
        </p:blipFill>
        <p:spPr>
          <a:xfrm>
            <a:off x="1012012" y="703285"/>
            <a:ext cx="4267835" cy="3196590"/>
          </a:xfrm>
          <a:prstGeom prst="rect">
            <a:avLst/>
          </a:prstGeom>
        </p:spPr>
      </p:pic>
      <p:pic>
        <p:nvPicPr>
          <p:cNvPr id="3" name="图片 2">
            <a:extLst>
              <a:ext uri="{FF2B5EF4-FFF2-40B4-BE49-F238E27FC236}">
                <a16:creationId xmlns:a16="http://schemas.microsoft.com/office/drawing/2014/main" id="{A56CEF80-D981-221F-4C1B-98869FC755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4768" y="703285"/>
            <a:ext cx="4935220" cy="3171825"/>
          </a:xfrm>
          <a:prstGeom prst="rect">
            <a:avLst/>
          </a:prstGeom>
        </p:spPr>
      </p:pic>
      <p:sp>
        <p:nvSpPr>
          <p:cNvPr id="4" name="圆角矩形 15">
            <a:extLst>
              <a:ext uri="{FF2B5EF4-FFF2-40B4-BE49-F238E27FC236}">
                <a16:creationId xmlns:a16="http://schemas.microsoft.com/office/drawing/2014/main" id="{F2D3ED6E-1266-64DC-8682-691F8F14978D}"/>
              </a:ext>
            </a:extLst>
          </p:cNvPr>
          <p:cNvSpPr/>
          <p:nvPr/>
        </p:nvSpPr>
        <p:spPr>
          <a:xfrm>
            <a:off x="484505" y="4924425"/>
            <a:ext cx="2242820" cy="94932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en-US" dirty="0">
                <a:solidFill>
                  <a:schemeClr val="accent1">
                    <a:lumMod val="75000"/>
                  </a:schemeClr>
                </a:solidFill>
              </a:rPr>
              <a:t>Equation of State</a:t>
            </a:r>
          </a:p>
        </p:txBody>
      </p:sp>
      <p:sp>
        <p:nvSpPr>
          <p:cNvPr id="5" name="左大括号 4">
            <a:extLst>
              <a:ext uri="{FF2B5EF4-FFF2-40B4-BE49-F238E27FC236}">
                <a16:creationId xmlns:a16="http://schemas.microsoft.com/office/drawing/2014/main" id="{74FC9DE1-8DA3-03E9-6488-4E19B83CDEBF}"/>
              </a:ext>
            </a:extLst>
          </p:cNvPr>
          <p:cNvSpPr/>
          <p:nvPr/>
        </p:nvSpPr>
        <p:spPr>
          <a:xfrm>
            <a:off x="2986405" y="4392930"/>
            <a:ext cx="786130" cy="2012950"/>
          </a:xfrm>
          <a:prstGeom prst="leftBrace">
            <a:avLst/>
          </a:prstGeom>
        </p:spPr>
        <p:style>
          <a:lnRef idx="3">
            <a:schemeClr val="accent4"/>
          </a:lnRef>
          <a:fillRef idx="0">
            <a:schemeClr val="accent4"/>
          </a:fillRef>
          <a:effectRef idx="2">
            <a:schemeClr val="accent4"/>
          </a:effectRef>
          <a:fontRef idx="minor">
            <a:schemeClr val="tx1"/>
          </a:fontRef>
        </p:style>
        <p:txBody>
          <a:bodyPr rtlCol="0" anchor="ctr"/>
          <a:lstStyle/>
          <a:p>
            <a:pPr algn="ctr"/>
            <a:endParaRPr lang="zh-CN" altLang="en-US"/>
          </a:p>
        </p:txBody>
      </p:sp>
      <p:sp>
        <p:nvSpPr>
          <p:cNvPr id="7" name="圆角矩形 18">
            <a:extLst>
              <a:ext uri="{FF2B5EF4-FFF2-40B4-BE49-F238E27FC236}">
                <a16:creationId xmlns:a16="http://schemas.microsoft.com/office/drawing/2014/main" id="{35FE46E0-26CB-79F6-78B9-F5A27536DA09}"/>
              </a:ext>
            </a:extLst>
          </p:cNvPr>
          <p:cNvSpPr/>
          <p:nvPr/>
        </p:nvSpPr>
        <p:spPr>
          <a:xfrm>
            <a:off x="3964940" y="4118610"/>
            <a:ext cx="2242820" cy="94932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en-US" dirty="0">
                <a:solidFill>
                  <a:schemeClr val="accent1">
                    <a:lumMod val="75000"/>
                  </a:schemeClr>
                </a:solidFill>
              </a:rPr>
              <a:t>Zero temperature</a:t>
            </a:r>
          </a:p>
        </p:txBody>
      </p:sp>
      <p:sp>
        <p:nvSpPr>
          <p:cNvPr id="8" name="左箭头 22">
            <a:extLst>
              <a:ext uri="{FF2B5EF4-FFF2-40B4-BE49-F238E27FC236}">
                <a16:creationId xmlns:a16="http://schemas.microsoft.com/office/drawing/2014/main" id="{FE8DF29F-F7A1-532A-3F1D-7AFF24965E5B}"/>
              </a:ext>
            </a:extLst>
          </p:cNvPr>
          <p:cNvSpPr/>
          <p:nvPr/>
        </p:nvSpPr>
        <p:spPr>
          <a:xfrm>
            <a:off x="6304915" y="4392930"/>
            <a:ext cx="1303655" cy="316230"/>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9" name="圆角矩形 24">
            <a:extLst>
              <a:ext uri="{FF2B5EF4-FFF2-40B4-BE49-F238E27FC236}">
                <a16:creationId xmlns:a16="http://schemas.microsoft.com/office/drawing/2014/main" id="{0F14F772-8E57-AE83-4A6F-14B574E81C2D}"/>
              </a:ext>
            </a:extLst>
          </p:cNvPr>
          <p:cNvSpPr/>
          <p:nvPr/>
        </p:nvSpPr>
        <p:spPr>
          <a:xfrm>
            <a:off x="7705725" y="4118610"/>
            <a:ext cx="4316730" cy="94932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en-US" dirty="0">
                <a:solidFill>
                  <a:schemeClr val="accent1">
                    <a:lumMod val="75000"/>
                  </a:schemeClr>
                </a:solidFill>
              </a:rPr>
              <a:t>Neutron star observation (mass, radius, tidal deformability …)</a:t>
            </a:r>
          </a:p>
        </p:txBody>
      </p:sp>
      <p:sp>
        <p:nvSpPr>
          <p:cNvPr id="12" name="圆角矩形 21">
            <a:extLst>
              <a:ext uri="{FF2B5EF4-FFF2-40B4-BE49-F238E27FC236}">
                <a16:creationId xmlns:a16="http://schemas.microsoft.com/office/drawing/2014/main" id="{6E6C6AC1-74D4-0377-922D-1F8D62E675AB}"/>
              </a:ext>
            </a:extLst>
          </p:cNvPr>
          <p:cNvSpPr/>
          <p:nvPr/>
        </p:nvSpPr>
        <p:spPr>
          <a:xfrm>
            <a:off x="3956050" y="5808345"/>
            <a:ext cx="2242820" cy="94932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en-US" dirty="0">
                <a:solidFill>
                  <a:schemeClr val="accent1">
                    <a:lumMod val="75000"/>
                  </a:schemeClr>
                </a:solidFill>
              </a:rPr>
              <a:t>Finite temperature</a:t>
            </a:r>
          </a:p>
        </p:txBody>
      </p:sp>
      <p:sp>
        <p:nvSpPr>
          <p:cNvPr id="13" name="左箭头 23">
            <a:extLst>
              <a:ext uri="{FF2B5EF4-FFF2-40B4-BE49-F238E27FC236}">
                <a16:creationId xmlns:a16="http://schemas.microsoft.com/office/drawing/2014/main" id="{C5F4C2AA-6306-4AD1-6EB9-D433EEF15DB4}"/>
              </a:ext>
            </a:extLst>
          </p:cNvPr>
          <p:cNvSpPr/>
          <p:nvPr/>
        </p:nvSpPr>
        <p:spPr>
          <a:xfrm>
            <a:off x="6300470" y="6125210"/>
            <a:ext cx="1303655" cy="316230"/>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14" name="圆角矩形 25">
            <a:extLst>
              <a:ext uri="{FF2B5EF4-FFF2-40B4-BE49-F238E27FC236}">
                <a16:creationId xmlns:a16="http://schemas.microsoft.com/office/drawing/2014/main" id="{B192F1E6-F0A8-2327-BFBE-698701BBB252}"/>
              </a:ext>
            </a:extLst>
          </p:cNvPr>
          <p:cNvSpPr/>
          <p:nvPr/>
        </p:nvSpPr>
        <p:spPr>
          <a:xfrm>
            <a:off x="7705725" y="5808345"/>
            <a:ext cx="4316730" cy="94932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en-US" dirty="0">
                <a:solidFill>
                  <a:schemeClr val="accent1">
                    <a:lumMod val="75000"/>
                  </a:schemeClr>
                </a:solidFill>
              </a:rPr>
              <a:t>Binary neutron star merger</a:t>
            </a:r>
          </a:p>
        </p:txBody>
      </p:sp>
      <p:sp>
        <p:nvSpPr>
          <p:cNvPr id="6" name="矩形 5">
            <a:extLst>
              <a:ext uri="{FF2B5EF4-FFF2-40B4-BE49-F238E27FC236}">
                <a16:creationId xmlns:a16="http://schemas.microsoft.com/office/drawing/2014/main" id="{5541796D-0912-B55C-6486-582B1661B8FB}"/>
              </a:ext>
            </a:extLst>
          </p:cNvPr>
          <p:cNvSpPr/>
          <p:nvPr/>
        </p:nvSpPr>
        <p:spPr>
          <a:xfrm>
            <a:off x="6844310" y="2157326"/>
            <a:ext cx="3055301" cy="1271673"/>
          </a:xfrm>
          <a:prstGeom prst="rect">
            <a:avLst/>
          </a:prstGeom>
          <a:no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10" name="文本框 9">
            <a:extLst>
              <a:ext uri="{FF2B5EF4-FFF2-40B4-BE49-F238E27FC236}">
                <a16:creationId xmlns:a16="http://schemas.microsoft.com/office/drawing/2014/main" id="{AEC9B3A6-4CF6-7562-8E16-15A5B2AE7CB2}"/>
              </a:ext>
            </a:extLst>
          </p:cNvPr>
          <p:cNvSpPr txBox="1"/>
          <p:nvPr/>
        </p:nvSpPr>
        <p:spPr>
          <a:xfrm>
            <a:off x="7342576" y="1850910"/>
            <a:ext cx="2398610" cy="369332"/>
          </a:xfrm>
          <a:prstGeom prst="rect">
            <a:avLst/>
          </a:prstGeom>
          <a:noFill/>
        </p:spPr>
        <p:txBody>
          <a:bodyPr wrap="square" rtlCol="0">
            <a:spAutoFit/>
          </a:bodyPr>
          <a:lstStyle/>
          <a:p>
            <a:r>
              <a:rPr lang="en-US" altLang="zh-CN" dirty="0">
                <a:solidFill>
                  <a:schemeClr val="accent1">
                    <a:lumMod val="75000"/>
                  </a:schemeClr>
                </a:solidFill>
                <a:latin typeface="Arial" panose="020B0604020202020204" pitchFamily="34" charset="0"/>
                <a:cs typeface="Arial" panose="020B0604020202020204" pitchFamily="34" charset="0"/>
              </a:rPr>
              <a:t>Neutron star merger</a:t>
            </a:r>
            <a:endParaRPr lang="zh-CN" altLang="en-US" dirty="0">
              <a:solidFill>
                <a:schemeClr val="accent1">
                  <a:lumMod val="75000"/>
                </a:schemeClr>
              </a:solidFill>
              <a:latin typeface="Arial" panose="020B0604020202020204" pitchFamily="34" charset="0"/>
              <a:cs typeface="Arial" panose="020B0604020202020204" pitchFamily="34" charset="0"/>
            </a:endParaRPr>
          </a:p>
        </p:txBody>
      </p:sp>
      <p:sp>
        <p:nvSpPr>
          <p:cNvPr id="11" name="文本框 10">
            <a:extLst>
              <a:ext uri="{FF2B5EF4-FFF2-40B4-BE49-F238E27FC236}">
                <a16:creationId xmlns:a16="http://schemas.microsoft.com/office/drawing/2014/main" id="{5C5F9F78-2317-10FB-1254-F9C9A6755BCD}"/>
              </a:ext>
            </a:extLst>
          </p:cNvPr>
          <p:cNvSpPr txBox="1"/>
          <p:nvPr/>
        </p:nvSpPr>
        <p:spPr>
          <a:xfrm>
            <a:off x="9680944" y="1100470"/>
            <a:ext cx="2131828" cy="369332"/>
          </a:xfrm>
          <a:prstGeom prst="rect">
            <a:avLst/>
          </a:prstGeom>
          <a:noFill/>
        </p:spPr>
        <p:txBody>
          <a:bodyPr wrap="square" rtlCol="0">
            <a:spAutoFit/>
          </a:bodyPr>
          <a:lstStyle/>
          <a:p>
            <a:pPr algn="ctr"/>
            <a:r>
              <a:rPr lang="en-US" altLang="zh-CN" dirty="0" err="1">
                <a:latin typeface="Arial" panose="020B0604020202020204" pitchFamily="34" charset="0"/>
                <a:cs typeface="Arial" panose="020B0604020202020204" pitchFamily="34" charset="0"/>
              </a:rPr>
              <a:t>Baym</a:t>
            </a:r>
            <a:r>
              <a:rPr lang="en-US" altLang="zh-CN" dirty="0">
                <a:latin typeface="Arial" panose="020B0604020202020204" pitchFamily="34" charset="0"/>
                <a:cs typeface="Arial" panose="020B0604020202020204" pitchFamily="34" charset="0"/>
              </a:rPr>
              <a:t> et al.</a:t>
            </a:r>
            <a:r>
              <a:rPr lang="zh-CN" altLang="en-US" dirty="0">
                <a:latin typeface="Arial" panose="020B0604020202020204" pitchFamily="34" charset="0"/>
                <a:cs typeface="Arial" panose="020B0604020202020204" pitchFamily="34" charset="0"/>
              </a:rPr>
              <a:t> </a:t>
            </a:r>
            <a:r>
              <a:rPr lang="en-US" altLang="zh-CN" dirty="0">
                <a:latin typeface="Arial" panose="020B0604020202020204" pitchFamily="34" charset="0"/>
                <a:cs typeface="Arial" panose="020B0604020202020204" pitchFamily="34" charset="0"/>
              </a:rPr>
              <a:t>2018</a:t>
            </a:r>
            <a:endParaRPr lang="zh-CN"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9209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7DCF8571-897C-54E7-CAC7-AB2EEC065122}"/>
              </a:ext>
            </a:extLst>
          </p:cNvPr>
          <p:cNvPicPr>
            <a:picLocks noChangeAspect="1"/>
          </p:cNvPicPr>
          <p:nvPr/>
        </p:nvPicPr>
        <p:blipFill>
          <a:blip r:embed="rId2"/>
          <a:stretch>
            <a:fillRect/>
          </a:stretch>
        </p:blipFill>
        <p:spPr>
          <a:xfrm>
            <a:off x="917954" y="1337772"/>
            <a:ext cx="5377840" cy="3229455"/>
          </a:xfrm>
          <a:prstGeom prst="rect">
            <a:avLst/>
          </a:prstGeom>
        </p:spPr>
      </p:pic>
      <p:pic>
        <p:nvPicPr>
          <p:cNvPr id="5" name="图片 4">
            <a:extLst>
              <a:ext uri="{FF2B5EF4-FFF2-40B4-BE49-F238E27FC236}">
                <a16:creationId xmlns:a16="http://schemas.microsoft.com/office/drawing/2014/main" id="{12539417-FD09-800B-7B76-6B7985D20F49}"/>
              </a:ext>
            </a:extLst>
          </p:cNvPr>
          <p:cNvPicPr>
            <a:picLocks noChangeAspect="1"/>
          </p:cNvPicPr>
          <p:nvPr/>
        </p:nvPicPr>
        <p:blipFill>
          <a:blip r:embed="rId3"/>
          <a:stretch>
            <a:fillRect/>
          </a:stretch>
        </p:blipFill>
        <p:spPr>
          <a:xfrm>
            <a:off x="6943660" y="793966"/>
            <a:ext cx="4523415" cy="4581802"/>
          </a:xfrm>
          <a:prstGeom prst="rect">
            <a:avLst/>
          </a:prstGeom>
        </p:spPr>
      </p:pic>
      <p:sp>
        <p:nvSpPr>
          <p:cNvPr id="6" name="文本框 5">
            <a:extLst>
              <a:ext uri="{FF2B5EF4-FFF2-40B4-BE49-F238E27FC236}">
                <a16:creationId xmlns:a16="http://schemas.microsoft.com/office/drawing/2014/main" id="{FF1B571E-79C2-37D3-AF58-B32407540ABC}"/>
              </a:ext>
            </a:extLst>
          </p:cNvPr>
          <p:cNvSpPr txBox="1"/>
          <p:nvPr/>
        </p:nvSpPr>
        <p:spPr>
          <a:xfrm>
            <a:off x="8064797" y="5238948"/>
            <a:ext cx="2958672" cy="369332"/>
          </a:xfrm>
          <a:prstGeom prst="rect">
            <a:avLst/>
          </a:prstGeom>
          <a:noFill/>
        </p:spPr>
        <p:txBody>
          <a:bodyPr wrap="square" rtlCol="0">
            <a:spAutoFit/>
          </a:bodyPr>
          <a:lstStyle/>
          <a:p>
            <a:pPr algn="ctr"/>
            <a:r>
              <a:rPr lang="en-US" altLang="zh-CN" dirty="0" err="1">
                <a:latin typeface="Arial" panose="020B0604020202020204" pitchFamily="34" charset="0"/>
                <a:cs typeface="Arial" panose="020B0604020202020204" pitchFamily="34" charset="0"/>
              </a:rPr>
              <a:t>Hanauske</a:t>
            </a:r>
            <a:r>
              <a:rPr lang="en-US" altLang="zh-CN" dirty="0">
                <a:latin typeface="Arial" panose="020B0604020202020204" pitchFamily="34" charset="0"/>
                <a:cs typeface="Arial" panose="020B0604020202020204" pitchFamily="34" charset="0"/>
              </a:rPr>
              <a:t> et al. PRD 2017</a:t>
            </a:r>
          </a:p>
        </p:txBody>
      </p:sp>
      <p:sp>
        <p:nvSpPr>
          <p:cNvPr id="7" name="文本框 6">
            <a:extLst>
              <a:ext uri="{FF2B5EF4-FFF2-40B4-BE49-F238E27FC236}">
                <a16:creationId xmlns:a16="http://schemas.microsoft.com/office/drawing/2014/main" id="{3F918423-3C93-E543-37CE-966CC04D8B07}"/>
              </a:ext>
            </a:extLst>
          </p:cNvPr>
          <p:cNvSpPr txBox="1"/>
          <p:nvPr/>
        </p:nvSpPr>
        <p:spPr>
          <a:xfrm>
            <a:off x="659219" y="5560434"/>
            <a:ext cx="10680404" cy="646331"/>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GW spectrum during the BNS merger, several peaks were present because of the post-merger oscillation. f1 and f3 vanish quickly as they are coupled with radial oscillation. f2 is fully rotation-driven.</a:t>
            </a:r>
            <a:endParaRPr lang="zh-CN" altLang="en-US" dirty="0">
              <a:latin typeface="Arial" panose="020B0604020202020204" pitchFamily="34" charset="0"/>
              <a:cs typeface="Arial" panose="020B0604020202020204" pitchFamily="34" charset="0"/>
            </a:endParaRPr>
          </a:p>
        </p:txBody>
      </p:sp>
      <p:cxnSp>
        <p:nvCxnSpPr>
          <p:cNvPr id="8" name="直接连接符 7">
            <a:extLst>
              <a:ext uri="{FF2B5EF4-FFF2-40B4-BE49-F238E27FC236}">
                <a16:creationId xmlns:a16="http://schemas.microsoft.com/office/drawing/2014/main" id="{BF493C19-3144-E60F-E6B9-1E427E4AF45E}"/>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9" name="文本框 8">
            <a:extLst>
              <a:ext uri="{FF2B5EF4-FFF2-40B4-BE49-F238E27FC236}">
                <a16:creationId xmlns:a16="http://schemas.microsoft.com/office/drawing/2014/main" id="{7F62A521-5372-BCA4-7CCD-92B62BF0EBB2}"/>
              </a:ext>
            </a:extLst>
          </p:cNvPr>
          <p:cNvSpPr txBox="1"/>
          <p:nvPr/>
        </p:nvSpPr>
        <p:spPr>
          <a:xfrm>
            <a:off x="103121" y="76824"/>
            <a:ext cx="3491203" cy="584775"/>
          </a:xfrm>
          <a:prstGeom prst="rect">
            <a:avLst/>
          </a:prstGeom>
          <a:noFill/>
        </p:spPr>
        <p:txBody>
          <a:bodyPr wrap="square" rtlCol="0">
            <a:spAutoFit/>
          </a:bodyPr>
          <a:lstStyle/>
          <a:p>
            <a:r>
              <a:rPr lang="en-US" altLang="zh-CN" sz="3200" b="1" dirty="0">
                <a:cs typeface="Times New Roman" panose="02020603050405020304" pitchFamily="18" charset="0"/>
              </a:rPr>
              <a:t>GW Spectrum</a:t>
            </a:r>
            <a:endParaRPr lang="zh-CN" altLang="en-US" sz="3200" b="1" dirty="0">
              <a:cs typeface="Times New Roman" panose="02020603050405020304" pitchFamily="18" charset="0"/>
            </a:endParaRPr>
          </a:p>
        </p:txBody>
      </p:sp>
    </p:spTree>
    <p:extLst>
      <p:ext uri="{BB962C8B-B14F-4D97-AF65-F5344CB8AC3E}">
        <p14:creationId xmlns:p14="http://schemas.microsoft.com/office/powerpoint/2010/main" val="33576620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3BC57748-E10A-D8A0-8B97-94E0A12C8C85}"/>
              </a:ext>
            </a:extLst>
          </p:cNvPr>
          <p:cNvPicPr>
            <a:picLocks noChangeAspect="1"/>
          </p:cNvPicPr>
          <p:nvPr/>
        </p:nvPicPr>
        <p:blipFill>
          <a:blip r:embed="rId2"/>
          <a:stretch>
            <a:fillRect/>
          </a:stretch>
        </p:blipFill>
        <p:spPr>
          <a:xfrm>
            <a:off x="1564854" y="1206803"/>
            <a:ext cx="8636990" cy="4508928"/>
          </a:xfrm>
          <a:prstGeom prst="rect">
            <a:avLst/>
          </a:prstGeom>
        </p:spPr>
      </p:pic>
      <p:sp>
        <p:nvSpPr>
          <p:cNvPr id="4" name="文本框 3">
            <a:extLst>
              <a:ext uri="{FF2B5EF4-FFF2-40B4-BE49-F238E27FC236}">
                <a16:creationId xmlns:a16="http://schemas.microsoft.com/office/drawing/2014/main" id="{97C03427-4729-3A63-B07B-47CF79436806}"/>
              </a:ext>
            </a:extLst>
          </p:cNvPr>
          <p:cNvSpPr txBox="1"/>
          <p:nvPr/>
        </p:nvSpPr>
        <p:spPr>
          <a:xfrm>
            <a:off x="1180215" y="5963094"/>
            <a:ext cx="9723474" cy="646331"/>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Fujimoto et al. 2023; Fukushima and </a:t>
            </a:r>
            <a:r>
              <a:rPr lang="en-US" altLang="zh-CN" dirty="0" err="1">
                <a:latin typeface="Arial" panose="020B0604020202020204" pitchFamily="34" charset="0"/>
                <a:cs typeface="Arial" panose="020B0604020202020204" pitchFamily="34" charset="0"/>
              </a:rPr>
              <a:t>Hatsuda</a:t>
            </a:r>
            <a:r>
              <a:rPr lang="en-US" altLang="zh-CN" dirty="0">
                <a:latin typeface="Arial" panose="020B0604020202020204" pitchFamily="34" charset="0"/>
                <a:cs typeface="Arial" panose="020B0604020202020204" pitchFamily="34" charset="0"/>
              </a:rPr>
              <a:t> 2011 </a:t>
            </a:r>
          </a:p>
          <a:p>
            <a:pPr algn="ctr"/>
            <a:r>
              <a:rPr lang="en-US" altLang="zh-CN" dirty="0">
                <a:latin typeface="Arial" panose="020B0604020202020204" pitchFamily="34" charset="0"/>
                <a:cs typeface="Arial" panose="020B0604020202020204" pitchFamily="34" charset="0"/>
              </a:rPr>
              <a:t>How the hadron-quark transition takes place in zero temperature but high chemical potential?</a:t>
            </a:r>
            <a:endParaRPr lang="zh-CN" altLang="en-US" dirty="0">
              <a:latin typeface="Arial" panose="020B0604020202020204" pitchFamily="34" charset="0"/>
              <a:cs typeface="Arial" panose="020B0604020202020204" pitchFamily="34" charset="0"/>
            </a:endParaRPr>
          </a:p>
        </p:txBody>
      </p:sp>
      <p:cxnSp>
        <p:nvCxnSpPr>
          <p:cNvPr id="5" name="直接连接符 4">
            <a:extLst>
              <a:ext uri="{FF2B5EF4-FFF2-40B4-BE49-F238E27FC236}">
                <a16:creationId xmlns:a16="http://schemas.microsoft.com/office/drawing/2014/main" id="{6F3D554A-BE26-8FEB-6A0A-F72EBF7EFDB9}"/>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6" name="文本框 5">
            <a:extLst>
              <a:ext uri="{FF2B5EF4-FFF2-40B4-BE49-F238E27FC236}">
                <a16:creationId xmlns:a16="http://schemas.microsoft.com/office/drawing/2014/main" id="{68C9D529-7D90-63D3-F8C9-C8A91A885CF5}"/>
              </a:ext>
            </a:extLst>
          </p:cNvPr>
          <p:cNvSpPr txBox="1"/>
          <p:nvPr/>
        </p:nvSpPr>
        <p:spPr>
          <a:xfrm>
            <a:off x="103121" y="76824"/>
            <a:ext cx="4069171" cy="584775"/>
          </a:xfrm>
          <a:prstGeom prst="rect">
            <a:avLst/>
          </a:prstGeom>
          <a:noFill/>
        </p:spPr>
        <p:txBody>
          <a:bodyPr wrap="square" rtlCol="0">
            <a:spAutoFit/>
          </a:bodyPr>
          <a:lstStyle/>
          <a:p>
            <a:r>
              <a:rPr lang="en-US" altLang="zh-CN" sz="3200" b="1" dirty="0">
                <a:cs typeface="Times New Roman" panose="02020603050405020304" pitchFamily="18" charset="0"/>
              </a:rPr>
              <a:t>QCD phase diagram</a:t>
            </a:r>
            <a:endParaRPr lang="zh-CN" altLang="en-US" sz="3200" b="1" dirty="0">
              <a:cs typeface="Times New Roman" panose="02020603050405020304" pitchFamily="18" charset="0"/>
            </a:endParaRPr>
          </a:p>
        </p:txBody>
      </p:sp>
      <p:sp>
        <p:nvSpPr>
          <p:cNvPr id="3" name="椭圆 2">
            <a:extLst>
              <a:ext uri="{FF2B5EF4-FFF2-40B4-BE49-F238E27FC236}">
                <a16:creationId xmlns:a16="http://schemas.microsoft.com/office/drawing/2014/main" id="{3E2E6650-9D42-6DE4-329D-2DD89A17E502}"/>
              </a:ext>
            </a:extLst>
          </p:cNvPr>
          <p:cNvSpPr/>
          <p:nvPr/>
        </p:nvSpPr>
        <p:spPr>
          <a:xfrm rot="2936466">
            <a:off x="5872736" y="3049947"/>
            <a:ext cx="1330543" cy="186980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3557688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a:extLst>
              <a:ext uri="{FF2B5EF4-FFF2-40B4-BE49-F238E27FC236}">
                <a16:creationId xmlns:a16="http://schemas.microsoft.com/office/drawing/2014/main" id="{6F3D554A-BE26-8FEB-6A0A-F72EBF7EFDB9}"/>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6" name="文本框 5">
            <a:extLst>
              <a:ext uri="{FF2B5EF4-FFF2-40B4-BE49-F238E27FC236}">
                <a16:creationId xmlns:a16="http://schemas.microsoft.com/office/drawing/2014/main" id="{68C9D529-7D90-63D3-F8C9-C8A91A885CF5}"/>
              </a:ext>
            </a:extLst>
          </p:cNvPr>
          <p:cNvSpPr txBox="1"/>
          <p:nvPr/>
        </p:nvSpPr>
        <p:spPr>
          <a:xfrm>
            <a:off x="103121" y="76824"/>
            <a:ext cx="4069171" cy="584775"/>
          </a:xfrm>
          <a:prstGeom prst="rect">
            <a:avLst/>
          </a:prstGeom>
          <a:noFill/>
        </p:spPr>
        <p:txBody>
          <a:bodyPr wrap="square" rtlCol="0">
            <a:spAutoFit/>
          </a:bodyPr>
          <a:lstStyle/>
          <a:p>
            <a:r>
              <a:rPr lang="en-US" altLang="zh-CN" sz="3200" b="1" dirty="0">
                <a:cs typeface="Times New Roman" panose="02020603050405020304" pitchFamily="18" charset="0"/>
              </a:rPr>
              <a:t>QCD phase diagram</a:t>
            </a:r>
            <a:endParaRPr lang="zh-CN" altLang="en-US" sz="3200" b="1" dirty="0">
              <a:cs typeface="Times New Roman" panose="02020603050405020304" pitchFamily="18" charset="0"/>
            </a:endParaRPr>
          </a:p>
        </p:txBody>
      </p:sp>
      <p:pic>
        <p:nvPicPr>
          <p:cNvPr id="7" name="图片 6">
            <a:extLst>
              <a:ext uri="{FF2B5EF4-FFF2-40B4-BE49-F238E27FC236}">
                <a16:creationId xmlns:a16="http://schemas.microsoft.com/office/drawing/2014/main" id="{07B7E26A-E67D-F2C1-559B-AAD96ECA7D02}"/>
              </a:ext>
            </a:extLst>
          </p:cNvPr>
          <p:cNvPicPr>
            <a:picLocks noChangeAspect="1"/>
          </p:cNvPicPr>
          <p:nvPr/>
        </p:nvPicPr>
        <p:blipFill>
          <a:blip r:embed="rId2"/>
          <a:stretch>
            <a:fillRect/>
          </a:stretch>
        </p:blipFill>
        <p:spPr>
          <a:xfrm>
            <a:off x="3259455" y="1231265"/>
            <a:ext cx="5722620" cy="2566670"/>
          </a:xfrm>
          <a:prstGeom prst="rect">
            <a:avLst/>
          </a:prstGeom>
        </p:spPr>
      </p:pic>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6D4C9837-4B3A-E302-B838-10EAE7BC08C0}"/>
                  </a:ext>
                </a:extLst>
              </p:cNvPr>
              <p:cNvSpPr txBox="1"/>
              <p:nvPr/>
            </p:nvSpPr>
            <p:spPr>
              <a:xfrm>
                <a:off x="1596390" y="3896995"/>
                <a:ext cx="9048750" cy="2306955"/>
              </a:xfrm>
              <a:prstGeom prst="rect">
                <a:avLst/>
              </a:prstGeom>
              <a:noFill/>
            </p:spPr>
            <p:txBody>
              <a:bodyPr wrap="square" rtlCol="0">
                <a:spAutoFit/>
              </a:bodyPr>
              <a:lstStyle/>
              <a:p>
                <a:r>
                  <a:rPr lang="en-US" altLang="zh-CN" b="1" dirty="0">
                    <a:solidFill>
                      <a:schemeClr val="tx1"/>
                    </a:solidFill>
                    <a:latin typeface="微软雅黑" panose="020B0503020204020204" charset="-122"/>
                    <a:ea typeface="微软雅黑" panose="020B0503020204020204" charset="-122"/>
                    <a:sym typeface="+mn-ea"/>
                  </a:rPr>
                  <a:t>·</a:t>
                </a:r>
                <a:r>
                  <a:rPr lang="zh-CN" altLang="en-US" dirty="0">
                    <a:solidFill>
                      <a:schemeClr val="tx1"/>
                    </a:solidFill>
                    <a:latin typeface="Arial" panose="020B0604020202020204" pitchFamily="34" charset="0"/>
                    <a:cs typeface="Arial" panose="020B0604020202020204" pitchFamily="34" charset="0"/>
                  </a:rPr>
                  <a:t> </a:t>
                </a:r>
                <a:r>
                  <a:rPr lang="en-US" altLang="zh-CN" dirty="0">
                    <a:solidFill>
                      <a:schemeClr val="tx1"/>
                    </a:solidFill>
                    <a:latin typeface="Arial" panose="020B0604020202020204" pitchFamily="34" charset="0"/>
                    <a:cs typeface="Arial" panose="020B0604020202020204" pitchFamily="34" charset="0"/>
                  </a:rPr>
                  <a:t>For </a:t>
                </a:r>
                <a14:m>
                  <m:oMath xmlns:m="http://schemas.openxmlformats.org/officeDocument/2006/math">
                    <m:sSub>
                      <m:sSubPr>
                        <m:ctrlPr>
                          <a:rPr lang="en-US" altLang="zh-CN" i="1">
                            <a:solidFill>
                              <a:schemeClr val="tx1"/>
                            </a:solidFill>
                            <a:latin typeface="Cambria Math" panose="02040503050406030204" pitchFamily="18" charset="0"/>
                            <a:cs typeface="Cambria Math" panose="02040503050406030204" pitchFamily="18" charset="0"/>
                          </a:rPr>
                        </m:ctrlPr>
                      </m:sSubPr>
                      <m:e>
                        <m:r>
                          <a:rPr lang="en-US" altLang="zh-CN" i="1">
                            <a:solidFill>
                              <a:schemeClr val="tx1"/>
                            </a:solidFill>
                            <a:latin typeface="Cambria Math" panose="02040503050406030204" pitchFamily="18" charset="0"/>
                            <a:cs typeface="Cambria Math" panose="02040503050406030204" pitchFamily="18" charset="0"/>
                          </a:rPr>
                          <m:t>𝑛</m:t>
                        </m:r>
                      </m:e>
                      <m:sub>
                        <m:r>
                          <a:rPr lang="en-US" altLang="zh-CN" i="1">
                            <a:solidFill>
                              <a:schemeClr val="tx1"/>
                            </a:solidFill>
                            <a:latin typeface="Cambria Math" panose="02040503050406030204" pitchFamily="18" charset="0"/>
                            <a:cs typeface="Cambria Math" panose="02040503050406030204" pitchFamily="18" charset="0"/>
                          </a:rPr>
                          <m:t>𝐵</m:t>
                        </m:r>
                      </m:sub>
                    </m:sSub>
                    <m:r>
                      <a:rPr lang="en-US" altLang="zh-CN" i="1">
                        <a:solidFill>
                          <a:schemeClr val="tx1"/>
                        </a:solidFill>
                        <a:latin typeface="Cambria Math" panose="02040503050406030204" pitchFamily="18" charset="0"/>
                        <a:ea typeface="MS Mincho" panose="02020609040205080304" charset="-128"/>
                        <a:cs typeface="Cambria Math" panose="02040503050406030204" pitchFamily="18" charset="0"/>
                      </a:rPr>
                      <m:t>&lt; 2</m:t>
                    </m:r>
                    <m:sSub>
                      <m:sSubPr>
                        <m:ctrlPr>
                          <a:rPr lang="en-US" altLang="zh-CN" i="1">
                            <a:solidFill>
                              <a:schemeClr val="tx1"/>
                            </a:solidFill>
                            <a:latin typeface="Cambria Math" panose="02040503050406030204" pitchFamily="18" charset="0"/>
                            <a:cs typeface="Cambria Math" panose="02040503050406030204" pitchFamily="18" charset="0"/>
                          </a:rPr>
                        </m:ctrlPr>
                      </m:sSubPr>
                      <m:e>
                        <m:r>
                          <a:rPr lang="en-US" altLang="zh-CN" i="1">
                            <a:solidFill>
                              <a:schemeClr val="tx1"/>
                            </a:solidFill>
                            <a:latin typeface="Cambria Math" panose="02040503050406030204" pitchFamily="18" charset="0"/>
                            <a:cs typeface="Cambria Math" panose="02040503050406030204" pitchFamily="18" charset="0"/>
                          </a:rPr>
                          <m:t>𝑛</m:t>
                        </m:r>
                      </m:e>
                      <m:sub>
                        <m:r>
                          <a:rPr lang="en-US" altLang="zh-CN" i="1">
                            <a:solidFill>
                              <a:schemeClr val="tx1"/>
                            </a:solidFill>
                            <a:latin typeface="Cambria Math" panose="02040503050406030204" pitchFamily="18" charset="0"/>
                            <a:ea typeface="MS Mincho" panose="02020609040205080304" charset="-128"/>
                            <a:cs typeface="Cambria Math" panose="02040503050406030204" pitchFamily="18" charset="0"/>
                          </a:rPr>
                          <m:t>0</m:t>
                        </m:r>
                      </m:sub>
                    </m:sSub>
                  </m:oMath>
                </a14:m>
                <a:r>
                  <a:rPr lang="en-US" altLang="zh-CN" dirty="0">
                    <a:solidFill>
                      <a:schemeClr val="tx1"/>
                    </a:solidFill>
                    <a:latin typeface="Arial" panose="020B0604020202020204" pitchFamily="34" charset="0"/>
                    <a:cs typeface="Arial" panose="020B0604020202020204" pitchFamily="34" charset="0"/>
                  </a:rPr>
                  <a:t>, the dominant interactions occur via a few (~1-2) meson or quark exchanges, and description of the matter in terms of interacting nucleons is valid.</a:t>
                </a:r>
              </a:p>
              <a:p>
                <a:r>
                  <a:rPr lang="zh-CN" altLang="en-US" dirty="0">
                    <a:solidFill>
                      <a:schemeClr val="tx1"/>
                    </a:solidFill>
                    <a:latin typeface="Arial" panose="020B0604020202020204" pitchFamily="34" charset="0"/>
                    <a:cs typeface="Arial" panose="020B0604020202020204" pitchFamily="34" charset="0"/>
                  </a:rPr>
                  <a:t> </a:t>
                </a:r>
              </a:p>
              <a:p>
                <a:r>
                  <a:rPr lang="en-US" altLang="zh-CN" b="1" dirty="0">
                    <a:solidFill>
                      <a:schemeClr val="tx1"/>
                    </a:solidFill>
                    <a:latin typeface="微软雅黑" panose="020B0503020204020204" charset="-122"/>
                    <a:ea typeface="微软雅黑" panose="020B0503020204020204" charset="-122"/>
                    <a:sym typeface="+mn-ea"/>
                  </a:rPr>
                  <a:t>·</a:t>
                </a:r>
                <a:r>
                  <a:rPr lang="zh-CN" altLang="en-US" dirty="0">
                    <a:solidFill>
                      <a:schemeClr val="tx1"/>
                    </a:solidFill>
                    <a:latin typeface="Arial" panose="020B0604020202020204" pitchFamily="34" charset="0"/>
                    <a:cs typeface="Arial" panose="020B0604020202020204" pitchFamily="34" charset="0"/>
                  </a:rPr>
                  <a:t> </a:t>
                </a:r>
                <a:r>
                  <a:rPr lang="en-US" altLang="zh-CN" dirty="0">
                    <a:solidFill>
                      <a:schemeClr val="tx1"/>
                    </a:solidFill>
                    <a:latin typeface="Arial" panose="020B0604020202020204" pitchFamily="34" charset="0"/>
                    <a:cs typeface="Arial" panose="020B0604020202020204" pitchFamily="34" charset="0"/>
                  </a:rPr>
                  <a:t>For</a:t>
                </a:r>
                <a:r>
                  <a:rPr lang="zh-CN" altLang="en-US" dirty="0">
                    <a:solidFill>
                      <a:schemeClr val="tx1"/>
                    </a:solidFill>
                    <a:latin typeface="Arial" panose="020B0604020202020204" pitchFamily="34" charset="0"/>
                    <a:cs typeface="Arial" panose="020B0604020202020204" pitchFamily="34" charset="0"/>
                  </a:rPr>
                  <a:t> </a:t>
                </a:r>
                <a14:m>
                  <m:oMath xmlns:m="http://schemas.openxmlformats.org/officeDocument/2006/math">
                    <m:r>
                      <a:rPr lang="en-US" altLang="zh-CN" i="1">
                        <a:solidFill>
                          <a:schemeClr val="tx1"/>
                        </a:solidFill>
                        <a:latin typeface="Cambria Math" panose="02040503050406030204" pitchFamily="18" charset="0"/>
                        <a:ea typeface="MS Mincho" panose="02020609040205080304" charset="-128"/>
                        <a:cs typeface="Cambria Math" panose="02040503050406030204" pitchFamily="18" charset="0"/>
                      </a:rPr>
                      <m:t>2</m:t>
                    </m:r>
                    <m:sSub>
                      <m:sSubPr>
                        <m:ctrlPr>
                          <a:rPr lang="en-US" altLang="zh-CN" i="1">
                            <a:solidFill>
                              <a:schemeClr val="tx1"/>
                            </a:solidFill>
                            <a:latin typeface="Cambria Math" panose="02040503050406030204" pitchFamily="18" charset="0"/>
                            <a:cs typeface="Cambria Math" panose="02040503050406030204" pitchFamily="18" charset="0"/>
                          </a:rPr>
                        </m:ctrlPr>
                      </m:sSubPr>
                      <m:e>
                        <m:r>
                          <a:rPr lang="en-US" altLang="zh-CN" i="1">
                            <a:solidFill>
                              <a:schemeClr val="tx1"/>
                            </a:solidFill>
                            <a:latin typeface="Cambria Math" panose="02040503050406030204" pitchFamily="18" charset="0"/>
                            <a:cs typeface="Cambria Math" panose="02040503050406030204" pitchFamily="18" charset="0"/>
                          </a:rPr>
                          <m:t>𝑛</m:t>
                        </m:r>
                      </m:e>
                      <m:sub>
                        <m:r>
                          <a:rPr lang="en-US" altLang="zh-CN" i="1">
                            <a:solidFill>
                              <a:schemeClr val="tx1"/>
                            </a:solidFill>
                            <a:latin typeface="Cambria Math" panose="02040503050406030204" pitchFamily="18" charset="0"/>
                            <a:ea typeface="MS Mincho" panose="02020609040205080304" charset="-128"/>
                            <a:cs typeface="Cambria Math" panose="02040503050406030204" pitchFamily="18" charset="0"/>
                          </a:rPr>
                          <m:t>0</m:t>
                        </m:r>
                      </m:sub>
                    </m:sSub>
                    <m:r>
                      <a:rPr lang="en-US" altLang="zh-CN" i="1">
                        <a:solidFill>
                          <a:schemeClr val="tx1"/>
                        </a:solidFill>
                        <a:latin typeface="Cambria Math" panose="02040503050406030204" pitchFamily="18" charset="0"/>
                        <a:ea typeface="MS Mincho" panose="02020609040205080304" charset="-128"/>
                        <a:cs typeface="Cambria Math" panose="02040503050406030204" pitchFamily="18" charset="0"/>
                      </a:rPr>
                      <m:t>&lt;</m:t>
                    </m:r>
                    <m:sSub>
                      <m:sSubPr>
                        <m:ctrlPr>
                          <a:rPr lang="en-US" altLang="zh-CN" i="1">
                            <a:solidFill>
                              <a:schemeClr val="tx1"/>
                            </a:solidFill>
                            <a:latin typeface="Cambria Math" panose="02040503050406030204" pitchFamily="18" charset="0"/>
                            <a:cs typeface="Cambria Math" panose="02040503050406030204" pitchFamily="18" charset="0"/>
                          </a:rPr>
                        </m:ctrlPr>
                      </m:sSubPr>
                      <m:e>
                        <m:r>
                          <a:rPr lang="en-US" altLang="zh-CN" i="1">
                            <a:solidFill>
                              <a:schemeClr val="tx1"/>
                            </a:solidFill>
                            <a:latin typeface="Cambria Math" panose="02040503050406030204" pitchFamily="18" charset="0"/>
                            <a:cs typeface="Cambria Math" panose="02040503050406030204" pitchFamily="18" charset="0"/>
                          </a:rPr>
                          <m:t>𝑛</m:t>
                        </m:r>
                      </m:e>
                      <m:sub>
                        <m:r>
                          <a:rPr lang="en-US" altLang="zh-CN" i="1">
                            <a:solidFill>
                              <a:schemeClr val="tx1"/>
                            </a:solidFill>
                            <a:latin typeface="Cambria Math" panose="02040503050406030204" pitchFamily="18" charset="0"/>
                            <a:cs typeface="Cambria Math" panose="02040503050406030204" pitchFamily="18" charset="0"/>
                          </a:rPr>
                          <m:t>𝐵</m:t>
                        </m:r>
                      </m:sub>
                    </m:sSub>
                    <m:r>
                      <a:rPr lang="en-US" altLang="zh-CN" i="1">
                        <a:solidFill>
                          <a:schemeClr val="tx1"/>
                        </a:solidFill>
                        <a:latin typeface="Cambria Math" panose="02040503050406030204" pitchFamily="18" charset="0"/>
                        <a:ea typeface="MS Mincho" panose="02020609040205080304" charset="-128"/>
                        <a:cs typeface="Cambria Math" panose="02040503050406030204" pitchFamily="18" charset="0"/>
                      </a:rPr>
                      <m:t> &lt;(4−7)</m:t>
                    </m:r>
                    <m:sSub>
                      <m:sSubPr>
                        <m:ctrlPr>
                          <a:rPr lang="en-US" altLang="zh-CN" i="1">
                            <a:solidFill>
                              <a:schemeClr val="tx1"/>
                            </a:solidFill>
                            <a:latin typeface="Cambria Math" panose="02040503050406030204" pitchFamily="18" charset="0"/>
                            <a:cs typeface="Cambria Math" panose="02040503050406030204" pitchFamily="18" charset="0"/>
                          </a:rPr>
                        </m:ctrlPr>
                      </m:sSubPr>
                      <m:e>
                        <m:r>
                          <a:rPr lang="en-US" altLang="zh-CN" i="1">
                            <a:solidFill>
                              <a:schemeClr val="tx1"/>
                            </a:solidFill>
                            <a:latin typeface="Cambria Math" panose="02040503050406030204" pitchFamily="18" charset="0"/>
                            <a:cs typeface="Cambria Math" panose="02040503050406030204" pitchFamily="18" charset="0"/>
                          </a:rPr>
                          <m:t>𝑛</m:t>
                        </m:r>
                      </m:e>
                      <m:sub>
                        <m:r>
                          <a:rPr lang="en-US" altLang="zh-CN" i="1">
                            <a:solidFill>
                              <a:schemeClr val="tx1"/>
                            </a:solidFill>
                            <a:latin typeface="Cambria Math" panose="02040503050406030204" pitchFamily="18" charset="0"/>
                            <a:ea typeface="MS Mincho" panose="02020609040205080304" charset="-128"/>
                            <a:cs typeface="Cambria Math" panose="02040503050406030204" pitchFamily="18" charset="0"/>
                          </a:rPr>
                          <m:t>0</m:t>
                        </m:r>
                      </m:sub>
                    </m:sSub>
                  </m:oMath>
                </a14:m>
                <a:r>
                  <a:rPr lang="zh-CN" altLang="en-US" dirty="0">
                    <a:solidFill>
                      <a:schemeClr val="tx1"/>
                    </a:solidFill>
                    <a:latin typeface="Arial" panose="020B0604020202020204" pitchFamily="34" charset="0"/>
                    <a:cs typeface="Arial" panose="020B0604020202020204" pitchFamily="34" charset="0"/>
                  </a:rPr>
                  <a:t>, </a:t>
                </a:r>
                <a:r>
                  <a:rPr lang="en-US" altLang="zh-CN" dirty="0">
                    <a:solidFill>
                      <a:schemeClr val="tx1"/>
                    </a:solidFill>
                    <a:latin typeface="Arial" panose="020B0604020202020204" pitchFamily="34" charset="0"/>
                    <a:cs typeface="Arial" panose="020B0604020202020204" pitchFamily="34" charset="0"/>
                  </a:rPr>
                  <a:t>many-quark exchanges dominate and the system gradually changes from hadronic to quark matter.</a:t>
                </a:r>
                <a:endParaRPr lang="zh-CN" altLang="en-US" dirty="0">
                  <a:solidFill>
                    <a:schemeClr val="tx1"/>
                  </a:solidFill>
                  <a:latin typeface="Arial" panose="020B0604020202020204" pitchFamily="34" charset="0"/>
                  <a:cs typeface="Arial" panose="020B0604020202020204" pitchFamily="34" charset="0"/>
                </a:endParaRPr>
              </a:p>
              <a:p>
                <a:endParaRPr lang="zh-CN" altLang="en-US" dirty="0">
                  <a:solidFill>
                    <a:schemeClr val="tx1"/>
                  </a:solidFill>
                  <a:latin typeface="Arial" panose="020B0604020202020204" pitchFamily="34" charset="0"/>
                  <a:cs typeface="Arial" panose="020B0604020202020204" pitchFamily="34" charset="0"/>
                </a:endParaRPr>
              </a:p>
              <a:p>
                <a:r>
                  <a:rPr lang="en-US" altLang="zh-CN" b="1" dirty="0">
                    <a:solidFill>
                      <a:schemeClr val="tx1"/>
                    </a:solidFill>
                    <a:latin typeface="微软雅黑" panose="020B0503020204020204" charset="-122"/>
                    <a:ea typeface="微软雅黑" panose="020B0503020204020204" charset="-122"/>
                    <a:sym typeface="+mn-ea"/>
                  </a:rPr>
                  <a:t>·</a:t>
                </a:r>
                <a:r>
                  <a:rPr lang="zh-CN" altLang="en-US" dirty="0">
                    <a:solidFill>
                      <a:schemeClr val="tx1"/>
                    </a:solidFill>
                    <a:latin typeface="Arial" panose="020B0604020202020204" pitchFamily="34" charset="0"/>
                    <a:cs typeface="Arial" panose="020B0604020202020204" pitchFamily="34" charset="0"/>
                  </a:rPr>
                  <a:t> </a:t>
                </a:r>
                <a:r>
                  <a:rPr lang="en-US" altLang="zh-CN" dirty="0">
                    <a:solidFill>
                      <a:schemeClr val="tx1"/>
                    </a:solidFill>
                    <a:latin typeface="Arial" panose="020B0604020202020204" pitchFamily="34" charset="0"/>
                    <a:cs typeface="Arial" panose="020B0604020202020204" pitchFamily="34" charset="0"/>
                  </a:rPr>
                  <a:t>For</a:t>
                </a:r>
                <a:r>
                  <a:rPr lang="zh-CN" altLang="en-US" dirty="0">
                    <a:solidFill>
                      <a:schemeClr val="tx1"/>
                    </a:solidFill>
                    <a:latin typeface="Arial" panose="020B0604020202020204" pitchFamily="34" charset="0"/>
                    <a:cs typeface="Arial" panose="020B0604020202020204" pitchFamily="34" charset="0"/>
                  </a:rPr>
                  <a:t> </a:t>
                </a:r>
                <a14:m>
                  <m:oMath xmlns:m="http://schemas.openxmlformats.org/officeDocument/2006/math">
                    <m:sSub>
                      <m:sSubPr>
                        <m:ctrlPr>
                          <a:rPr lang="en-US" altLang="zh-CN" i="1">
                            <a:solidFill>
                              <a:schemeClr val="tx1"/>
                            </a:solidFill>
                            <a:latin typeface="Cambria Math" panose="02040503050406030204" pitchFamily="18" charset="0"/>
                            <a:cs typeface="Cambria Math" panose="02040503050406030204" pitchFamily="18" charset="0"/>
                          </a:rPr>
                        </m:ctrlPr>
                      </m:sSubPr>
                      <m:e>
                        <m:r>
                          <a:rPr lang="en-US" altLang="zh-CN" i="1">
                            <a:solidFill>
                              <a:schemeClr val="tx1"/>
                            </a:solidFill>
                            <a:latin typeface="Cambria Math" panose="02040503050406030204" pitchFamily="18" charset="0"/>
                            <a:cs typeface="Cambria Math" panose="02040503050406030204" pitchFamily="18" charset="0"/>
                          </a:rPr>
                          <m:t>𝑛</m:t>
                        </m:r>
                      </m:e>
                      <m:sub>
                        <m:r>
                          <a:rPr lang="en-US" altLang="zh-CN" i="1">
                            <a:solidFill>
                              <a:schemeClr val="tx1"/>
                            </a:solidFill>
                            <a:latin typeface="Cambria Math" panose="02040503050406030204" pitchFamily="18" charset="0"/>
                            <a:cs typeface="Cambria Math" panose="02040503050406030204" pitchFamily="18" charset="0"/>
                          </a:rPr>
                          <m:t>𝐵</m:t>
                        </m:r>
                      </m:sub>
                    </m:sSub>
                    <m:r>
                      <a:rPr lang="en-US" altLang="zh-CN" i="1">
                        <a:solidFill>
                          <a:schemeClr val="tx1"/>
                        </a:solidFill>
                        <a:latin typeface="Cambria Math" panose="02040503050406030204" pitchFamily="18" charset="0"/>
                        <a:ea typeface="MS Mincho" panose="02020609040205080304" charset="-128"/>
                        <a:cs typeface="Cambria Math" panose="02040503050406030204" pitchFamily="18" charset="0"/>
                      </a:rPr>
                      <m:t>&gt; (4−7)</m:t>
                    </m:r>
                    <m:sSub>
                      <m:sSubPr>
                        <m:ctrlPr>
                          <a:rPr lang="en-US" altLang="zh-CN" i="1">
                            <a:solidFill>
                              <a:schemeClr val="tx1"/>
                            </a:solidFill>
                            <a:latin typeface="Cambria Math" panose="02040503050406030204" pitchFamily="18" charset="0"/>
                            <a:cs typeface="Cambria Math" panose="02040503050406030204" pitchFamily="18" charset="0"/>
                          </a:rPr>
                        </m:ctrlPr>
                      </m:sSubPr>
                      <m:e>
                        <m:r>
                          <a:rPr lang="en-US" altLang="zh-CN" i="1">
                            <a:solidFill>
                              <a:schemeClr val="tx1"/>
                            </a:solidFill>
                            <a:latin typeface="Cambria Math" panose="02040503050406030204" pitchFamily="18" charset="0"/>
                            <a:cs typeface="Cambria Math" panose="02040503050406030204" pitchFamily="18" charset="0"/>
                          </a:rPr>
                          <m:t>𝑛</m:t>
                        </m:r>
                      </m:e>
                      <m:sub>
                        <m:r>
                          <a:rPr lang="en-US" altLang="zh-CN" i="1">
                            <a:solidFill>
                              <a:schemeClr val="tx1"/>
                            </a:solidFill>
                            <a:latin typeface="Cambria Math" panose="02040503050406030204" pitchFamily="18" charset="0"/>
                            <a:ea typeface="MS Mincho" panose="02020609040205080304" charset="-128"/>
                            <a:cs typeface="Cambria Math" panose="02040503050406030204" pitchFamily="18" charset="0"/>
                          </a:rPr>
                          <m:t>0</m:t>
                        </m:r>
                      </m:sub>
                    </m:sSub>
                  </m:oMath>
                </a14:m>
                <a:r>
                  <a:rPr lang="zh-CN" altLang="en-US" dirty="0">
                    <a:solidFill>
                      <a:schemeClr val="tx1"/>
                    </a:solidFill>
                    <a:latin typeface="Arial" panose="020B0604020202020204" pitchFamily="34" charset="0"/>
                    <a:cs typeface="Arial" panose="020B0604020202020204" pitchFamily="34" charset="0"/>
                  </a:rPr>
                  <a:t>, </a:t>
                </a:r>
                <a:r>
                  <a:rPr lang="en-US" altLang="zh-CN" dirty="0">
                    <a:solidFill>
                      <a:schemeClr val="tx1"/>
                    </a:solidFill>
                    <a:latin typeface="Arial" panose="020B0604020202020204" pitchFamily="34" charset="0"/>
                    <a:cs typeface="Arial" panose="020B0604020202020204" pitchFamily="34" charset="0"/>
                  </a:rPr>
                  <a:t>the matter is percolated and quarks no longer belong to specific baryons.</a:t>
                </a:r>
              </a:p>
            </p:txBody>
          </p:sp>
        </mc:Choice>
        <mc:Fallback xmlns="">
          <p:sp>
            <p:nvSpPr>
              <p:cNvPr id="8" name="文本框 7">
                <a:extLst>
                  <a:ext uri="{FF2B5EF4-FFF2-40B4-BE49-F238E27FC236}">
                    <a16:creationId xmlns:a16="http://schemas.microsoft.com/office/drawing/2014/main" id="{6D4C9837-4B3A-E302-B838-10EAE7BC08C0}"/>
                  </a:ext>
                </a:extLst>
              </p:cNvPr>
              <p:cNvSpPr txBox="1">
                <a:spLocks noRot="1" noChangeAspect="1" noMove="1" noResize="1" noEditPoints="1" noAdjustHandles="1" noChangeArrowheads="1" noChangeShapeType="1" noTextEdit="1"/>
              </p:cNvSpPr>
              <p:nvPr/>
            </p:nvSpPr>
            <p:spPr>
              <a:xfrm>
                <a:off x="1596390" y="3896995"/>
                <a:ext cx="9048750" cy="2306955"/>
              </a:xfrm>
              <a:prstGeom prst="rect">
                <a:avLst/>
              </a:prstGeom>
              <a:blipFill>
                <a:blip r:embed="rId3"/>
                <a:stretch>
                  <a:fillRect l="-606" t="-1319" b="-316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7263437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F3EEC71-2263-4D66-3022-541E096C2E81}"/>
              </a:ext>
            </a:extLst>
          </p:cNvPr>
          <p:cNvPicPr>
            <a:picLocks noChangeAspect="1"/>
          </p:cNvPicPr>
          <p:nvPr/>
        </p:nvPicPr>
        <p:blipFill>
          <a:blip r:embed="rId2"/>
          <a:stretch>
            <a:fillRect/>
          </a:stretch>
        </p:blipFill>
        <p:spPr>
          <a:xfrm>
            <a:off x="848182" y="1122547"/>
            <a:ext cx="3155950" cy="4524375"/>
          </a:xfrm>
          <a:prstGeom prst="rect">
            <a:avLst/>
          </a:prstGeom>
        </p:spPr>
      </p:pic>
      <p:pic>
        <p:nvPicPr>
          <p:cNvPr id="3" name="图片 2">
            <a:extLst>
              <a:ext uri="{FF2B5EF4-FFF2-40B4-BE49-F238E27FC236}">
                <a16:creationId xmlns:a16="http://schemas.microsoft.com/office/drawing/2014/main" id="{1F33CB7D-946C-0138-009C-DC15D8BAB8E8}"/>
              </a:ext>
            </a:extLst>
          </p:cNvPr>
          <p:cNvPicPr>
            <a:picLocks noChangeAspect="1"/>
          </p:cNvPicPr>
          <p:nvPr/>
        </p:nvPicPr>
        <p:blipFill>
          <a:blip r:embed="rId3"/>
          <a:stretch>
            <a:fillRect/>
          </a:stretch>
        </p:blipFill>
        <p:spPr>
          <a:xfrm>
            <a:off x="8166604" y="1122547"/>
            <a:ext cx="3062605" cy="4572000"/>
          </a:xfrm>
          <a:prstGeom prst="rect">
            <a:avLst/>
          </a:prstGeom>
        </p:spPr>
      </p:pic>
      <p:sp>
        <p:nvSpPr>
          <p:cNvPr id="4" name="文本框 3">
            <a:extLst>
              <a:ext uri="{FF2B5EF4-FFF2-40B4-BE49-F238E27FC236}">
                <a16:creationId xmlns:a16="http://schemas.microsoft.com/office/drawing/2014/main" id="{354BD721-13BB-1FBC-64BA-EDAE555CB626}"/>
              </a:ext>
            </a:extLst>
          </p:cNvPr>
          <p:cNvSpPr txBox="1"/>
          <p:nvPr/>
        </p:nvSpPr>
        <p:spPr>
          <a:xfrm>
            <a:off x="4716059" y="1122547"/>
            <a:ext cx="2530549" cy="5078313"/>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Crossover: </a:t>
            </a:r>
            <a:r>
              <a:rPr lang="en-US" altLang="zh-CN" sz="1800" b="0" dirty="0">
                <a:effectLst/>
                <a:latin typeface="Arial" panose="020B0604020202020204" pitchFamily="34" charset="0"/>
                <a:cs typeface="Arial" panose="020B0604020202020204" pitchFamily="34" charset="0"/>
              </a:rPr>
              <a:t>Smoothly connects the boundary for hadron and quark; stiffening whe</a:t>
            </a:r>
            <a:r>
              <a:rPr lang="en-US" altLang="zh-CN" dirty="0">
                <a:latin typeface="Arial" panose="020B0604020202020204" pitchFamily="34" charset="0"/>
                <a:cs typeface="Arial" panose="020B0604020202020204" pitchFamily="34" charset="0"/>
              </a:rPr>
              <a:t>n confined quark saturated; support 2 solar mass NS with soft hadronic EOS</a:t>
            </a:r>
          </a:p>
          <a:p>
            <a:endParaRPr lang="en-US" altLang="zh-CN" dirty="0">
              <a:solidFill>
                <a:schemeClr val="bg1"/>
              </a:solidFill>
              <a:latin typeface="Times New Roman" panose="02020603050405020304" pitchFamily="18" charset="0"/>
              <a:cs typeface="Times New Roman" panose="02020603050405020304" pitchFamily="18" charset="0"/>
            </a:endParaRPr>
          </a:p>
          <a:p>
            <a:r>
              <a:rPr lang="en-US" altLang="zh-CN" dirty="0">
                <a:latin typeface="Arial" panose="020B0604020202020204" pitchFamily="34" charset="0"/>
                <a:cs typeface="Arial" panose="020B0604020202020204" pitchFamily="34" charset="0"/>
              </a:rPr>
              <a:t>1</a:t>
            </a:r>
            <a:r>
              <a:rPr lang="en-US" altLang="zh-CN" baseline="30000" dirty="0">
                <a:latin typeface="Arial" panose="020B0604020202020204" pitchFamily="34" charset="0"/>
                <a:cs typeface="Arial" panose="020B0604020202020204" pitchFamily="34" charset="0"/>
              </a:rPr>
              <a:t>st</a:t>
            </a:r>
            <a:r>
              <a:rPr lang="en-US" altLang="zh-CN" dirty="0">
                <a:latin typeface="Arial" panose="020B0604020202020204" pitchFamily="34" charset="0"/>
                <a:cs typeface="Arial" panose="020B0604020202020204" pitchFamily="34" charset="0"/>
              </a:rPr>
              <a:t> PT: strong 1</a:t>
            </a:r>
            <a:r>
              <a:rPr lang="en-US" altLang="zh-CN" baseline="30000" dirty="0">
                <a:latin typeface="Arial" panose="020B0604020202020204" pitchFamily="34" charset="0"/>
                <a:cs typeface="Arial" panose="020B0604020202020204" pitchFamily="34" charset="0"/>
              </a:rPr>
              <a:t>st</a:t>
            </a:r>
            <a:r>
              <a:rPr lang="en-US" altLang="zh-CN" dirty="0">
                <a:latin typeface="Arial" panose="020B0604020202020204" pitchFamily="34" charset="0"/>
                <a:cs typeface="Arial" panose="020B0604020202020204" pitchFamily="34" charset="0"/>
              </a:rPr>
              <a:t> PT only take places on the center of massive NS; or a Gibbs construction, predicts no so much difference with the hadronic baseline in zero temperature</a:t>
            </a:r>
            <a:endParaRPr lang="zh-CN" altLang="en-US" dirty="0">
              <a:latin typeface="Arial" panose="020B0604020202020204" pitchFamily="34" charset="0"/>
              <a:cs typeface="Arial" panose="020B0604020202020204" pitchFamily="34" charset="0"/>
            </a:endParaRPr>
          </a:p>
        </p:txBody>
      </p:sp>
      <p:sp>
        <p:nvSpPr>
          <p:cNvPr id="5" name="文本框 4">
            <a:extLst>
              <a:ext uri="{FF2B5EF4-FFF2-40B4-BE49-F238E27FC236}">
                <a16:creationId xmlns:a16="http://schemas.microsoft.com/office/drawing/2014/main" id="{01E33FF1-D4C5-13B6-DB97-124C15477C70}"/>
              </a:ext>
            </a:extLst>
          </p:cNvPr>
          <p:cNvSpPr txBox="1"/>
          <p:nvPr/>
        </p:nvSpPr>
        <p:spPr>
          <a:xfrm>
            <a:off x="789704" y="5778574"/>
            <a:ext cx="3561908" cy="369332"/>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Strong 1</a:t>
            </a:r>
            <a:r>
              <a:rPr lang="en-US" altLang="zh-CN" baseline="30000" dirty="0">
                <a:latin typeface="Arial" panose="020B0604020202020204" pitchFamily="34" charset="0"/>
                <a:cs typeface="Arial" panose="020B0604020202020204" pitchFamily="34" charset="0"/>
              </a:rPr>
              <a:t>st</a:t>
            </a:r>
            <a:r>
              <a:rPr lang="en-US" altLang="zh-CN" dirty="0">
                <a:latin typeface="Arial" panose="020B0604020202020204" pitchFamily="34" charset="0"/>
                <a:cs typeface="Arial" panose="020B0604020202020204" pitchFamily="34" charset="0"/>
              </a:rPr>
              <a:t> phase transition</a:t>
            </a:r>
            <a:endParaRPr lang="zh-CN" altLang="en-US" dirty="0">
              <a:latin typeface="Arial" panose="020B0604020202020204" pitchFamily="34" charset="0"/>
              <a:cs typeface="Arial" panose="020B0604020202020204" pitchFamily="34" charset="0"/>
            </a:endParaRPr>
          </a:p>
        </p:txBody>
      </p:sp>
      <p:sp>
        <p:nvSpPr>
          <p:cNvPr id="7" name="文本框 6">
            <a:extLst>
              <a:ext uri="{FF2B5EF4-FFF2-40B4-BE49-F238E27FC236}">
                <a16:creationId xmlns:a16="http://schemas.microsoft.com/office/drawing/2014/main" id="{91DCC8DE-77C8-E531-1271-A6145EC38542}"/>
              </a:ext>
            </a:extLst>
          </p:cNvPr>
          <p:cNvSpPr txBox="1"/>
          <p:nvPr/>
        </p:nvSpPr>
        <p:spPr>
          <a:xfrm>
            <a:off x="8269156" y="5665324"/>
            <a:ext cx="2857500" cy="368300"/>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Quark-hadron crossover</a:t>
            </a:r>
            <a:endParaRPr lang="en-US" altLang="zh-CN" dirty="0">
              <a:latin typeface="Arial" panose="020B0604020202020204" pitchFamily="34" charset="0"/>
              <a:cs typeface="Arial" panose="020B0604020202020204" pitchFamily="34" charset="0"/>
            </a:endParaRPr>
          </a:p>
        </p:txBody>
      </p:sp>
      <p:cxnSp>
        <p:nvCxnSpPr>
          <p:cNvPr id="9" name="直接连接符 8">
            <a:extLst>
              <a:ext uri="{FF2B5EF4-FFF2-40B4-BE49-F238E27FC236}">
                <a16:creationId xmlns:a16="http://schemas.microsoft.com/office/drawing/2014/main" id="{106D0425-19DD-834F-6F49-28B76CEFCFB0}"/>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11" name="文本框 10">
            <a:extLst>
              <a:ext uri="{FF2B5EF4-FFF2-40B4-BE49-F238E27FC236}">
                <a16:creationId xmlns:a16="http://schemas.microsoft.com/office/drawing/2014/main" id="{1CB5A129-B96F-A668-6152-03B83CBB98AF}"/>
              </a:ext>
            </a:extLst>
          </p:cNvPr>
          <p:cNvSpPr txBox="1"/>
          <p:nvPr/>
        </p:nvSpPr>
        <p:spPr>
          <a:xfrm>
            <a:off x="103121" y="76824"/>
            <a:ext cx="3491203" cy="584775"/>
          </a:xfrm>
          <a:prstGeom prst="rect">
            <a:avLst/>
          </a:prstGeom>
          <a:noFill/>
        </p:spPr>
        <p:txBody>
          <a:bodyPr wrap="square" rtlCol="0">
            <a:spAutoFit/>
          </a:bodyPr>
          <a:lstStyle/>
          <a:p>
            <a:r>
              <a:rPr lang="en-US" altLang="zh-CN" sz="3200" b="1" dirty="0">
                <a:cs typeface="Times New Roman" panose="02020603050405020304" pitchFamily="18" charset="0"/>
              </a:rPr>
              <a:t>1PT vs. QHC</a:t>
            </a:r>
            <a:endParaRPr lang="zh-CN" altLang="en-US" sz="3200" b="1" dirty="0">
              <a:cs typeface="Times New Roman" panose="02020603050405020304" pitchFamily="18" charset="0"/>
            </a:endParaRPr>
          </a:p>
        </p:txBody>
      </p:sp>
    </p:spTree>
    <p:extLst>
      <p:ext uri="{BB962C8B-B14F-4D97-AF65-F5344CB8AC3E}">
        <p14:creationId xmlns:p14="http://schemas.microsoft.com/office/powerpoint/2010/main" val="30187947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A895B4F0-A76D-CCF6-7B05-D21595523266}"/>
              </a:ext>
            </a:extLst>
          </p:cNvPr>
          <p:cNvCxnSpPr>
            <a:cxnSpLocks/>
          </p:cNvCxnSpPr>
          <p:nvPr/>
        </p:nvCxnSpPr>
        <p:spPr>
          <a:xfrm>
            <a:off x="103121" y="706333"/>
            <a:ext cx="11985758" cy="0"/>
          </a:xfrm>
          <a:prstGeom prst="line">
            <a:avLst/>
          </a:prstGeom>
          <a:ln/>
        </p:spPr>
        <p:style>
          <a:lnRef idx="3">
            <a:schemeClr val="dk1"/>
          </a:lnRef>
          <a:fillRef idx="0">
            <a:schemeClr val="dk1"/>
          </a:fillRef>
          <a:effectRef idx="2">
            <a:schemeClr val="dk1"/>
          </a:effectRef>
          <a:fontRef idx="minor">
            <a:schemeClr val="tx1"/>
          </a:fontRef>
        </p:style>
      </p:cxnSp>
      <p:pic>
        <p:nvPicPr>
          <p:cNvPr id="3" name="图片 2">
            <a:extLst>
              <a:ext uri="{FF2B5EF4-FFF2-40B4-BE49-F238E27FC236}">
                <a16:creationId xmlns:a16="http://schemas.microsoft.com/office/drawing/2014/main" id="{32A6EEBE-B4D2-4A2B-BEAB-4331DC520E86}"/>
              </a:ext>
            </a:extLst>
          </p:cNvPr>
          <p:cNvPicPr>
            <a:picLocks noChangeAspect="1"/>
          </p:cNvPicPr>
          <p:nvPr/>
        </p:nvPicPr>
        <p:blipFill>
          <a:blip r:embed="rId2"/>
          <a:stretch>
            <a:fillRect/>
          </a:stretch>
        </p:blipFill>
        <p:spPr>
          <a:xfrm>
            <a:off x="1562057" y="1888887"/>
            <a:ext cx="3737698" cy="2762250"/>
          </a:xfrm>
          <a:prstGeom prst="rect">
            <a:avLst/>
          </a:prstGeom>
        </p:spPr>
      </p:pic>
      <p:pic>
        <p:nvPicPr>
          <p:cNvPr id="4" name="图片 3">
            <a:extLst>
              <a:ext uri="{FF2B5EF4-FFF2-40B4-BE49-F238E27FC236}">
                <a16:creationId xmlns:a16="http://schemas.microsoft.com/office/drawing/2014/main" id="{E5719FC8-A1CF-CE07-6CD1-480E03830681}"/>
              </a:ext>
            </a:extLst>
          </p:cNvPr>
          <p:cNvPicPr>
            <a:picLocks noChangeAspect="1"/>
          </p:cNvPicPr>
          <p:nvPr/>
        </p:nvPicPr>
        <p:blipFill>
          <a:blip r:embed="rId3"/>
          <a:stretch>
            <a:fillRect/>
          </a:stretch>
        </p:blipFill>
        <p:spPr>
          <a:xfrm>
            <a:off x="6456281" y="1888887"/>
            <a:ext cx="3779430" cy="2762250"/>
          </a:xfrm>
          <a:prstGeom prst="rect">
            <a:avLst/>
          </a:prstGeom>
        </p:spPr>
      </p:pic>
      <p:sp>
        <p:nvSpPr>
          <p:cNvPr id="5" name="文本框 4">
            <a:extLst>
              <a:ext uri="{FF2B5EF4-FFF2-40B4-BE49-F238E27FC236}">
                <a16:creationId xmlns:a16="http://schemas.microsoft.com/office/drawing/2014/main" id="{DA50E130-FAFA-7D0F-2F0B-02D6E8A12A18}"/>
              </a:ext>
            </a:extLst>
          </p:cNvPr>
          <p:cNvSpPr txBox="1"/>
          <p:nvPr/>
        </p:nvSpPr>
        <p:spPr>
          <a:xfrm>
            <a:off x="4806042" y="4903977"/>
            <a:ext cx="2579915" cy="646331"/>
          </a:xfrm>
          <a:prstGeom prst="rect">
            <a:avLst/>
          </a:prstGeom>
          <a:noFill/>
        </p:spPr>
        <p:txBody>
          <a:bodyPr wrap="square" rtlCol="0">
            <a:spAutoFit/>
          </a:bodyPr>
          <a:lstStyle/>
          <a:p>
            <a:pPr algn="ctr"/>
            <a:r>
              <a:rPr kumimoji="1" lang="en-US" altLang="zh-CN" dirty="0" err="1">
                <a:latin typeface="Arial" panose="020B0604020202020204" pitchFamily="34" charset="0"/>
                <a:cs typeface="Arial" panose="020B0604020202020204" pitchFamily="34" charset="0"/>
              </a:rPr>
              <a:t>Bauswein</a:t>
            </a:r>
            <a:r>
              <a:rPr kumimoji="1" lang="en-US" altLang="zh-CN" dirty="0">
                <a:latin typeface="Arial" panose="020B0604020202020204" pitchFamily="34" charset="0"/>
                <a:cs typeface="Arial" panose="020B0604020202020204" pitchFamily="34" charset="0"/>
              </a:rPr>
              <a:t> et al.  PRL 2019</a:t>
            </a:r>
          </a:p>
        </p:txBody>
      </p:sp>
      <p:sp>
        <p:nvSpPr>
          <p:cNvPr id="6" name="文本框 5">
            <a:extLst>
              <a:ext uri="{FF2B5EF4-FFF2-40B4-BE49-F238E27FC236}">
                <a16:creationId xmlns:a16="http://schemas.microsoft.com/office/drawing/2014/main" id="{2FC24562-C9C4-C254-53DB-863040A8AF3D}"/>
              </a:ext>
            </a:extLst>
          </p:cNvPr>
          <p:cNvSpPr txBox="1"/>
          <p:nvPr/>
        </p:nvSpPr>
        <p:spPr>
          <a:xfrm>
            <a:off x="1352866" y="5649540"/>
            <a:ext cx="9486265" cy="368300"/>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Deconfined quark matter arises with an energy density “jump”, which always softens EOS.</a:t>
            </a:r>
          </a:p>
        </p:txBody>
      </p:sp>
      <p:sp>
        <p:nvSpPr>
          <p:cNvPr id="7" name="文本框 6">
            <a:extLst>
              <a:ext uri="{FF2B5EF4-FFF2-40B4-BE49-F238E27FC236}">
                <a16:creationId xmlns:a16="http://schemas.microsoft.com/office/drawing/2014/main" id="{38AE28F0-74DB-7FDF-E01D-31DE205276F5}"/>
              </a:ext>
            </a:extLst>
          </p:cNvPr>
          <p:cNvSpPr txBox="1"/>
          <p:nvPr/>
        </p:nvSpPr>
        <p:spPr>
          <a:xfrm>
            <a:off x="103121" y="76824"/>
            <a:ext cx="4144586" cy="584775"/>
          </a:xfrm>
          <a:prstGeom prst="rect">
            <a:avLst/>
          </a:prstGeom>
          <a:noFill/>
        </p:spPr>
        <p:txBody>
          <a:bodyPr wrap="square" rtlCol="0">
            <a:spAutoFit/>
          </a:bodyPr>
          <a:lstStyle/>
          <a:p>
            <a:r>
              <a:rPr lang="en-US" altLang="zh-CN" sz="3200" b="1" dirty="0">
                <a:cs typeface="Times New Roman" panose="02020603050405020304" pitchFamily="18" charset="0"/>
              </a:rPr>
              <a:t>1PT in BNS merger</a:t>
            </a:r>
            <a:endParaRPr lang="zh-CN" altLang="en-US" sz="3200" b="1" dirty="0">
              <a:cs typeface="Times New Roman" panose="02020603050405020304" pitchFamily="18" charset="0"/>
            </a:endParaRPr>
          </a:p>
        </p:txBody>
      </p:sp>
    </p:spTree>
    <p:extLst>
      <p:ext uri="{BB962C8B-B14F-4D97-AF65-F5344CB8AC3E}">
        <p14:creationId xmlns:p14="http://schemas.microsoft.com/office/powerpoint/2010/main" val="23227920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0E506B76-AB6D-1FEA-5E53-BCAB6E718730}"/>
              </a:ext>
            </a:extLst>
          </p:cNvPr>
          <p:cNvCxnSpPr>
            <a:cxnSpLocks/>
          </p:cNvCxnSpPr>
          <p:nvPr/>
        </p:nvCxnSpPr>
        <p:spPr>
          <a:xfrm>
            <a:off x="103121" y="706333"/>
            <a:ext cx="11985758" cy="0"/>
          </a:xfrm>
          <a:prstGeom prst="line">
            <a:avLst/>
          </a:prstGeom>
          <a:ln/>
        </p:spPr>
        <p:style>
          <a:lnRef idx="3">
            <a:schemeClr val="dk1"/>
          </a:lnRef>
          <a:fillRef idx="0">
            <a:schemeClr val="dk1"/>
          </a:fillRef>
          <a:effectRef idx="2">
            <a:schemeClr val="dk1"/>
          </a:effectRef>
          <a:fontRef idx="minor">
            <a:schemeClr val="tx1"/>
          </a:fontRef>
        </p:style>
      </p:cxnSp>
      <p:pic>
        <p:nvPicPr>
          <p:cNvPr id="3" name="图片 2">
            <a:extLst>
              <a:ext uri="{FF2B5EF4-FFF2-40B4-BE49-F238E27FC236}">
                <a16:creationId xmlns:a16="http://schemas.microsoft.com/office/drawing/2014/main" id="{663510C0-267B-853A-B080-3AC7076BCE16}"/>
              </a:ext>
            </a:extLst>
          </p:cNvPr>
          <p:cNvPicPr>
            <a:picLocks noChangeAspect="1"/>
          </p:cNvPicPr>
          <p:nvPr/>
        </p:nvPicPr>
        <p:blipFill>
          <a:blip r:embed="rId2"/>
          <a:stretch>
            <a:fillRect/>
          </a:stretch>
        </p:blipFill>
        <p:spPr>
          <a:xfrm>
            <a:off x="625048" y="1868672"/>
            <a:ext cx="2228103" cy="2699487"/>
          </a:xfrm>
          <a:prstGeom prst="rect">
            <a:avLst/>
          </a:prstGeom>
        </p:spPr>
      </p:pic>
      <p:pic>
        <p:nvPicPr>
          <p:cNvPr id="4" name="图片 3">
            <a:extLst>
              <a:ext uri="{FF2B5EF4-FFF2-40B4-BE49-F238E27FC236}">
                <a16:creationId xmlns:a16="http://schemas.microsoft.com/office/drawing/2014/main" id="{90C8C5EC-1713-71A5-C30E-D75F28DB39A7}"/>
              </a:ext>
            </a:extLst>
          </p:cNvPr>
          <p:cNvPicPr>
            <a:picLocks noChangeAspect="1"/>
          </p:cNvPicPr>
          <p:nvPr/>
        </p:nvPicPr>
        <p:blipFill>
          <a:blip r:embed="rId3"/>
          <a:stretch>
            <a:fillRect/>
          </a:stretch>
        </p:blipFill>
        <p:spPr>
          <a:xfrm>
            <a:off x="3319904" y="1868673"/>
            <a:ext cx="3150007" cy="2699487"/>
          </a:xfrm>
          <a:prstGeom prst="rect">
            <a:avLst/>
          </a:prstGeom>
        </p:spPr>
      </p:pic>
      <p:pic>
        <p:nvPicPr>
          <p:cNvPr id="5" name="图片 4">
            <a:extLst>
              <a:ext uri="{FF2B5EF4-FFF2-40B4-BE49-F238E27FC236}">
                <a16:creationId xmlns:a16="http://schemas.microsoft.com/office/drawing/2014/main" id="{02FBD4A4-CB0D-29E8-0F44-4982FE15A74C}"/>
              </a:ext>
            </a:extLst>
          </p:cNvPr>
          <p:cNvPicPr>
            <a:picLocks noChangeAspect="1"/>
          </p:cNvPicPr>
          <p:nvPr/>
        </p:nvPicPr>
        <p:blipFill>
          <a:blip r:embed="rId4"/>
          <a:stretch>
            <a:fillRect/>
          </a:stretch>
        </p:blipFill>
        <p:spPr>
          <a:xfrm>
            <a:off x="7125208" y="1868673"/>
            <a:ext cx="4537437" cy="2699488"/>
          </a:xfrm>
          <a:prstGeom prst="rect">
            <a:avLst/>
          </a:prstGeom>
        </p:spPr>
      </p:pic>
      <p:sp>
        <p:nvSpPr>
          <p:cNvPr id="6" name="文本框 5">
            <a:extLst>
              <a:ext uri="{FF2B5EF4-FFF2-40B4-BE49-F238E27FC236}">
                <a16:creationId xmlns:a16="http://schemas.microsoft.com/office/drawing/2014/main" id="{0DFDB240-5CD3-115A-9B70-561539A4C442}"/>
              </a:ext>
            </a:extLst>
          </p:cNvPr>
          <p:cNvSpPr txBox="1"/>
          <p:nvPr/>
        </p:nvSpPr>
        <p:spPr>
          <a:xfrm>
            <a:off x="1233377" y="5403076"/>
            <a:ext cx="9191846" cy="369332"/>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A rather similar M-R curve + lower onset density in the finite T ---100</a:t>
            </a:r>
            <a:r>
              <a:rPr lang="zh-CN" altLang="en-US" dirty="0">
                <a:latin typeface="Arial" panose="020B0604020202020204" pitchFamily="34" charset="0"/>
                <a:cs typeface="Arial" panose="020B0604020202020204" pitchFamily="34" charset="0"/>
              </a:rPr>
              <a:t> </a:t>
            </a:r>
            <a:r>
              <a:rPr lang="en-US" altLang="zh-CN" dirty="0">
                <a:latin typeface="Arial" panose="020B0604020202020204" pitchFamily="34" charset="0"/>
                <a:cs typeface="Arial" panose="020B0604020202020204" pitchFamily="34" charset="0"/>
              </a:rPr>
              <a:t>Hz in GW spectrum</a:t>
            </a:r>
            <a:endParaRPr lang="zh-CN" altLang="en-US" dirty="0">
              <a:latin typeface="Arial" panose="020B0604020202020204" pitchFamily="34" charset="0"/>
              <a:cs typeface="Arial" panose="020B0604020202020204" pitchFamily="34" charset="0"/>
            </a:endParaRPr>
          </a:p>
        </p:txBody>
      </p:sp>
      <p:sp>
        <p:nvSpPr>
          <p:cNvPr id="9" name="文本框 8">
            <a:extLst>
              <a:ext uri="{FF2B5EF4-FFF2-40B4-BE49-F238E27FC236}">
                <a16:creationId xmlns:a16="http://schemas.microsoft.com/office/drawing/2014/main" id="{6B9FAFFE-93BD-2CC4-C11A-7031BCD69C63}"/>
              </a:ext>
            </a:extLst>
          </p:cNvPr>
          <p:cNvSpPr txBox="1"/>
          <p:nvPr/>
        </p:nvSpPr>
        <p:spPr>
          <a:xfrm>
            <a:off x="103121" y="76824"/>
            <a:ext cx="4144586" cy="584775"/>
          </a:xfrm>
          <a:prstGeom prst="rect">
            <a:avLst/>
          </a:prstGeom>
          <a:noFill/>
        </p:spPr>
        <p:txBody>
          <a:bodyPr wrap="square" rtlCol="0">
            <a:spAutoFit/>
          </a:bodyPr>
          <a:lstStyle/>
          <a:p>
            <a:r>
              <a:rPr lang="en-US" altLang="zh-CN" sz="3200" b="1" dirty="0">
                <a:cs typeface="Times New Roman" panose="02020603050405020304" pitchFamily="18" charset="0"/>
              </a:rPr>
              <a:t>1PT in BNS merger</a:t>
            </a:r>
            <a:endParaRPr lang="zh-CN" altLang="en-US" sz="3200" b="1" dirty="0">
              <a:cs typeface="Times New Roman" panose="02020603050405020304" pitchFamily="18" charset="0"/>
            </a:endParaRPr>
          </a:p>
        </p:txBody>
      </p:sp>
      <p:sp>
        <p:nvSpPr>
          <p:cNvPr id="7" name="矩形 6">
            <a:extLst>
              <a:ext uri="{FF2B5EF4-FFF2-40B4-BE49-F238E27FC236}">
                <a16:creationId xmlns:a16="http://schemas.microsoft.com/office/drawing/2014/main" id="{8FBB5741-A751-EDDB-C6F3-13929F7F4611}"/>
              </a:ext>
            </a:extLst>
          </p:cNvPr>
          <p:cNvSpPr/>
          <p:nvPr/>
        </p:nvSpPr>
        <p:spPr>
          <a:xfrm>
            <a:off x="1483847" y="2425624"/>
            <a:ext cx="596824" cy="100337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a:extLst>
              <a:ext uri="{FF2B5EF4-FFF2-40B4-BE49-F238E27FC236}">
                <a16:creationId xmlns:a16="http://schemas.microsoft.com/office/drawing/2014/main" id="{33CC65F7-6978-4F72-F365-4223CB00C0BC}"/>
              </a:ext>
            </a:extLst>
          </p:cNvPr>
          <p:cNvSpPr txBox="1"/>
          <p:nvPr/>
        </p:nvSpPr>
        <p:spPr>
          <a:xfrm>
            <a:off x="4679975" y="5033743"/>
            <a:ext cx="2832049" cy="369332"/>
          </a:xfrm>
          <a:prstGeom prst="rect">
            <a:avLst/>
          </a:prstGeom>
          <a:noFill/>
        </p:spPr>
        <p:txBody>
          <a:bodyPr wrap="square" rtlCol="0">
            <a:spAutoFit/>
          </a:bodyPr>
          <a:lstStyle/>
          <a:p>
            <a:pPr algn="ctr"/>
            <a:r>
              <a:rPr lang="en-US" altLang="zh-CN" dirty="0" err="1">
                <a:latin typeface="Arial" panose="020B0604020202020204" pitchFamily="34" charset="0"/>
                <a:cs typeface="Arial" panose="020B0604020202020204" pitchFamily="34" charset="0"/>
              </a:rPr>
              <a:t>Parash</a:t>
            </a:r>
            <a:r>
              <a:rPr lang="en-US" altLang="zh-CN" dirty="0">
                <a:latin typeface="Arial" panose="020B0604020202020204" pitchFamily="34" charset="0"/>
                <a:cs typeface="Arial" panose="020B0604020202020204" pitchFamily="34" charset="0"/>
              </a:rPr>
              <a:t> et al. PRD (2021)</a:t>
            </a:r>
            <a:endParaRPr lang="zh-CN"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082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BC2999F0-75FB-31B9-4781-A8BDA3C5DDB3}"/>
              </a:ext>
            </a:extLst>
          </p:cNvPr>
          <p:cNvCxnSpPr>
            <a:cxnSpLocks/>
          </p:cNvCxnSpPr>
          <p:nvPr/>
        </p:nvCxnSpPr>
        <p:spPr>
          <a:xfrm>
            <a:off x="103121" y="695383"/>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3" name="文本框 2">
            <a:extLst>
              <a:ext uri="{FF2B5EF4-FFF2-40B4-BE49-F238E27FC236}">
                <a16:creationId xmlns:a16="http://schemas.microsoft.com/office/drawing/2014/main" id="{B1231155-3C3E-AF91-5520-7B05FDA6C5A9}"/>
              </a:ext>
            </a:extLst>
          </p:cNvPr>
          <p:cNvSpPr txBox="1"/>
          <p:nvPr/>
        </p:nvSpPr>
        <p:spPr>
          <a:xfrm>
            <a:off x="680720" y="1066800"/>
            <a:ext cx="6143625" cy="2308324"/>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Two versions of QHC19 EOS based on </a:t>
            </a:r>
            <a:r>
              <a:rPr lang="en-US" altLang="zh-CN" dirty="0" err="1">
                <a:latin typeface="Arial" panose="020B0604020202020204" pitchFamily="34" charset="0"/>
                <a:cs typeface="Arial" panose="020B0604020202020204" pitchFamily="34" charset="0"/>
              </a:rPr>
              <a:t>Togashi</a:t>
            </a:r>
            <a:r>
              <a:rPr lang="en-US" altLang="zh-CN" dirty="0">
                <a:latin typeface="Arial" panose="020B0604020202020204" pitchFamily="34" charset="0"/>
                <a:cs typeface="Arial" panose="020B0604020202020204" pitchFamily="34" charset="0"/>
              </a:rPr>
              <a:t> EOS:</a:t>
            </a:r>
          </a:p>
          <a:p>
            <a:endParaRPr lang="en-US" altLang="zh-CN" dirty="0">
              <a:latin typeface="Arial" panose="020B0604020202020204" pitchFamily="34" charset="0"/>
              <a:cs typeface="Arial" panose="020B0604020202020204" pitchFamily="34" charset="0"/>
            </a:endParaRPr>
          </a:p>
          <a:p>
            <a:r>
              <a:rPr lang="en-US" altLang="zh-CN" b="1" dirty="0">
                <a:latin typeface="Arial" panose="020B0604020202020204" pitchFamily="34" charset="0"/>
                <a:cs typeface="Arial" panose="020B0604020202020204" pitchFamily="34" charset="0"/>
              </a:rPr>
              <a:t>· </a:t>
            </a:r>
            <a:r>
              <a:rPr lang="en-US" altLang="zh-CN" dirty="0">
                <a:latin typeface="Arial" panose="020B0604020202020204" pitchFamily="34" charset="0"/>
                <a:cs typeface="Arial" panose="020B0604020202020204" pitchFamily="34" charset="0"/>
              </a:rPr>
              <a:t>Smooth crossover</a:t>
            </a:r>
          </a:p>
          <a:p>
            <a:endParaRPr lang="en-US" altLang="zh-CN" dirty="0">
              <a:latin typeface="Arial" panose="020B0604020202020204" pitchFamily="34" charset="0"/>
              <a:cs typeface="Arial" panose="020B0604020202020204" pitchFamily="34" charset="0"/>
            </a:endParaRPr>
          </a:p>
          <a:p>
            <a:r>
              <a:rPr lang="en-US" altLang="zh-CN" b="1" dirty="0">
                <a:latin typeface="Arial" panose="020B0604020202020204" pitchFamily="34" charset="0"/>
                <a:cs typeface="Arial" panose="020B0604020202020204" pitchFamily="34" charset="0"/>
              </a:rPr>
              <a:t>·</a:t>
            </a:r>
            <a:r>
              <a:rPr lang="en-US" altLang="zh-CN" b="1" dirty="0">
                <a:latin typeface="Arial" panose="020B0604020202020204" pitchFamily="34" charset="0"/>
                <a:cs typeface="Arial" panose="020B0604020202020204" pitchFamily="34" charset="0"/>
                <a:sym typeface="+mn-ea"/>
              </a:rPr>
              <a:t> </a:t>
            </a:r>
            <a:r>
              <a:rPr lang="en-US" altLang="zh-CN" dirty="0">
                <a:latin typeface="Arial" panose="020B0604020202020204" pitchFamily="34" charset="0"/>
                <a:cs typeface="Arial" panose="020B0604020202020204" pitchFamily="34" charset="0"/>
                <a:sym typeface="+mn-ea"/>
              </a:rPr>
              <a:t>S</a:t>
            </a:r>
            <a:r>
              <a:rPr lang="en-US" dirty="0">
                <a:latin typeface="Arial" panose="020B0604020202020204" pitchFamily="34" charset="0"/>
                <a:cs typeface="Arial" panose="020B0604020202020204" pitchFamily="34" charset="0"/>
                <a:sym typeface="+mn-ea"/>
              </a:rPr>
              <a:t>mall deviation near quark saturation density(2 n0)</a:t>
            </a:r>
            <a:endParaRPr lang="en-US" altLang="zh-CN" dirty="0">
              <a:latin typeface="Arial" panose="020B0604020202020204" pitchFamily="34" charset="0"/>
              <a:cs typeface="Arial" panose="020B0604020202020204" pitchFamily="34" charset="0"/>
              <a:sym typeface="+mn-ea"/>
            </a:endParaRPr>
          </a:p>
          <a:p>
            <a:endParaRPr lang="en-US" altLang="zh-CN" dirty="0">
              <a:latin typeface="Arial" panose="020B0604020202020204" pitchFamily="34" charset="0"/>
              <a:cs typeface="Arial" panose="020B0604020202020204" pitchFamily="34" charset="0"/>
            </a:endParaRPr>
          </a:p>
          <a:p>
            <a:r>
              <a:rPr lang="en-US" altLang="zh-CN" b="1" dirty="0">
                <a:latin typeface="Arial" panose="020B0604020202020204" pitchFamily="34" charset="0"/>
                <a:cs typeface="Arial" panose="020B0604020202020204" pitchFamily="34" charset="0"/>
                <a:sym typeface="+mn-ea"/>
              </a:rPr>
              <a:t>· </a:t>
            </a:r>
            <a:r>
              <a:rPr lang="en-US" altLang="zh-CN" dirty="0">
                <a:latin typeface="Arial" panose="020B0604020202020204" pitchFamily="34" charset="0"/>
                <a:cs typeface="Arial" panose="020B0604020202020204" pitchFamily="34" charset="0"/>
                <a:sym typeface="+mn-ea"/>
              </a:rPr>
              <a:t>Peak/bump sturcture (stiffer than the hadronic baseline)</a:t>
            </a:r>
            <a:endParaRPr lang="en-US" altLang="zh-CN" dirty="0">
              <a:latin typeface="Arial" panose="020B0604020202020204" pitchFamily="34" charset="0"/>
              <a:cs typeface="Arial" panose="020B0604020202020204" pitchFamily="34" charset="0"/>
            </a:endParaRPr>
          </a:p>
          <a:p>
            <a:endParaRPr lang="en-US" altLang="zh-CN" dirty="0"/>
          </a:p>
        </p:txBody>
      </p:sp>
      <p:sp>
        <p:nvSpPr>
          <p:cNvPr id="4" name="文本框 3">
            <a:extLst>
              <a:ext uri="{FF2B5EF4-FFF2-40B4-BE49-F238E27FC236}">
                <a16:creationId xmlns:a16="http://schemas.microsoft.com/office/drawing/2014/main" id="{30FB22CA-E571-8EED-CD8F-9A33F28018F4}"/>
              </a:ext>
            </a:extLst>
          </p:cNvPr>
          <p:cNvSpPr txBox="1"/>
          <p:nvPr/>
        </p:nvSpPr>
        <p:spPr>
          <a:xfrm>
            <a:off x="680720" y="4472468"/>
            <a:ext cx="5855970" cy="1198880"/>
          </a:xfrm>
          <a:prstGeom prst="rect">
            <a:avLst/>
          </a:prstGeom>
          <a:noFill/>
        </p:spPr>
        <p:txBody>
          <a:bodyPr wrap="square" rtlCol="0" anchor="t">
            <a:spAutoFit/>
          </a:bodyPr>
          <a:lstStyle/>
          <a:p>
            <a:r>
              <a:rPr lang="en-US" altLang="zh-CN" b="1" dirty="0">
                <a:latin typeface="Arial" panose="020B0604020202020204" pitchFamily="34" charset="0"/>
                <a:cs typeface="Arial" panose="020B0604020202020204" pitchFamily="34" charset="0"/>
                <a:sym typeface="+mn-ea"/>
              </a:rPr>
              <a:t>·</a:t>
            </a:r>
            <a:r>
              <a:rPr lang="en-US" altLang="zh-CN" b="1" dirty="0">
                <a:solidFill>
                  <a:schemeClr val="bg1"/>
                </a:solidFill>
                <a:latin typeface="Arial" panose="020B0604020202020204" pitchFamily="34" charset="0"/>
                <a:cs typeface="Arial" panose="020B0604020202020204" pitchFamily="34" charset="0"/>
                <a:sym typeface="+mn-ea"/>
              </a:rPr>
              <a:t> </a:t>
            </a:r>
            <a:r>
              <a:rPr lang="en-US" altLang="zh-CN" dirty="0">
                <a:latin typeface="Arial" panose="020B0604020202020204" pitchFamily="34" charset="0"/>
                <a:cs typeface="Arial" panose="020B0604020202020204" pitchFamily="34" charset="0"/>
                <a:sym typeface="+mn-ea"/>
              </a:rPr>
              <a:t>Same radius for low-mass neutron star</a:t>
            </a:r>
            <a:endParaRPr lang="en-US" altLang="zh-CN" dirty="0">
              <a:latin typeface="Arial" panose="020B0604020202020204" pitchFamily="34" charset="0"/>
              <a:cs typeface="Arial" panose="020B0604020202020204" pitchFamily="34" charset="0"/>
            </a:endParaRPr>
          </a:p>
          <a:p>
            <a:endParaRPr lang="en-US" altLang="zh-CN" dirty="0">
              <a:latin typeface="Arial" panose="020B0604020202020204" pitchFamily="34" charset="0"/>
              <a:cs typeface="Arial" panose="020B0604020202020204" pitchFamily="34" charset="0"/>
            </a:endParaRPr>
          </a:p>
          <a:p>
            <a:r>
              <a:rPr lang="en-US" altLang="zh-CN" b="1" dirty="0">
                <a:latin typeface="Arial" panose="020B0604020202020204" pitchFamily="34" charset="0"/>
                <a:cs typeface="Arial" panose="020B0604020202020204" pitchFamily="34" charset="0"/>
                <a:sym typeface="+mn-ea"/>
              </a:rPr>
              <a:t>· </a:t>
            </a:r>
            <a:r>
              <a:rPr lang="en-US" altLang="zh-CN" dirty="0">
                <a:latin typeface="Arial" panose="020B0604020202020204" pitchFamily="34" charset="0"/>
                <a:cs typeface="Arial" panose="020B0604020202020204" pitchFamily="34" charset="0"/>
                <a:sym typeface="+mn-ea"/>
              </a:rPr>
              <a:t>The stiffening from crossover can support more</a:t>
            </a:r>
          </a:p>
          <a:p>
            <a:r>
              <a:rPr lang="en-US" altLang="zh-CN" dirty="0">
                <a:latin typeface="Arial" panose="020B0604020202020204" pitchFamily="34" charset="0"/>
                <a:cs typeface="Arial" panose="020B0604020202020204" pitchFamily="34" charset="0"/>
                <a:sym typeface="+mn-ea"/>
              </a:rPr>
              <a:t> massive neutron star</a:t>
            </a:r>
          </a:p>
        </p:txBody>
      </p:sp>
      <p:pic>
        <p:nvPicPr>
          <p:cNvPr id="5" name="图片 4">
            <a:extLst>
              <a:ext uri="{FF2B5EF4-FFF2-40B4-BE49-F238E27FC236}">
                <a16:creationId xmlns:a16="http://schemas.microsoft.com/office/drawing/2014/main" id="{9BF8A06D-3AC4-EA89-8CD4-D191869324B0}"/>
              </a:ext>
            </a:extLst>
          </p:cNvPr>
          <p:cNvPicPr>
            <a:picLocks noChangeAspect="1"/>
          </p:cNvPicPr>
          <p:nvPr/>
        </p:nvPicPr>
        <p:blipFill>
          <a:blip r:embed="rId2"/>
          <a:stretch>
            <a:fillRect/>
          </a:stretch>
        </p:blipFill>
        <p:spPr>
          <a:xfrm>
            <a:off x="7470984" y="796974"/>
            <a:ext cx="3969385" cy="2847975"/>
          </a:xfrm>
          <a:prstGeom prst="rect">
            <a:avLst/>
          </a:prstGeom>
        </p:spPr>
      </p:pic>
      <p:pic>
        <p:nvPicPr>
          <p:cNvPr id="6" name="图片 5">
            <a:extLst>
              <a:ext uri="{FF2B5EF4-FFF2-40B4-BE49-F238E27FC236}">
                <a16:creationId xmlns:a16="http://schemas.microsoft.com/office/drawing/2014/main" id="{94ED2946-8A29-9F30-9FC1-C9E22F6E3422}"/>
              </a:ext>
            </a:extLst>
          </p:cNvPr>
          <p:cNvPicPr>
            <a:picLocks noChangeAspect="1"/>
          </p:cNvPicPr>
          <p:nvPr/>
        </p:nvPicPr>
        <p:blipFill>
          <a:blip r:embed="rId3"/>
          <a:stretch>
            <a:fillRect/>
          </a:stretch>
        </p:blipFill>
        <p:spPr>
          <a:xfrm>
            <a:off x="7596919" y="3706983"/>
            <a:ext cx="3969384" cy="2729849"/>
          </a:xfrm>
          <a:prstGeom prst="rect">
            <a:avLst/>
          </a:prstGeom>
        </p:spPr>
      </p:pic>
      <p:sp>
        <p:nvSpPr>
          <p:cNvPr id="7" name="文本框 6">
            <a:extLst>
              <a:ext uri="{FF2B5EF4-FFF2-40B4-BE49-F238E27FC236}">
                <a16:creationId xmlns:a16="http://schemas.microsoft.com/office/drawing/2014/main" id="{CE4FBF01-5765-9DD4-19B1-D2D29545C4BD}"/>
              </a:ext>
            </a:extLst>
          </p:cNvPr>
          <p:cNvSpPr txBox="1"/>
          <p:nvPr/>
        </p:nvSpPr>
        <p:spPr>
          <a:xfrm>
            <a:off x="103121" y="76824"/>
            <a:ext cx="4091423" cy="584775"/>
          </a:xfrm>
          <a:prstGeom prst="rect">
            <a:avLst/>
          </a:prstGeom>
          <a:noFill/>
        </p:spPr>
        <p:txBody>
          <a:bodyPr wrap="square" rtlCol="0">
            <a:spAutoFit/>
          </a:bodyPr>
          <a:lstStyle/>
          <a:p>
            <a:r>
              <a:rPr lang="en-US" altLang="zh-CN" sz="3200" b="1" dirty="0">
                <a:cs typeface="Times New Roman" panose="02020603050405020304" pitchFamily="18" charset="0"/>
              </a:rPr>
              <a:t>QHC in BNS Merger</a:t>
            </a:r>
            <a:endParaRPr lang="zh-CN" altLang="en-US" sz="3200" b="1" dirty="0">
              <a:cs typeface="Times New Roman" panose="02020603050405020304" pitchFamily="18" charset="0"/>
            </a:endParaRPr>
          </a:p>
        </p:txBody>
      </p:sp>
      <p:sp>
        <p:nvSpPr>
          <p:cNvPr id="9" name="矩形 8">
            <a:extLst>
              <a:ext uri="{FF2B5EF4-FFF2-40B4-BE49-F238E27FC236}">
                <a16:creationId xmlns:a16="http://schemas.microsoft.com/office/drawing/2014/main" id="{86DB2771-D8D1-1F47-0A3F-A26C25D49678}"/>
              </a:ext>
            </a:extLst>
          </p:cNvPr>
          <p:cNvSpPr/>
          <p:nvPr/>
        </p:nvSpPr>
        <p:spPr>
          <a:xfrm>
            <a:off x="9351334" y="4260521"/>
            <a:ext cx="558210" cy="1247143"/>
          </a:xfrm>
          <a:prstGeom prst="rect">
            <a:avLst/>
          </a:prstGeom>
          <a:noFill/>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solidFill>
                <a:srgbClr val="00B0F0"/>
              </a:solidFill>
            </a:endParaRPr>
          </a:p>
        </p:txBody>
      </p:sp>
    </p:spTree>
    <p:extLst>
      <p:ext uri="{BB962C8B-B14F-4D97-AF65-F5344CB8AC3E}">
        <p14:creationId xmlns:p14="http://schemas.microsoft.com/office/powerpoint/2010/main" val="1440340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BC2999F0-75FB-31B9-4781-A8BDA3C5DDB3}"/>
              </a:ext>
            </a:extLst>
          </p:cNvPr>
          <p:cNvCxnSpPr>
            <a:cxnSpLocks/>
          </p:cNvCxnSpPr>
          <p:nvPr/>
        </p:nvCxnSpPr>
        <p:spPr>
          <a:xfrm>
            <a:off x="103121" y="695383"/>
            <a:ext cx="11985758" cy="0"/>
          </a:xfrm>
          <a:prstGeom prst="line">
            <a:avLst/>
          </a:prstGeom>
          <a:ln/>
        </p:spPr>
        <p:style>
          <a:lnRef idx="3">
            <a:schemeClr val="dk1"/>
          </a:lnRef>
          <a:fillRef idx="0">
            <a:schemeClr val="dk1"/>
          </a:fillRef>
          <a:effectRef idx="2">
            <a:schemeClr val="dk1"/>
          </a:effectRef>
          <a:fontRef idx="minor">
            <a:schemeClr val="tx1"/>
          </a:fontRef>
        </p:style>
      </p:cxnSp>
      <p:pic>
        <p:nvPicPr>
          <p:cNvPr id="3" name="图片 2">
            <a:extLst>
              <a:ext uri="{FF2B5EF4-FFF2-40B4-BE49-F238E27FC236}">
                <a16:creationId xmlns:a16="http://schemas.microsoft.com/office/drawing/2014/main" id="{66E589D9-CB99-08E5-9668-B0CCBD014557}"/>
              </a:ext>
            </a:extLst>
          </p:cNvPr>
          <p:cNvPicPr>
            <a:picLocks noChangeAspect="1"/>
          </p:cNvPicPr>
          <p:nvPr/>
        </p:nvPicPr>
        <p:blipFill>
          <a:blip r:embed="rId2"/>
          <a:stretch>
            <a:fillRect/>
          </a:stretch>
        </p:blipFill>
        <p:spPr>
          <a:xfrm>
            <a:off x="990163" y="3625077"/>
            <a:ext cx="4472940" cy="2867660"/>
          </a:xfrm>
          <a:prstGeom prst="rect">
            <a:avLst/>
          </a:prstGeom>
        </p:spPr>
      </p:pic>
      <p:pic>
        <p:nvPicPr>
          <p:cNvPr id="4" name="图片 3">
            <a:extLst>
              <a:ext uri="{FF2B5EF4-FFF2-40B4-BE49-F238E27FC236}">
                <a16:creationId xmlns:a16="http://schemas.microsoft.com/office/drawing/2014/main" id="{5E91178B-5B5A-C347-DADC-7A298264FDB7}"/>
              </a:ext>
            </a:extLst>
          </p:cNvPr>
          <p:cNvPicPr>
            <a:picLocks noChangeAspect="1"/>
          </p:cNvPicPr>
          <p:nvPr/>
        </p:nvPicPr>
        <p:blipFill>
          <a:blip r:embed="rId3"/>
          <a:stretch>
            <a:fillRect/>
          </a:stretch>
        </p:blipFill>
        <p:spPr>
          <a:xfrm>
            <a:off x="6096000" y="3667391"/>
            <a:ext cx="4675505" cy="2895600"/>
          </a:xfrm>
          <a:prstGeom prst="rect">
            <a:avLst/>
          </a:prstGeom>
        </p:spPr>
      </p:pic>
      <p:sp>
        <p:nvSpPr>
          <p:cNvPr id="6" name="文本框 5">
            <a:extLst>
              <a:ext uri="{FF2B5EF4-FFF2-40B4-BE49-F238E27FC236}">
                <a16:creationId xmlns:a16="http://schemas.microsoft.com/office/drawing/2014/main" id="{DCD9C52B-387A-340E-892C-9C2B0ED21A55}"/>
              </a:ext>
            </a:extLst>
          </p:cNvPr>
          <p:cNvSpPr txBox="1"/>
          <p:nvPr/>
        </p:nvSpPr>
        <p:spPr>
          <a:xfrm>
            <a:off x="103121" y="76824"/>
            <a:ext cx="5266321" cy="584775"/>
          </a:xfrm>
          <a:prstGeom prst="rect">
            <a:avLst/>
          </a:prstGeom>
          <a:noFill/>
        </p:spPr>
        <p:txBody>
          <a:bodyPr wrap="square" rtlCol="0">
            <a:spAutoFit/>
          </a:bodyPr>
          <a:lstStyle/>
          <a:p>
            <a:r>
              <a:rPr lang="en-US" altLang="zh-CN" sz="3200" b="1" dirty="0">
                <a:cs typeface="Times New Roman" panose="02020603050405020304" pitchFamily="18" charset="0"/>
              </a:rPr>
              <a:t>QHC in BNS Merger</a:t>
            </a:r>
            <a:endParaRPr lang="zh-CN" altLang="en-US" sz="3200" b="1" dirty="0">
              <a:cs typeface="Times New Roman" panose="02020603050405020304" pitchFamily="18" charset="0"/>
            </a:endParaRPr>
          </a:p>
        </p:txBody>
      </p:sp>
      <p:pic>
        <p:nvPicPr>
          <p:cNvPr id="7" name="图片 6">
            <a:extLst>
              <a:ext uri="{FF2B5EF4-FFF2-40B4-BE49-F238E27FC236}">
                <a16:creationId xmlns:a16="http://schemas.microsoft.com/office/drawing/2014/main" id="{F9CA5853-26B6-2A56-B37C-259A633ED8CF}"/>
              </a:ext>
            </a:extLst>
          </p:cNvPr>
          <p:cNvPicPr>
            <a:picLocks noChangeAspect="1"/>
          </p:cNvPicPr>
          <p:nvPr/>
        </p:nvPicPr>
        <p:blipFill>
          <a:blip r:embed="rId4"/>
          <a:stretch>
            <a:fillRect/>
          </a:stretch>
        </p:blipFill>
        <p:spPr>
          <a:xfrm>
            <a:off x="103121" y="821085"/>
            <a:ext cx="12192000" cy="2607915"/>
          </a:xfrm>
          <a:prstGeom prst="rect">
            <a:avLst/>
          </a:prstGeom>
        </p:spPr>
      </p:pic>
    </p:spTree>
    <p:extLst>
      <p:ext uri="{BB962C8B-B14F-4D97-AF65-F5344CB8AC3E}">
        <p14:creationId xmlns:p14="http://schemas.microsoft.com/office/powerpoint/2010/main" val="38882366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BC2999F0-75FB-31B9-4781-A8BDA3C5DDB3}"/>
              </a:ext>
            </a:extLst>
          </p:cNvPr>
          <p:cNvCxnSpPr>
            <a:cxnSpLocks/>
          </p:cNvCxnSpPr>
          <p:nvPr/>
        </p:nvCxnSpPr>
        <p:spPr>
          <a:xfrm>
            <a:off x="103121" y="695383"/>
            <a:ext cx="11985758" cy="0"/>
          </a:xfrm>
          <a:prstGeom prst="line">
            <a:avLst/>
          </a:prstGeom>
          <a:ln/>
        </p:spPr>
        <p:style>
          <a:lnRef idx="3">
            <a:schemeClr val="dk1"/>
          </a:lnRef>
          <a:fillRef idx="0">
            <a:schemeClr val="dk1"/>
          </a:fillRef>
          <a:effectRef idx="2">
            <a:schemeClr val="dk1"/>
          </a:effectRef>
          <a:fontRef idx="minor">
            <a:schemeClr val="tx1"/>
          </a:fontRef>
        </p:style>
      </p:cxnSp>
      <p:pic>
        <p:nvPicPr>
          <p:cNvPr id="3" name="图片 2">
            <a:extLst>
              <a:ext uri="{FF2B5EF4-FFF2-40B4-BE49-F238E27FC236}">
                <a16:creationId xmlns:a16="http://schemas.microsoft.com/office/drawing/2014/main" id="{F0882EF0-2734-C836-3EA8-7F7A14E2AC7B}"/>
              </a:ext>
            </a:extLst>
          </p:cNvPr>
          <p:cNvPicPr>
            <a:picLocks noChangeAspect="1"/>
          </p:cNvPicPr>
          <p:nvPr/>
        </p:nvPicPr>
        <p:blipFill>
          <a:blip r:embed="rId2"/>
          <a:stretch>
            <a:fillRect/>
          </a:stretch>
        </p:blipFill>
        <p:spPr>
          <a:xfrm>
            <a:off x="1127032" y="1529568"/>
            <a:ext cx="4090331" cy="2498651"/>
          </a:xfrm>
          <a:prstGeom prst="rect">
            <a:avLst/>
          </a:prstGeom>
        </p:spPr>
      </p:pic>
      <p:pic>
        <p:nvPicPr>
          <p:cNvPr id="4" name="图片 3">
            <a:extLst>
              <a:ext uri="{FF2B5EF4-FFF2-40B4-BE49-F238E27FC236}">
                <a16:creationId xmlns:a16="http://schemas.microsoft.com/office/drawing/2014/main" id="{99F69FBE-8D44-D4E5-B1E3-CC018E21C0D3}"/>
              </a:ext>
            </a:extLst>
          </p:cNvPr>
          <p:cNvPicPr>
            <a:picLocks noChangeAspect="1"/>
          </p:cNvPicPr>
          <p:nvPr/>
        </p:nvPicPr>
        <p:blipFill>
          <a:blip r:embed="rId3"/>
          <a:stretch>
            <a:fillRect/>
          </a:stretch>
        </p:blipFill>
        <p:spPr>
          <a:xfrm>
            <a:off x="6402708" y="1529568"/>
            <a:ext cx="3956951" cy="2498793"/>
          </a:xfrm>
          <a:prstGeom prst="rect">
            <a:avLst/>
          </a:prstGeom>
        </p:spPr>
      </p:pic>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1D889E23-5670-CCF9-1A1C-D3E8BBBECA62}"/>
                  </a:ext>
                </a:extLst>
              </p:cNvPr>
              <p:cNvSpPr txBox="1"/>
              <p:nvPr/>
            </p:nvSpPr>
            <p:spPr>
              <a:xfrm>
                <a:off x="1127032" y="4632574"/>
                <a:ext cx="8766544" cy="1200329"/>
              </a:xfrm>
              <a:prstGeom prst="rect">
                <a:avLst/>
              </a:prstGeom>
              <a:noFill/>
            </p:spPr>
            <p:txBody>
              <a:bodyPr wrap="square" rtlCol="0">
                <a:spAutoFit/>
              </a:bodyPr>
              <a:lstStyle/>
              <a:p>
                <a:r>
                  <a:rPr lang="en-US" altLang="zh-CN" b="1" dirty="0">
                    <a:solidFill>
                      <a:srgbClr val="00B0F0"/>
                    </a:solidFill>
                    <a:latin typeface="Arial" panose="020B0604020202020204" pitchFamily="34" charset="0"/>
                    <a:cs typeface="Arial" panose="020B0604020202020204" pitchFamily="34" charset="0"/>
                  </a:rPr>
                  <a:t>· </a:t>
                </a:r>
                <a:r>
                  <a:rPr lang="en-US" altLang="zh-CN" dirty="0">
                    <a:solidFill>
                      <a:srgbClr val="00B0F0"/>
                    </a:solidFill>
                    <a:latin typeface="Arial" panose="020B0604020202020204" pitchFamily="34" charset="0"/>
                    <a:cs typeface="Arial" panose="020B0604020202020204" pitchFamily="34" charset="0"/>
                  </a:rPr>
                  <a:t>The EOS properties are well shown in the f2 frequency.</a:t>
                </a:r>
              </a:p>
              <a:p>
                <a:endParaRPr lang="en-US" altLang="zh-CN" dirty="0">
                  <a:solidFill>
                    <a:srgbClr val="00B0F0"/>
                  </a:solidFill>
                  <a:latin typeface="Arial" panose="020B0604020202020204" pitchFamily="34" charset="0"/>
                  <a:cs typeface="Arial" panose="020B0604020202020204" pitchFamily="34" charset="0"/>
                </a:endParaRPr>
              </a:p>
              <a:p>
                <a:r>
                  <a:rPr lang="en-US" altLang="zh-CN" b="1" dirty="0">
                    <a:solidFill>
                      <a:srgbClr val="00B0F0"/>
                    </a:solidFill>
                    <a:latin typeface="Arial" panose="020B0604020202020204" pitchFamily="34" charset="0"/>
                    <a:cs typeface="Arial" panose="020B0604020202020204" pitchFamily="34" charset="0"/>
                    <a:sym typeface="+mn-ea"/>
                  </a:rPr>
                  <a:t>· </a:t>
                </a:r>
                <a:r>
                  <a:rPr lang="en-US" altLang="zh-CN" dirty="0">
                    <a:solidFill>
                      <a:srgbClr val="00B0F0"/>
                    </a:solidFill>
                    <a:latin typeface="Arial" panose="020B0604020202020204" pitchFamily="34" charset="0"/>
                    <a:cs typeface="Arial" panose="020B0604020202020204" pitchFamily="34" charset="0"/>
                    <a:sym typeface="+mn-ea"/>
                  </a:rPr>
                  <a:t>Lower  </a:t>
                </a:r>
                <a14:m>
                  <m:oMath xmlns:m="http://schemas.openxmlformats.org/officeDocument/2006/math">
                    <m:sSub>
                      <m:sSubPr>
                        <m:ctrlPr>
                          <a:rPr lang="en-US" altLang="zh-CN" i="1">
                            <a:solidFill>
                              <a:srgbClr val="00B0F0"/>
                            </a:solidFill>
                            <a:latin typeface="Cambria Math" panose="02040503050406030204" pitchFamily="18" charset="0"/>
                            <a:cs typeface="Cambria Math" panose="02040503050406030204" pitchFamily="18" charset="0"/>
                          </a:rPr>
                        </m:ctrlPr>
                      </m:sSubPr>
                      <m:e>
                        <m:r>
                          <a:rPr lang="en-US" altLang="zh-CN" i="1">
                            <a:solidFill>
                              <a:srgbClr val="00B0F0"/>
                            </a:solidFill>
                            <a:latin typeface="Cambria Math" panose="02040503050406030204" pitchFamily="18" charset="0"/>
                            <a:cs typeface="Cambria Math" panose="02040503050406030204" pitchFamily="18" charset="0"/>
                          </a:rPr>
                          <m:t>𝑓</m:t>
                        </m:r>
                      </m:e>
                      <m:sub>
                        <m:r>
                          <a:rPr lang="en-US" altLang="zh-CN" i="1">
                            <a:solidFill>
                              <a:srgbClr val="00B0F0"/>
                            </a:solidFill>
                            <a:latin typeface="Cambria Math" panose="02040503050406030204" pitchFamily="18" charset="0"/>
                            <a:cs typeface="Cambria Math" panose="02040503050406030204" pitchFamily="18" charset="0"/>
                          </a:rPr>
                          <m:t>2</m:t>
                        </m:r>
                      </m:sub>
                    </m:sSub>
                  </m:oMath>
                </a14:m>
                <a:r>
                  <a:rPr lang="en-US" altLang="zh-CN" dirty="0">
                    <a:solidFill>
                      <a:srgbClr val="00B0F0"/>
                    </a:solidFill>
                    <a:latin typeface="Arial" panose="020B0604020202020204" pitchFamily="34" charset="0"/>
                    <a:cs typeface="Arial" panose="020B0604020202020204" pitchFamily="34" charset="0"/>
                    <a:sym typeface="+mn-ea"/>
                  </a:rPr>
                  <a:t> in low-mass BNS merger, independent of the height of such peak.</a:t>
                </a:r>
                <a:r>
                  <a:rPr lang="zh-CN" altLang="en-US" dirty="0">
                    <a:solidFill>
                      <a:srgbClr val="00B0F0"/>
                    </a:solidFill>
                    <a:latin typeface="Arial" panose="020B0604020202020204" pitchFamily="34" charset="0"/>
                    <a:cs typeface="Arial" panose="020B0604020202020204" pitchFamily="34" charset="0"/>
                    <a:sym typeface="+mn-ea"/>
                  </a:rPr>
                  <a:t>（</a:t>
                </a:r>
                <a:r>
                  <a:rPr lang="en-US" altLang="zh-CN" dirty="0">
                    <a:solidFill>
                      <a:srgbClr val="00B0F0"/>
                    </a:solidFill>
                    <a:latin typeface="Arial" panose="020B0604020202020204" pitchFamily="34" charset="0"/>
                    <a:cs typeface="Arial" panose="020B0604020202020204" pitchFamily="34" charset="0"/>
                    <a:sym typeface="+mn-ea"/>
                  </a:rPr>
                  <a:t>on the contrary with the first-order phase transition</a:t>
                </a:r>
                <a:r>
                  <a:rPr lang="zh-CN" altLang="en-US" dirty="0">
                    <a:solidFill>
                      <a:srgbClr val="00B0F0"/>
                    </a:solidFill>
                    <a:latin typeface="Arial" panose="020B0604020202020204" pitchFamily="34" charset="0"/>
                    <a:cs typeface="Arial" panose="020B0604020202020204" pitchFamily="34" charset="0"/>
                    <a:sym typeface="+mn-ea"/>
                  </a:rPr>
                  <a:t>）</a:t>
                </a:r>
                <a:endParaRPr lang="en-US" altLang="zh-CN" dirty="0">
                  <a:solidFill>
                    <a:srgbClr val="00B0F0"/>
                  </a:solidFill>
                  <a:latin typeface="Arial" panose="020B0604020202020204" pitchFamily="34" charset="0"/>
                  <a:cs typeface="Arial" panose="020B0604020202020204" pitchFamily="34" charset="0"/>
                  <a:sym typeface="+mn-ea"/>
                </a:endParaRPr>
              </a:p>
            </p:txBody>
          </p:sp>
        </mc:Choice>
        <mc:Fallback xmlns="">
          <p:sp>
            <p:nvSpPr>
              <p:cNvPr id="5" name="文本框 4">
                <a:extLst>
                  <a:ext uri="{FF2B5EF4-FFF2-40B4-BE49-F238E27FC236}">
                    <a16:creationId xmlns:a16="http://schemas.microsoft.com/office/drawing/2014/main" id="{1D889E23-5670-CCF9-1A1C-D3E8BBBECA62}"/>
                  </a:ext>
                </a:extLst>
              </p:cNvPr>
              <p:cNvSpPr txBox="1">
                <a:spLocks noRot="1" noChangeAspect="1" noMove="1" noResize="1" noEditPoints="1" noAdjustHandles="1" noChangeArrowheads="1" noChangeShapeType="1" noTextEdit="1"/>
              </p:cNvSpPr>
              <p:nvPr/>
            </p:nvSpPr>
            <p:spPr>
              <a:xfrm>
                <a:off x="1127032" y="4632574"/>
                <a:ext cx="8766544" cy="1200329"/>
              </a:xfrm>
              <a:prstGeom prst="rect">
                <a:avLst/>
              </a:prstGeom>
              <a:blipFill>
                <a:blip r:embed="rId4"/>
                <a:stretch>
                  <a:fillRect l="-626" t="-3046" b="-7107"/>
                </a:stretch>
              </a:blipFill>
            </p:spPr>
            <p:txBody>
              <a:bodyPr/>
              <a:lstStyle/>
              <a:p>
                <a:r>
                  <a:rPr lang="zh-CN" altLang="en-US">
                    <a:noFill/>
                  </a:rPr>
                  <a:t> </a:t>
                </a:r>
              </a:p>
            </p:txBody>
          </p:sp>
        </mc:Fallback>
      </mc:AlternateContent>
      <p:sp>
        <p:nvSpPr>
          <p:cNvPr id="7" name="文本框 6">
            <a:extLst>
              <a:ext uri="{FF2B5EF4-FFF2-40B4-BE49-F238E27FC236}">
                <a16:creationId xmlns:a16="http://schemas.microsoft.com/office/drawing/2014/main" id="{8F5E8050-034B-9A0F-4EEB-232BDC9670A9}"/>
              </a:ext>
            </a:extLst>
          </p:cNvPr>
          <p:cNvSpPr txBox="1"/>
          <p:nvPr/>
        </p:nvSpPr>
        <p:spPr>
          <a:xfrm>
            <a:off x="103121" y="76824"/>
            <a:ext cx="4001046" cy="584775"/>
          </a:xfrm>
          <a:prstGeom prst="rect">
            <a:avLst/>
          </a:prstGeom>
          <a:noFill/>
        </p:spPr>
        <p:txBody>
          <a:bodyPr wrap="square" rtlCol="0">
            <a:spAutoFit/>
          </a:bodyPr>
          <a:lstStyle/>
          <a:p>
            <a:r>
              <a:rPr lang="en-US" altLang="zh-CN" sz="3200" b="1" dirty="0">
                <a:cs typeface="Times New Roman" panose="02020603050405020304" pitchFamily="18" charset="0"/>
              </a:rPr>
              <a:t>QHC in BNS Merger</a:t>
            </a:r>
            <a:endParaRPr lang="zh-CN" altLang="en-US" sz="3200" b="1" dirty="0">
              <a:cs typeface="Times New Roman" panose="02020603050405020304" pitchFamily="18" charset="0"/>
            </a:endParaRPr>
          </a:p>
        </p:txBody>
      </p:sp>
      <p:sp>
        <p:nvSpPr>
          <p:cNvPr id="6" name="矩形 5">
            <a:extLst>
              <a:ext uri="{FF2B5EF4-FFF2-40B4-BE49-F238E27FC236}">
                <a16:creationId xmlns:a16="http://schemas.microsoft.com/office/drawing/2014/main" id="{57687273-BE78-DAB9-3A7E-A2255DF49264}"/>
              </a:ext>
            </a:extLst>
          </p:cNvPr>
          <p:cNvSpPr/>
          <p:nvPr/>
        </p:nvSpPr>
        <p:spPr>
          <a:xfrm>
            <a:off x="7074280" y="2808905"/>
            <a:ext cx="339478" cy="67348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4930290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BC2999F0-75FB-31B9-4781-A8BDA3C5DDB3}"/>
              </a:ext>
            </a:extLst>
          </p:cNvPr>
          <p:cNvCxnSpPr>
            <a:cxnSpLocks/>
          </p:cNvCxnSpPr>
          <p:nvPr/>
        </p:nvCxnSpPr>
        <p:spPr>
          <a:xfrm>
            <a:off x="103121" y="695383"/>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3" name="文本框 2">
            <a:extLst>
              <a:ext uri="{FF2B5EF4-FFF2-40B4-BE49-F238E27FC236}">
                <a16:creationId xmlns:a16="http://schemas.microsoft.com/office/drawing/2014/main" id="{B0C9E523-5309-2334-7891-398CFF056580}"/>
              </a:ext>
            </a:extLst>
          </p:cNvPr>
          <p:cNvSpPr txBox="1"/>
          <p:nvPr/>
        </p:nvSpPr>
        <p:spPr>
          <a:xfrm>
            <a:off x="495701" y="942757"/>
            <a:ext cx="4912360" cy="645160"/>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Third-generation gravitational wave </a:t>
            </a:r>
            <a:r>
              <a:rPr lang="en-US" altLang="zh-CN" dirty="0" err="1">
                <a:latin typeface="Arial" panose="020B0604020202020204" pitchFamily="34" charset="0"/>
                <a:cs typeface="Arial" panose="020B0604020202020204" pitchFamily="34" charset="0"/>
              </a:rPr>
              <a:t>dectector</a:t>
            </a:r>
            <a:endParaRPr lang="en-US" altLang="zh-CN" dirty="0">
              <a:latin typeface="Arial" panose="020B0604020202020204" pitchFamily="34" charset="0"/>
              <a:cs typeface="Arial" panose="020B0604020202020204" pitchFamily="34" charset="0"/>
            </a:endParaRPr>
          </a:p>
          <a:p>
            <a:pPr algn="ctr"/>
            <a:r>
              <a:rPr lang="en-US" altLang="zh-CN" dirty="0">
                <a:solidFill>
                  <a:srgbClr val="FF0000"/>
                </a:solidFill>
                <a:latin typeface="Arial" panose="020B0604020202020204" pitchFamily="34" charset="0"/>
                <a:cs typeface="Arial" panose="020B0604020202020204" pitchFamily="34" charset="0"/>
              </a:rPr>
              <a:t>2030s</a:t>
            </a:r>
          </a:p>
        </p:txBody>
      </p:sp>
      <p:pic>
        <p:nvPicPr>
          <p:cNvPr id="4" name="图片 3">
            <a:extLst>
              <a:ext uri="{FF2B5EF4-FFF2-40B4-BE49-F238E27FC236}">
                <a16:creationId xmlns:a16="http://schemas.microsoft.com/office/drawing/2014/main" id="{A1BAE0F7-BCDD-6141-CB3C-B9A45D1A932D}"/>
              </a:ext>
            </a:extLst>
          </p:cNvPr>
          <p:cNvPicPr>
            <a:picLocks noChangeAspect="1"/>
          </p:cNvPicPr>
          <p:nvPr/>
        </p:nvPicPr>
        <p:blipFill>
          <a:blip r:embed="rId2"/>
          <a:stretch>
            <a:fillRect/>
          </a:stretch>
        </p:blipFill>
        <p:spPr>
          <a:xfrm>
            <a:off x="575393" y="1835290"/>
            <a:ext cx="4752975" cy="2667000"/>
          </a:xfrm>
          <a:prstGeom prst="rect">
            <a:avLst/>
          </a:prstGeom>
        </p:spPr>
      </p:pic>
      <p:pic>
        <p:nvPicPr>
          <p:cNvPr id="5" name="图片 4">
            <a:extLst>
              <a:ext uri="{FF2B5EF4-FFF2-40B4-BE49-F238E27FC236}">
                <a16:creationId xmlns:a16="http://schemas.microsoft.com/office/drawing/2014/main" id="{7CB4973A-A203-4338-CB7F-FAE9EE41EE84}"/>
              </a:ext>
            </a:extLst>
          </p:cNvPr>
          <p:cNvPicPr>
            <a:picLocks noChangeAspect="1"/>
          </p:cNvPicPr>
          <p:nvPr/>
        </p:nvPicPr>
        <p:blipFill>
          <a:blip r:embed="rId3"/>
          <a:stretch>
            <a:fillRect/>
          </a:stretch>
        </p:blipFill>
        <p:spPr>
          <a:xfrm>
            <a:off x="1885080" y="4749663"/>
            <a:ext cx="2133600" cy="676275"/>
          </a:xfrm>
          <a:prstGeom prst="rect">
            <a:avLst/>
          </a:prstGeom>
        </p:spPr>
      </p:pic>
      <p:pic>
        <p:nvPicPr>
          <p:cNvPr id="6" name="图片 5">
            <a:extLst>
              <a:ext uri="{FF2B5EF4-FFF2-40B4-BE49-F238E27FC236}">
                <a16:creationId xmlns:a16="http://schemas.microsoft.com/office/drawing/2014/main" id="{5EDE3A65-C959-953E-E609-3CC2214E38DF}"/>
              </a:ext>
            </a:extLst>
          </p:cNvPr>
          <p:cNvPicPr>
            <a:picLocks noChangeAspect="1"/>
          </p:cNvPicPr>
          <p:nvPr/>
        </p:nvPicPr>
        <p:blipFill>
          <a:blip r:embed="rId4"/>
          <a:stretch>
            <a:fillRect/>
          </a:stretch>
        </p:blipFill>
        <p:spPr>
          <a:xfrm>
            <a:off x="1124667" y="5673311"/>
            <a:ext cx="3654425" cy="563245"/>
          </a:xfrm>
          <a:prstGeom prst="rect">
            <a:avLst/>
          </a:prstGeom>
        </p:spPr>
      </p:pic>
      <p:pic>
        <p:nvPicPr>
          <p:cNvPr id="7" name="图片 6">
            <a:extLst>
              <a:ext uri="{FF2B5EF4-FFF2-40B4-BE49-F238E27FC236}">
                <a16:creationId xmlns:a16="http://schemas.microsoft.com/office/drawing/2014/main" id="{07D87311-BD96-9B62-EC45-2D6C42CBB645}"/>
              </a:ext>
            </a:extLst>
          </p:cNvPr>
          <p:cNvPicPr>
            <a:picLocks noChangeAspect="1"/>
          </p:cNvPicPr>
          <p:nvPr/>
        </p:nvPicPr>
        <p:blipFill>
          <a:blip r:embed="rId5"/>
          <a:stretch>
            <a:fillRect/>
          </a:stretch>
        </p:blipFill>
        <p:spPr>
          <a:xfrm>
            <a:off x="7580382" y="1265337"/>
            <a:ext cx="3667542" cy="2812253"/>
          </a:xfrm>
          <a:prstGeom prst="rect">
            <a:avLst/>
          </a:prstGeom>
        </p:spPr>
      </p:pic>
      <p:pic>
        <p:nvPicPr>
          <p:cNvPr id="8" name="图片 7">
            <a:extLst>
              <a:ext uri="{FF2B5EF4-FFF2-40B4-BE49-F238E27FC236}">
                <a16:creationId xmlns:a16="http://schemas.microsoft.com/office/drawing/2014/main" id="{32596B70-3486-13AB-C31E-3C78A0A5D51D}"/>
              </a:ext>
            </a:extLst>
          </p:cNvPr>
          <p:cNvPicPr>
            <a:picLocks noChangeAspect="1"/>
          </p:cNvPicPr>
          <p:nvPr/>
        </p:nvPicPr>
        <p:blipFill>
          <a:blip r:embed="rId6"/>
          <a:stretch>
            <a:fillRect/>
          </a:stretch>
        </p:blipFill>
        <p:spPr>
          <a:xfrm>
            <a:off x="7544984" y="4150667"/>
            <a:ext cx="3738337" cy="2184141"/>
          </a:xfrm>
          <a:prstGeom prst="rect">
            <a:avLst/>
          </a:prstGeom>
        </p:spPr>
      </p:pic>
      <p:sp>
        <p:nvSpPr>
          <p:cNvPr id="9" name="文本框 8">
            <a:extLst>
              <a:ext uri="{FF2B5EF4-FFF2-40B4-BE49-F238E27FC236}">
                <a16:creationId xmlns:a16="http://schemas.microsoft.com/office/drawing/2014/main" id="{E11F396E-1125-5828-AAA6-C57BFB42B0CF}"/>
              </a:ext>
            </a:extLst>
          </p:cNvPr>
          <p:cNvSpPr txBox="1"/>
          <p:nvPr/>
        </p:nvSpPr>
        <p:spPr>
          <a:xfrm>
            <a:off x="7957146" y="896005"/>
            <a:ext cx="2914015" cy="369332"/>
          </a:xfrm>
          <a:prstGeom prst="rect">
            <a:avLst/>
          </a:prstGeom>
          <a:noFill/>
        </p:spPr>
        <p:txBody>
          <a:bodyPr wrap="square" rtlCol="0">
            <a:spAutoFit/>
          </a:bodyPr>
          <a:lstStyle/>
          <a:p>
            <a:pPr algn="ctr"/>
            <a:r>
              <a:rPr lang="zh-CN" altLang="en-US" dirty="0">
                <a:latin typeface="Times New Roman" panose="02020603050405020304" pitchFamily="18" charset="0"/>
                <a:cs typeface="Times New Roman" panose="02020603050405020304" pitchFamily="18" charset="0"/>
              </a:rPr>
              <a:t>Chatziioannou</a:t>
            </a:r>
            <a:r>
              <a:rPr lang="en-US" altLang="zh-CN" dirty="0">
                <a:latin typeface="Times New Roman" panose="02020603050405020304" pitchFamily="18" charset="0"/>
                <a:cs typeface="Times New Roman" panose="02020603050405020304" pitchFamily="18" charset="0"/>
              </a:rPr>
              <a:t> et al. 2017</a:t>
            </a:r>
          </a:p>
        </p:txBody>
      </p:sp>
      <p:sp>
        <p:nvSpPr>
          <p:cNvPr id="10" name="文本框 9">
            <a:extLst>
              <a:ext uri="{FF2B5EF4-FFF2-40B4-BE49-F238E27FC236}">
                <a16:creationId xmlns:a16="http://schemas.microsoft.com/office/drawing/2014/main" id="{527C949C-6683-8EE6-E90D-00F3A40972CC}"/>
              </a:ext>
            </a:extLst>
          </p:cNvPr>
          <p:cNvSpPr txBox="1"/>
          <p:nvPr/>
        </p:nvSpPr>
        <p:spPr>
          <a:xfrm>
            <a:off x="8041287" y="6162617"/>
            <a:ext cx="2914015" cy="369332"/>
          </a:xfrm>
          <a:prstGeom prst="rect">
            <a:avLst/>
          </a:prstGeom>
          <a:noFill/>
        </p:spPr>
        <p:txBody>
          <a:bodyPr wrap="square" rtlCol="0">
            <a:spAutoFit/>
          </a:bodyPr>
          <a:lstStyle/>
          <a:p>
            <a:pPr algn="ctr"/>
            <a:r>
              <a:rPr lang="zh-CN" altLang="en-US" dirty="0">
                <a:latin typeface="Times New Roman" panose="02020603050405020304" pitchFamily="18" charset="0"/>
                <a:cs typeface="Times New Roman" panose="02020603050405020304" pitchFamily="18" charset="0"/>
              </a:rPr>
              <a:t>Srivastava</a:t>
            </a:r>
            <a:r>
              <a:rPr lang="en-US" altLang="zh-CN" dirty="0">
                <a:latin typeface="Times New Roman" panose="02020603050405020304" pitchFamily="18" charset="0"/>
                <a:cs typeface="Times New Roman" panose="02020603050405020304" pitchFamily="18" charset="0"/>
              </a:rPr>
              <a:t> et al. 2022</a:t>
            </a:r>
          </a:p>
        </p:txBody>
      </p:sp>
      <p:sp>
        <p:nvSpPr>
          <p:cNvPr id="11" name="文本框 10">
            <a:extLst>
              <a:ext uri="{FF2B5EF4-FFF2-40B4-BE49-F238E27FC236}">
                <a16:creationId xmlns:a16="http://schemas.microsoft.com/office/drawing/2014/main" id="{510250C4-978F-CB2D-0189-3B193783971E}"/>
              </a:ext>
            </a:extLst>
          </p:cNvPr>
          <p:cNvSpPr txBox="1"/>
          <p:nvPr/>
        </p:nvSpPr>
        <p:spPr>
          <a:xfrm>
            <a:off x="103121" y="76824"/>
            <a:ext cx="4131734" cy="584775"/>
          </a:xfrm>
          <a:prstGeom prst="rect">
            <a:avLst/>
          </a:prstGeom>
          <a:noFill/>
        </p:spPr>
        <p:txBody>
          <a:bodyPr wrap="square" rtlCol="0">
            <a:spAutoFit/>
          </a:bodyPr>
          <a:lstStyle/>
          <a:p>
            <a:r>
              <a:rPr lang="en-US" altLang="zh-CN" sz="3200" b="1" dirty="0">
                <a:cs typeface="Times New Roman" panose="02020603050405020304" pitchFamily="18" charset="0"/>
              </a:rPr>
              <a:t>QHC in BNS Merger</a:t>
            </a:r>
            <a:endParaRPr lang="zh-CN" altLang="en-US" sz="3200" b="1" dirty="0">
              <a:cs typeface="Times New Roman" panose="02020603050405020304" pitchFamily="18" charset="0"/>
            </a:endParaRPr>
          </a:p>
        </p:txBody>
      </p:sp>
      <p:sp>
        <p:nvSpPr>
          <p:cNvPr id="12" name="文本框 11">
            <a:extLst>
              <a:ext uri="{FF2B5EF4-FFF2-40B4-BE49-F238E27FC236}">
                <a16:creationId xmlns:a16="http://schemas.microsoft.com/office/drawing/2014/main" id="{4CF5B095-89B6-ABE9-1D11-3E3562CA3C1D}"/>
              </a:ext>
            </a:extLst>
          </p:cNvPr>
          <p:cNvSpPr txBox="1"/>
          <p:nvPr/>
        </p:nvSpPr>
        <p:spPr>
          <a:xfrm>
            <a:off x="8634281" y="2776392"/>
            <a:ext cx="2813050" cy="36830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rgbClr val="FF0000"/>
                </a:solidFill>
                <a:latin typeface="Arial" panose="020B0604020202020204" pitchFamily="34" charset="0"/>
                <a:cs typeface="Arial" panose="020B0604020202020204" pitchFamily="34" charset="0"/>
              </a:rPr>
              <a:t>SNR~5        Δf2 &lt; 20Hz </a:t>
            </a:r>
          </a:p>
        </p:txBody>
      </p:sp>
    </p:spTree>
    <p:extLst>
      <p:ext uri="{BB962C8B-B14F-4D97-AF65-F5344CB8AC3E}">
        <p14:creationId xmlns:p14="http://schemas.microsoft.com/office/powerpoint/2010/main" val="1395320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a:extLst>
              <a:ext uri="{FF2B5EF4-FFF2-40B4-BE49-F238E27FC236}">
                <a16:creationId xmlns:a16="http://schemas.microsoft.com/office/drawing/2014/main" id="{43D6FC9D-5E15-9654-19B8-C3ADA59631E1}"/>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9" name="文本框 8">
            <a:extLst>
              <a:ext uri="{FF2B5EF4-FFF2-40B4-BE49-F238E27FC236}">
                <a16:creationId xmlns:a16="http://schemas.microsoft.com/office/drawing/2014/main" id="{471E626B-97D5-CC6B-CDF6-2C3D4340DE01}"/>
              </a:ext>
            </a:extLst>
          </p:cNvPr>
          <p:cNvSpPr txBox="1"/>
          <p:nvPr/>
        </p:nvSpPr>
        <p:spPr>
          <a:xfrm>
            <a:off x="103121" y="76824"/>
            <a:ext cx="4329431" cy="584775"/>
          </a:xfrm>
          <a:prstGeom prst="rect">
            <a:avLst/>
          </a:prstGeom>
          <a:noFill/>
        </p:spPr>
        <p:txBody>
          <a:bodyPr wrap="square" rtlCol="0">
            <a:spAutoFit/>
          </a:bodyPr>
          <a:lstStyle/>
          <a:p>
            <a:r>
              <a:rPr lang="en-US" altLang="zh-CN" sz="3200" b="1" dirty="0">
                <a:cs typeface="Times New Roman" panose="02020603050405020304" pitchFamily="18" charset="0"/>
              </a:rPr>
              <a:t>Gravitational wave</a:t>
            </a:r>
            <a:endParaRPr lang="zh-CN" altLang="en-US" sz="3200" b="1" dirty="0">
              <a:cs typeface="Times New Roman" panose="02020603050405020304" pitchFamily="18" charset="0"/>
            </a:endParaRPr>
          </a:p>
        </p:txBody>
      </p:sp>
      <p:pic>
        <p:nvPicPr>
          <p:cNvPr id="11" name="图片 1">
            <a:extLst>
              <a:ext uri="{FF2B5EF4-FFF2-40B4-BE49-F238E27FC236}">
                <a16:creationId xmlns:a16="http://schemas.microsoft.com/office/drawing/2014/main" id="{D9011A46-15AA-7B5A-A6E2-E9DA965E6002}"/>
              </a:ext>
            </a:extLst>
          </p:cNvPr>
          <p:cNvPicPr>
            <a:picLocks noChangeAspect="1"/>
          </p:cNvPicPr>
          <p:nvPr/>
        </p:nvPicPr>
        <p:blipFill>
          <a:blip r:embed="rId2"/>
          <a:stretch>
            <a:fillRect/>
          </a:stretch>
        </p:blipFill>
        <p:spPr>
          <a:xfrm>
            <a:off x="301709" y="1015699"/>
            <a:ext cx="5269865" cy="5624195"/>
          </a:xfrm>
          <a:prstGeom prst="rect">
            <a:avLst/>
          </a:prstGeom>
          <a:noFill/>
          <a:ln w="9525">
            <a:noFill/>
          </a:ln>
        </p:spPr>
      </p:pic>
      <p:pic>
        <p:nvPicPr>
          <p:cNvPr id="14" name="图片 3">
            <a:extLst>
              <a:ext uri="{FF2B5EF4-FFF2-40B4-BE49-F238E27FC236}">
                <a16:creationId xmlns:a16="http://schemas.microsoft.com/office/drawing/2014/main" id="{8ED1769B-99CF-AA97-706F-4F834FD609B6}"/>
              </a:ext>
            </a:extLst>
          </p:cNvPr>
          <p:cNvPicPr>
            <a:picLocks noChangeAspect="1"/>
          </p:cNvPicPr>
          <p:nvPr/>
        </p:nvPicPr>
        <p:blipFill>
          <a:blip r:embed="rId3"/>
          <a:stretch>
            <a:fillRect/>
          </a:stretch>
        </p:blipFill>
        <p:spPr>
          <a:xfrm>
            <a:off x="5689600" y="1081405"/>
            <a:ext cx="6226810" cy="1943100"/>
          </a:xfrm>
          <a:prstGeom prst="rect">
            <a:avLst/>
          </a:prstGeom>
          <a:noFill/>
          <a:ln w="9525">
            <a:noFill/>
          </a:ln>
        </p:spPr>
      </p:pic>
      <p:pic>
        <p:nvPicPr>
          <p:cNvPr id="16" name="图片 4">
            <a:extLst>
              <a:ext uri="{FF2B5EF4-FFF2-40B4-BE49-F238E27FC236}">
                <a16:creationId xmlns:a16="http://schemas.microsoft.com/office/drawing/2014/main" id="{3C880D4E-4CCA-601C-AA6F-42E042311D69}"/>
              </a:ext>
            </a:extLst>
          </p:cNvPr>
          <p:cNvPicPr>
            <a:picLocks noChangeAspect="1"/>
          </p:cNvPicPr>
          <p:nvPr/>
        </p:nvPicPr>
        <p:blipFill>
          <a:blip r:embed="rId4"/>
          <a:stretch>
            <a:fillRect/>
          </a:stretch>
        </p:blipFill>
        <p:spPr>
          <a:xfrm>
            <a:off x="5689600" y="3145155"/>
            <a:ext cx="6226810" cy="1635760"/>
          </a:xfrm>
          <a:prstGeom prst="rect">
            <a:avLst/>
          </a:prstGeom>
          <a:noFill/>
          <a:ln w="9525">
            <a:noFill/>
          </a:ln>
        </p:spPr>
      </p:pic>
      <p:pic>
        <p:nvPicPr>
          <p:cNvPr id="17" name="图片 5">
            <a:extLst>
              <a:ext uri="{FF2B5EF4-FFF2-40B4-BE49-F238E27FC236}">
                <a16:creationId xmlns:a16="http://schemas.microsoft.com/office/drawing/2014/main" id="{042AAD49-550D-00D2-5395-CBE29181EB69}"/>
              </a:ext>
            </a:extLst>
          </p:cNvPr>
          <p:cNvPicPr>
            <a:picLocks noChangeAspect="1"/>
          </p:cNvPicPr>
          <p:nvPr/>
        </p:nvPicPr>
        <p:blipFill>
          <a:blip r:embed="rId5"/>
          <a:stretch>
            <a:fillRect/>
          </a:stretch>
        </p:blipFill>
        <p:spPr>
          <a:xfrm>
            <a:off x="5689600" y="4896485"/>
            <a:ext cx="6228715" cy="1808480"/>
          </a:xfrm>
          <a:prstGeom prst="rect">
            <a:avLst/>
          </a:prstGeom>
          <a:noFill/>
          <a:ln w="9525" cap="flat" cmpd="sng">
            <a:solidFill>
              <a:srgbClr val="000099"/>
            </a:solidFill>
            <a:prstDash val="solid"/>
            <a:round/>
            <a:headEnd type="none" w="med" len="med"/>
            <a:tailEnd type="none" w="med" len="med"/>
          </a:ln>
        </p:spPr>
      </p:pic>
      <p:pic>
        <p:nvPicPr>
          <p:cNvPr id="18" name="图片 11">
            <a:extLst>
              <a:ext uri="{FF2B5EF4-FFF2-40B4-BE49-F238E27FC236}">
                <a16:creationId xmlns:a16="http://schemas.microsoft.com/office/drawing/2014/main" id="{B53F0281-6A1D-3F68-1E4C-2F89CA1548F4}"/>
              </a:ext>
            </a:extLst>
          </p:cNvPr>
          <p:cNvPicPr>
            <a:picLocks noChangeAspect="1"/>
          </p:cNvPicPr>
          <p:nvPr/>
        </p:nvPicPr>
        <p:blipFill>
          <a:blip r:embed="rId6"/>
          <a:stretch>
            <a:fillRect/>
          </a:stretch>
        </p:blipFill>
        <p:spPr>
          <a:xfrm>
            <a:off x="5222454" y="5524616"/>
            <a:ext cx="934291" cy="1219785"/>
          </a:xfrm>
          <a:prstGeom prst="rect">
            <a:avLst/>
          </a:prstGeom>
          <a:noFill/>
          <a:ln w="9525">
            <a:noFill/>
          </a:ln>
        </p:spPr>
      </p:pic>
      <p:sp>
        <p:nvSpPr>
          <p:cNvPr id="19" name="文本框 18">
            <a:extLst>
              <a:ext uri="{FF2B5EF4-FFF2-40B4-BE49-F238E27FC236}">
                <a16:creationId xmlns:a16="http://schemas.microsoft.com/office/drawing/2014/main" id="{A40C1D1B-AABF-A46A-BC89-6F22478884ED}"/>
              </a:ext>
            </a:extLst>
          </p:cNvPr>
          <p:cNvSpPr txBox="1"/>
          <p:nvPr/>
        </p:nvSpPr>
        <p:spPr>
          <a:xfrm>
            <a:off x="6375362" y="5342483"/>
            <a:ext cx="5142230" cy="368300"/>
          </a:xfrm>
          <a:prstGeom prst="rect">
            <a:avLst/>
          </a:prstGeom>
          <a:noFill/>
        </p:spPr>
        <p:txBody>
          <a:bodyPr wrap="none" rtlCol="0" anchor="t">
            <a:spAutoFit/>
          </a:bodyPr>
          <a:lstStyle/>
          <a:p>
            <a:r>
              <a:rPr lang="en-US" altLang="zh-CN" b="1" dirty="0">
                <a:solidFill>
                  <a:srgbClr val="0202EE"/>
                </a:solidFill>
                <a:latin typeface="Times New Roman Regular" panose="02020603050405020304" charset="0"/>
                <a:ea typeface="黑体" panose="02010609060101010101" pitchFamily="49" charset="-122"/>
                <a:sym typeface="宋体" pitchFamily="2" charset="-122"/>
              </a:rPr>
              <a:t>DNS mergers: one of great breakthroughs in 2010s</a:t>
            </a:r>
          </a:p>
        </p:txBody>
      </p:sp>
    </p:spTree>
    <p:extLst>
      <p:ext uri="{BB962C8B-B14F-4D97-AF65-F5344CB8AC3E}">
        <p14:creationId xmlns:p14="http://schemas.microsoft.com/office/powerpoint/2010/main" val="4058917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BC2999F0-75FB-31B9-4781-A8BDA3C5DDB3}"/>
              </a:ext>
            </a:extLst>
          </p:cNvPr>
          <p:cNvCxnSpPr>
            <a:cxnSpLocks/>
          </p:cNvCxnSpPr>
          <p:nvPr/>
        </p:nvCxnSpPr>
        <p:spPr>
          <a:xfrm>
            <a:off x="103121" y="695383"/>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3" name="文本框 2">
            <a:extLst>
              <a:ext uri="{FF2B5EF4-FFF2-40B4-BE49-F238E27FC236}">
                <a16:creationId xmlns:a16="http://schemas.microsoft.com/office/drawing/2014/main" id="{294B6C9D-C72F-FF37-5E9C-6A04DF837A1C}"/>
              </a:ext>
            </a:extLst>
          </p:cNvPr>
          <p:cNvSpPr txBox="1"/>
          <p:nvPr/>
        </p:nvSpPr>
        <p:spPr>
          <a:xfrm>
            <a:off x="103120" y="76824"/>
            <a:ext cx="5048353" cy="584775"/>
          </a:xfrm>
          <a:prstGeom prst="rect">
            <a:avLst/>
          </a:prstGeom>
          <a:noFill/>
        </p:spPr>
        <p:txBody>
          <a:bodyPr wrap="square" rtlCol="0">
            <a:spAutoFit/>
          </a:bodyPr>
          <a:lstStyle/>
          <a:p>
            <a:r>
              <a:rPr lang="en-US" altLang="zh-CN" sz="3200" b="1" dirty="0">
                <a:cs typeface="Times New Roman" panose="02020603050405020304" pitchFamily="18" charset="0"/>
              </a:rPr>
              <a:t>Constraint on strong 1PT</a:t>
            </a:r>
            <a:endParaRPr lang="zh-CN" altLang="en-US" sz="3200" b="1" dirty="0">
              <a:cs typeface="Times New Roman" panose="02020603050405020304" pitchFamily="18" charset="0"/>
            </a:endParaRPr>
          </a:p>
        </p:txBody>
      </p:sp>
      <p:sp>
        <p:nvSpPr>
          <p:cNvPr id="8" name="文本框 7">
            <a:extLst>
              <a:ext uri="{FF2B5EF4-FFF2-40B4-BE49-F238E27FC236}">
                <a16:creationId xmlns:a16="http://schemas.microsoft.com/office/drawing/2014/main" id="{6F2EC5E8-BD78-3778-81CD-D0E096EBE2FE}"/>
              </a:ext>
            </a:extLst>
          </p:cNvPr>
          <p:cNvSpPr txBox="1"/>
          <p:nvPr/>
        </p:nvSpPr>
        <p:spPr>
          <a:xfrm>
            <a:off x="1486786" y="5977951"/>
            <a:ext cx="9218428" cy="369332"/>
          </a:xfrm>
          <a:prstGeom prst="rect">
            <a:avLst/>
          </a:prstGeom>
          <a:noFill/>
        </p:spPr>
        <p:txBody>
          <a:bodyPr wrap="square" rtlCol="0">
            <a:spAutoFit/>
          </a:bodyPr>
          <a:lstStyle/>
          <a:p>
            <a:pPr algn="ctr"/>
            <a:r>
              <a:rPr lang="en-US" altLang="zh-CN" dirty="0">
                <a:latin typeface="Times New Roman" panose="02020603050405020304" pitchFamily="18" charset="0"/>
                <a:cs typeface="Times New Roman" panose="02020603050405020304" pitchFamily="18" charset="0"/>
              </a:rPr>
              <a:t>Tang, Huang, Fan PRD (2025)</a:t>
            </a:r>
            <a:endParaRPr lang="zh-CN" altLang="en-US" dirty="0">
              <a:latin typeface="Times New Roman" panose="02020603050405020304" pitchFamily="18" charset="0"/>
              <a:cs typeface="Times New Roman" panose="02020603050405020304" pitchFamily="18" charset="0"/>
            </a:endParaRPr>
          </a:p>
        </p:txBody>
      </p:sp>
      <p:pic>
        <p:nvPicPr>
          <p:cNvPr id="7" name="图片 6">
            <a:extLst>
              <a:ext uri="{FF2B5EF4-FFF2-40B4-BE49-F238E27FC236}">
                <a16:creationId xmlns:a16="http://schemas.microsoft.com/office/drawing/2014/main" id="{F8318EDB-C342-75A8-30CA-1AFC90C57C95}"/>
              </a:ext>
            </a:extLst>
          </p:cNvPr>
          <p:cNvPicPr>
            <a:picLocks noChangeAspect="1"/>
          </p:cNvPicPr>
          <p:nvPr/>
        </p:nvPicPr>
        <p:blipFill>
          <a:blip r:embed="rId2"/>
          <a:stretch>
            <a:fillRect/>
          </a:stretch>
        </p:blipFill>
        <p:spPr>
          <a:xfrm>
            <a:off x="3032222" y="1217426"/>
            <a:ext cx="5716429" cy="4253023"/>
          </a:xfrm>
          <a:prstGeom prst="rect">
            <a:avLst/>
          </a:prstGeom>
        </p:spPr>
      </p:pic>
      <p:sp>
        <p:nvSpPr>
          <p:cNvPr id="10" name="矩形 9">
            <a:extLst>
              <a:ext uri="{FF2B5EF4-FFF2-40B4-BE49-F238E27FC236}">
                <a16:creationId xmlns:a16="http://schemas.microsoft.com/office/drawing/2014/main" id="{28AE2330-8158-E428-047D-87B40CA71491}"/>
              </a:ext>
            </a:extLst>
          </p:cNvPr>
          <p:cNvSpPr/>
          <p:nvPr/>
        </p:nvSpPr>
        <p:spPr>
          <a:xfrm>
            <a:off x="3652284" y="2604976"/>
            <a:ext cx="1669311" cy="27113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2664506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BC2999F0-75FB-31B9-4781-A8BDA3C5DDB3}"/>
              </a:ext>
            </a:extLst>
          </p:cNvPr>
          <p:cNvCxnSpPr>
            <a:cxnSpLocks/>
          </p:cNvCxnSpPr>
          <p:nvPr/>
        </p:nvCxnSpPr>
        <p:spPr>
          <a:xfrm>
            <a:off x="103121" y="695383"/>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3" name="文本框 2">
            <a:extLst>
              <a:ext uri="{FF2B5EF4-FFF2-40B4-BE49-F238E27FC236}">
                <a16:creationId xmlns:a16="http://schemas.microsoft.com/office/drawing/2014/main" id="{294B6C9D-C72F-FF37-5E9C-6A04DF837A1C}"/>
              </a:ext>
            </a:extLst>
          </p:cNvPr>
          <p:cNvSpPr txBox="1"/>
          <p:nvPr/>
        </p:nvSpPr>
        <p:spPr>
          <a:xfrm>
            <a:off x="103120" y="76824"/>
            <a:ext cx="5048353" cy="584775"/>
          </a:xfrm>
          <a:prstGeom prst="rect">
            <a:avLst/>
          </a:prstGeom>
          <a:noFill/>
        </p:spPr>
        <p:txBody>
          <a:bodyPr wrap="square" rtlCol="0">
            <a:spAutoFit/>
          </a:bodyPr>
          <a:lstStyle/>
          <a:p>
            <a:r>
              <a:rPr lang="en-US" altLang="zh-CN" sz="3200" b="1" dirty="0">
                <a:cs typeface="Times New Roman" panose="02020603050405020304" pitchFamily="18" charset="0"/>
              </a:rPr>
              <a:t>Constraint on strong 1PT</a:t>
            </a:r>
            <a:endParaRPr lang="zh-CN" altLang="en-US" sz="3200" b="1" dirty="0">
              <a:cs typeface="Times New Roman" panose="02020603050405020304" pitchFamily="18" charset="0"/>
            </a:endParaRPr>
          </a:p>
        </p:txBody>
      </p:sp>
      <p:pic>
        <p:nvPicPr>
          <p:cNvPr id="4" name="图片 3">
            <a:extLst>
              <a:ext uri="{FF2B5EF4-FFF2-40B4-BE49-F238E27FC236}">
                <a16:creationId xmlns:a16="http://schemas.microsoft.com/office/drawing/2014/main" id="{87C6F4BE-C9A3-D903-6769-B08F0F9D2476}"/>
              </a:ext>
            </a:extLst>
          </p:cNvPr>
          <p:cNvPicPr>
            <a:picLocks noChangeAspect="1"/>
          </p:cNvPicPr>
          <p:nvPr/>
        </p:nvPicPr>
        <p:blipFill>
          <a:blip r:embed="rId2"/>
          <a:stretch>
            <a:fillRect/>
          </a:stretch>
        </p:blipFill>
        <p:spPr>
          <a:xfrm>
            <a:off x="1025104" y="1242923"/>
            <a:ext cx="4542813" cy="4372153"/>
          </a:xfrm>
          <a:prstGeom prst="rect">
            <a:avLst/>
          </a:prstGeom>
        </p:spPr>
      </p:pic>
      <p:pic>
        <p:nvPicPr>
          <p:cNvPr id="5" name="图片 4">
            <a:extLst>
              <a:ext uri="{FF2B5EF4-FFF2-40B4-BE49-F238E27FC236}">
                <a16:creationId xmlns:a16="http://schemas.microsoft.com/office/drawing/2014/main" id="{363D98A1-ADA2-E056-7A13-4B02FF27FD08}"/>
              </a:ext>
            </a:extLst>
          </p:cNvPr>
          <p:cNvPicPr>
            <a:picLocks noChangeAspect="1"/>
          </p:cNvPicPr>
          <p:nvPr/>
        </p:nvPicPr>
        <p:blipFill>
          <a:blip r:embed="rId3"/>
          <a:stretch>
            <a:fillRect/>
          </a:stretch>
        </p:blipFill>
        <p:spPr>
          <a:xfrm>
            <a:off x="6498454" y="1295308"/>
            <a:ext cx="4251064" cy="4267383"/>
          </a:xfrm>
          <a:prstGeom prst="rect">
            <a:avLst/>
          </a:prstGeom>
        </p:spPr>
      </p:pic>
      <p:sp>
        <p:nvSpPr>
          <p:cNvPr id="8" name="文本框 7">
            <a:extLst>
              <a:ext uri="{FF2B5EF4-FFF2-40B4-BE49-F238E27FC236}">
                <a16:creationId xmlns:a16="http://schemas.microsoft.com/office/drawing/2014/main" id="{6F2EC5E8-BD78-3778-81CD-D0E096EBE2FE}"/>
              </a:ext>
            </a:extLst>
          </p:cNvPr>
          <p:cNvSpPr txBox="1"/>
          <p:nvPr/>
        </p:nvSpPr>
        <p:spPr>
          <a:xfrm>
            <a:off x="1089838" y="5615076"/>
            <a:ext cx="9218428" cy="646331"/>
          </a:xfrm>
          <a:prstGeom prst="rect">
            <a:avLst/>
          </a:prstGeom>
          <a:noFill/>
        </p:spPr>
        <p:txBody>
          <a:bodyPr wrap="square" rtlCol="0">
            <a:spAutoFit/>
          </a:bodyPr>
          <a:lstStyle/>
          <a:p>
            <a:r>
              <a:rPr lang="en-US" altLang="zh-CN" b="0" i="0" dirty="0">
                <a:solidFill>
                  <a:srgbClr val="00B0F0"/>
                </a:solidFill>
                <a:effectLst/>
                <a:latin typeface="Arial" panose="020B0604020202020204" pitchFamily="34" charset="0"/>
                <a:cs typeface="Arial" panose="020B0604020202020204" pitchFamily="34" charset="0"/>
              </a:rPr>
              <a:t>The phase transition (if so) is expected to occur either at densities below the central density of the least massive neutron stars, or near the center of the most massive ones.</a:t>
            </a:r>
            <a:endParaRPr lang="en-US" altLang="zh-CN" dirty="0">
              <a:solidFill>
                <a:srgbClr val="00B0F0"/>
              </a:solidFill>
              <a:latin typeface="Arial" panose="020B0604020202020204" pitchFamily="34" charset="0"/>
              <a:cs typeface="Arial" panose="020B0604020202020204" pitchFamily="34" charset="0"/>
            </a:endParaRPr>
          </a:p>
        </p:txBody>
      </p:sp>
      <p:sp>
        <p:nvSpPr>
          <p:cNvPr id="9" name="矩形 8">
            <a:extLst>
              <a:ext uri="{FF2B5EF4-FFF2-40B4-BE49-F238E27FC236}">
                <a16:creationId xmlns:a16="http://schemas.microsoft.com/office/drawing/2014/main" id="{0C41F8A4-A6A1-3E6B-AD9E-AFF854E5BF13}"/>
              </a:ext>
            </a:extLst>
          </p:cNvPr>
          <p:cNvSpPr/>
          <p:nvPr/>
        </p:nvSpPr>
        <p:spPr>
          <a:xfrm>
            <a:off x="1355651" y="4699590"/>
            <a:ext cx="611372" cy="68048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31C512A3-D724-5CC2-F076-2201A2E39308}"/>
              </a:ext>
            </a:extLst>
          </p:cNvPr>
          <p:cNvSpPr txBox="1"/>
          <p:nvPr/>
        </p:nvSpPr>
        <p:spPr>
          <a:xfrm>
            <a:off x="1531090" y="6162615"/>
            <a:ext cx="9218428" cy="369332"/>
          </a:xfrm>
          <a:prstGeom prst="rect">
            <a:avLst/>
          </a:prstGeom>
          <a:noFill/>
        </p:spPr>
        <p:txBody>
          <a:bodyPr wrap="square" rtlCol="0">
            <a:spAutoFit/>
          </a:bodyPr>
          <a:lstStyle/>
          <a:p>
            <a:pPr algn="ctr"/>
            <a:r>
              <a:rPr lang="en-US" altLang="zh-CN" dirty="0">
                <a:latin typeface="Times New Roman" panose="02020603050405020304" pitchFamily="18" charset="0"/>
                <a:cs typeface="Times New Roman" panose="02020603050405020304" pitchFamily="18" charset="0"/>
              </a:rPr>
              <a:t>Tang, Huang, Fan PRD (2025)</a:t>
            </a:r>
            <a:endParaRPr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19144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BC2999F0-75FB-31B9-4781-A8BDA3C5DDB3}"/>
              </a:ext>
            </a:extLst>
          </p:cNvPr>
          <p:cNvCxnSpPr>
            <a:cxnSpLocks/>
          </p:cNvCxnSpPr>
          <p:nvPr/>
        </p:nvCxnSpPr>
        <p:spPr>
          <a:xfrm>
            <a:off x="103121" y="695383"/>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3" name="文本框 2">
            <a:extLst>
              <a:ext uri="{FF2B5EF4-FFF2-40B4-BE49-F238E27FC236}">
                <a16:creationId xmlns:a16="http://schemas.microsoft.com/office/drawing/2014/main" id="{294B6C9D-C72F-FF37-5E9C-6A04DF837A1C}"/>
              </a:ext>
            </a:extLst>
          </p:cNvPr>
          <p:cNvSpPr txBox="1"/>
          <p:nvPr/>
        </p:nvSpPr>
        <p:spPr>
          <a:xfrm>
            <a:off x="103120" y="76824"/>
            <a:ext cx="5048353" cy="584775"/>
          </a:xfrm>
          <a:prstGeom prst="rect">
            <a:avLst/>
          </a:prstGeom>
          <a:noFill/>
        </p:spPr>
        <p:txBody>
          <a:bodyPr wrap="square" rtlCol="0">
            <a:spAutoFit/>
          </a:bodyPr>
          <a:lstStyle/>
          <a:p>
            <a:r>
              <a:rPr lang="en-US" altLang="zh-CN" sz="3200" b="1" dirty="0">
                <a:cs typeface="Times New Roman" panose="02020603050405020304" pitchFamily="18" charset="0"/>
              </a:rPr>
              <a:t>Neutron-quark star</a:t>
            </a:r>
            <a:endParaRPr lang="zh-CN" altLang="en-US" sz="3200" b="1" dirty="0">
              <a:cs typeface="Times New Roman" panose="02020603050405020304" pitchFamily="18" charset="0"/>
            </a:endParaRPr>
          </a:p>
        </p:txBody>
      </p:sp>
      <p:pic>
        <p:nvPicPr>
          <p:cNvPr id="6" name="图片 5">
            <a:extLst>
              <a:ext uri="{FF2B5EF4-FFF2-40B4-BE49-F238E27FC236}">
                <a16:creationId xmlns:a16="http://schemas.microsoft.com/office/drawing/2014/main" id="{A3823657-9AAC-FDD8-07EB-47041717A330}"/>
              </a:ext>
            </a:extLst>
          </p:cNvPr>
          <p:cNvPicPr>
            <a:picLocks noChangeAspect="1"/>
          </p:cNvPicPr>
          <p:nvPr/>
        </p:nvPicPr>
        <p:blipFill>
          <a:blip r:embed="rId2"/>
          <a:stretch>
            <a:fillRect/>
          </a:stretch>
        </p:blipFill>
        <p:spPr>
          <a:xfrm>
            <a:off x="7623286" y="989531"/>
            <a:ext cx="4008733" cy="5469747"/>
          </a:xfrm>
          <a:prstGeom prst="rect">
            <a:avLst/>
          </a:prstGeom>
        </p:spPr>
      </p:pic>
      <p:sp>
        <p:nvSpPr>
          <p:cNvPr id="7" name="矩形 6">
            <a:extLst>
              <a:ext uri="{FF2B5EF4-FFF2-40B4-BE49-F238E27FC236}">
                <a16:creationId xmlns:a16="http://schemas.microsoft.com/office/drawing/2014/main" id="{DB8183DB-3EFC-FB82-2173-E7CB90E413D4}"/>
              </a:ext>
            </a:extLst>
          </p:cNvPr>
          <p:cNvSpPr/>
          <p:nvPr/>
        </p:nvSpPr>
        <p:spPr>
          <a:xfrm>
            <a:off x="8155172" y="3003698"/>
            <a:ext cx="3125972" cy="95161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
        <p:nvSpPr>
          <p:cNvPr id="9" name="文本框 8">
            <a:extLst>
              <a:ext uri="{FF2B5EF4-FFF2-40B4-BE49-F238E27FC236}">
                <a16:creationId xmlns:a16="http://schemas.microsoft.com/office/drawing/2014/main" id="{C9E5297F-A6EE-2A34-91F6-920821C64740}"/>
              </a:ext>
            </a:extLst>
          </p:cNvPr>
          <p:cNvSpPr txBox="1"/>
          <p:nvPr/>
        </p:nvSpPr>
        <p:spPr>
          <a:xfrm>
            <a:off x="451884" y="1047307"/>
            <a:ext cx="7171402" cy="5355312"/>
          </a:xfrm>
          <a:prstGeom prst="rect">
            <a:avLst/>
          </a:prstGeom>
          <a:noFill/>
        </p:spPr>
        <p:txBody>
          <a:bodyPr wrap="square" rtlCol="0">
            <a:spAutoFit/>
          </a:bodyPr>
          <a:lstStyle/>
          <a:p>
            <a:pPr algn="just"/>
            <a:endParaRPr lang="en-US" altLang="zh-CN" sz="1800" b="0" dirty="0">
              <a:effectLst/>
              <a:latin typeface="Times New Roman" panose="02020603050405020304" pitchFamily="18" charset="0"/>
              <a:cs typeface="Times New Roman" panose="02020603050405020304" pitchFamily="18" charset="0"/>
            </a:endParaRPr>
          </a:p>
          <a:p>
            <a:pPr algn="just"/>
            <a:endParaRPr lang="en-US" altLang="zh-CN" dirty="0">
              <a:latin typeface="Times New Roman" panose="02020603050405020304" pitchFamily="18" charset="0"/>
              <a:cs typeface="Times New Roman" panose="02020603050405020304" pitchFamily="18" charset="0"/>
            </a:endParaRPr>
          </a:p>
          <a:p>
            <a:pPr algn="just"/>
            <a:endParaRPr lang="en-US" altLang="zh-CN" dirty="0">
              <a:latin typeface="Times New Roman" panose="02020603050405020304" pitchFamily="18" charset="0"/>
              <a:cs typeface="Times New Roman" panose="02020603050405020304" pitchFamily="18" charset="0"/>
            </a:endParaRPr>
          </a:p>
          <a:p>
            <a:pPr algn="just"/>
            <a:endParaRPr lang="en-US" altLang="zh-CN" dirty="0">
              <a:latin typeface="Times New Roman" panose="02020603050405020304" pitchFamily="18" charset="0"/>
              <a:cs typeface="Times New Roman" panose="02020603050405020304" pitchFamily="18" charset="0"/>
            </a:endParaRPr>
          </a:p>
          <a:p>
            <a:pPr algn="just"/>
            <a:endParaRPr lang="en-US" altLang="zh-CN" dirty="0">
              <a:latin typeface="Times New Roman" panose="02020603050405020304" pitchFamily="18" charset="0"/>
              <a:cs typeface="Times New Roman" panose="02020603050405020304" pitchFamily="18" charset="0"/>
            </a:endParaRPr>
          </a:p>
          <a:p>
            <a:pPr algn="just"/>
            <a:endParaRPr lang="en-US" altLang="zh-CN" dirty="0">
              <a:latin typeface="Times New Roman" panose="02020603050405020304" pitchFamily="18" charset="0"/>
              <a:cs typeface="Times New Roman" panose="02020603050405020304" pitchFamily="18" charset="0"/>
            </a:endParaRPr>
          </a:p>
          <a:p>
            <a:pPr algn="just"/>
            <a:endParaRPr lang="en-US" altLang="zh-CN" dirty="0">
              <a:latin typeface="Times New Roman" panose="02020603050405020304" pitchFamily="18" charset="0"/>
              <a:cs typeface="Times New Roman" panose="02020603050405020304" pitchFamily="18" charset="0"/>
            </a:endParaRPr>
          </a:p>
          <a:p>
            <a:pPr algn="just"/>
            <a:endParaRPr lang="en-US" altLang="zh-CN" dirty="0">
              <a:latin typeface="Times New Roman" panose="02020603050405020304" pitchFamily="18" charset="0"/>
              <a:cs typeface="Times New Roman" panose="02020603050405020304" pitchFamily="18" charset="0"/>
            </a:endParaRPr>
          </a:p>
          <a:p>
            <a:pPr algn="just"/>
            <a:endParaRPr lang="en-US" altLang="zh-CN" dirty="0">
              <a:latin typeface="Times New Roman" panose="02020603050405020304" pitchFamily="18" charset="0"/>
              <a:cs typeface="Times New Roman" panose="02020603050405020304" pitchFamily="18" charset="0"/>
            </a:endParaRPr>
          </a:p>
          <a:p>
            <a:pPr algn="just"/>
            <a:endParaRPr lang="en-US" altLang="zh-CN" dirty="0">
              <a:latin typeface="Times New Roman" panose="02020603050405020304" pitchFamily="18" charset="0"/>
              <a:cs typeface="Times New Roman" panose="02020603050405020304" pitchFamily="18" charset="0"/>
            </a:endParaRPr>
          </a:p>
          <a:p>
            <a:pPr algn="just"/>
            <a:endParaRPr lang="en-US" altLang="zh-CN" sz="1800" b="0" dirty="0">
              <a:effectLst/>
              <a:latin typeface="Times New Roman" panose="02020603050405020304" pitchFamily="18" charset="0"/>
              <a:cs typeface="Times New Roman" panose="02020603050405020304" pitchFamily="18" charset="0"/>
            </a:endParaRPr>
          </a:p>
          <a:p>
            <a:pPr algn="just"/>
            <a:r>
              <a:rPr lang="en-US" altLang="zh-CN" sz="1800" b="0" dirty="0">
                <a:effectLst/>
                <a:latin typeface="Arial" panose="020B0604020202020204" pitchFamily="34" charset="0"/>
                <a:cs typeface="Arial" panose="020B0604020202020204" pitchFamily="34" charset="0"/>
              </a:rPr>
              <a:t>Observationally confirming quark degrees of freedom in stable NSs usually requires signaling a transition from conventional hadronic stars to hybrid stars with quark cores. In other words, the scenarios where quarks are </a:t>
            </a:r>
            <a:r>
              <a:rPr lang="en-US" altLang="zh-CN" sz="1800" b="0" dirty="0">
                <a:solidFill>
                  <a:srgbClr val="00B0F0"/>
                </a:solidFill>
                <a:effectLst/>
                <a:latin typeface="Arial" panose="020B0604020202020204" pitchFamily="34" charset="0"/>
                <a:cs typeface="Arial" panose="020B0604020202020204" pitchFamily="34" charset="0"/>
              </a:rPr>
              <a:t>always</a:t>
            </a:r>
            <a:r>
              <a:rPr lang="en-US" altLang="zh-CN" sz="1800" b="0" dirty="0">
                <a:effectLst/>
                <a:latin typeface="Arial" panose="020B0604020202020204" pitchFamily="34" charset="0"/>
                <a:cs typeface="Arial" panose="020B0604020202020204" pitchFamily="34" charset="0"/>
              </a:rPr>
              <a:t> or </a:t>
            </a:r>
            <a:r>
              <a:rPr lang="en-US" altLang="zh-CN" sz="1800" b="0" dirty="0">
                <a:solidFill>
                  <a:srgbClr val="00B0F0"/>
                </a:solidFill>
                <a:effectLst/>
                <a:latin typeface="Arial" panose="020B0604020202020204" pitchFamily="34" charset="0"/>
                <a:cs typeface="Arial" panose="020B0604020202020204" pitchFamily="34" charset="0"/>
              </a:rPr>
              <a:t>never</a:t>
            </a:r>
            <a:r>
              <a:rPr lang="en-US" altLang="zh-CN" sz="1800" b="0" dirty="0">
                <a:effectLst/>
                <a:latin typeface="Arial" panose="020B0604020202020204" pitchFamily="34" charset="0"/>
                <a:cs typeface="Arial" panose="020B0604020202020204" pitchFamily="34" charset="0"/>
              </a:rPr>
              <a:t> present in NSs cannot be distinguished with observations of stars in equilibrium.</a:t>
            </a:r>
          </a:p>
          <a:p>
            <a:pPr algn="just"/>
            <a:endParaRPr lang="en-US" altLang="zh-CN" dirty="0">
              <a:latin typeface="Arial" panose="020B0604020202020204" pitchFamily="34" charset="0"/>
              <a:cs typeface="Arial" panose="020B0604020202020204" pitchFamily="34" charset="0"/>
            </a:endParaRPr>
          </a:p>
          <a:p>
            <a:pPr algn="just"/>
            <a:r>
              <a:rPr lang="en-US" altLang="zh-CN" dirty="0">
                <a:solidFill>
                  <a:srgbClr val="FF0000"/>
                </a:solidFill>
                <a:latin typeface="Arial" panose="020B0604020202020204" pitchFamily="34" charset="0"/>
                <a:cs typeface="Arial" panose="020B0604020202020204" pitchFamily="34" charset="0"/>
              </a:rPr>
              <a:t>Neutron-quark star</a:t>
            </a:r>
            <a:r>
              <a:rPr lang="en-US" altLang="zh-CN" dirty="0">
                <a:latin typeface="Arial" panose="020B0604020202020204" pitchFamily="34" charset="0"/>
                <a:cs typeface="Arial" panose="020B0604020202020204" pitchFamily="34" charset="0"/>
              </a:rPr>
              <a:t>: </a:t>
            </a:r>
            <a:r>
              <a:rPr lang="en-US" altLang="zh-CN" sz="1800" b="0" dirty="0">
                <a:solidFill>
                  <a:srgbClr val="000000"/>
                </a:solidFill>
                <a:effectLst/>
                <a:latin typeface="Arial" panose="020B0604020202020204" pitchFamily="34" charset="0"/>
                <a:cs typeface="Arial" panose="020B0604020202020204" pitchFamily="34" charset="0"/>
              </a:rPr>
              <a:t>quark effects emerge at masses below the lowest observed neutron-star mass</a:t>
            </a:r>
            <a:endParaRPr lang="en-US" altLang="zh-CN" dirty="0">
              <a:latin typeface="Arial" panose="020B0604020202020204" pitchFamily="34" charset="0"/>
              <a:cs typeface="Arial" panose="020B0604020202020204" pitchFamily="34" charset="0"/>
            </a:endParaRPr>
          </a:p>
        </p:txBody>
      </p:sp>
      <p:pic>
        <p:nvPicPr>
          <p:cNvPr id="4" name="图片 3">
            <a:extLst>
              <a:ext uri="{FF2B5EF4-FFF2-40B4-BE49-F238E27FC236}">
                <a16:creationId xmlns:a16="http://schemas.microsoft.com/office/drawing/2014/main" id="{7F74738E-1B20-E549-657F-BCA770710579}"/>
              </a:ext>
            </a:extLst>
          </p:cNvPr>
          <p:cNvPicPr>
            <a:picLocks noChangeAspect="1"/>
          </p:cNvPicPr>
          <p:nvPr/>
        </p:nvPicPr>
        <p:blipFill>
          <a:blip r:embed="rId3"/>
          <a:stretch>
            <a:fillRect/>
          </a:stretch>
        </p:blipFill>
        <p:spPr>
          <a:xfrm>
            <a:off x="103120" y="1274479"/>
            <a:ext cx="7717787" cy="2377804"/>
          </a:xfrm>
          <a:prstGeom prst="rect">
            <a:avLst/>
          </a:prstGeom>
        </p:spPr>
      </p:pic>
    </p:spTree>
    <p:extLst>
      <p:ext uri="{BB962C8B-B14F-4D97-AF65-F5344CB8AC3E}">
        <p14:creationId xmlns:p14="http://schemas.microsoft.com/office/powerpoint/2010/main" val="1611722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BC2999F0-75FB-31B9-4781-A8BDA3C5DDB3}"/>
              </a:ext>
            </a:extLst>
          </p:cNvPr>
          <p:cNvCxnSpPr>
            <a:cxnSpLocks/>
          </p:cNvCxnSpPr>
          <p:nvPr/>
        </p:nvCxnSpPr>
        <p:spPr>
          <a:xfrm>
            <a:off x="103121" y="695383"/>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3" name="文本框 2">
            <a:extLst>
              <a:ext uri="{FF2B5EF4-FFF2-40B4-BE49-F238E27FC236}">
                <a16:creationId xmlns:a16="http://schemas.microsoft.com/office/drawing/2014/main" id="{294B6C9D-C72F-FF37-5E9C-6A04DF837A1C}"/>
              </a:ext>
            </a:extLst>
          </p:cNvPr>
          <p:cNvSpPr txBox="1"/>
          <p:nvPr/>
        </p:nvSpPr>
        <p:spPr>
          <a:xfrm>
            <a:off x="103120" y="76824"/>
            <a:ext cx="3830927" cy="584775"/>
          </a:xfrm>
          <a:prstGeom prst="rect">
            <a:avLst/>
          </a:prstGeom>
          <a:noFill/>
        </p:spPr>
        <p:txBody>
          <a:bodyPr wrap="square" rtlCol="0">
            <a:spAutoFit/>
          </a:bodyPr>
          <a:lstStyle/>
          <a:p>
            <a:r>
              <a:rPr lang="en-US" altLang="zh-CN" sz="3200" b="1" dirty="0">
                <a:cs typeface="Times New Roman" panose="02020603050405020304" pitchFamily="18" charset="0"/>
              </a:rPr>
              <a:t>Neutron-quark star</a:t>
            </a:r>
            <a:endParaRPr lang="zh-CN" altLang="en-US" sz="3200" b="1" dirty="0">
              <a:cs typeface="Times New Roman" panose="02020603050405020304" pitchFamily="18" charset="0"/>
            </a:endParaRPr>
          </a:p>
        </p:txBody>
      </p:sp>
      <p:pic>
        <p:nvPicPr>
          <p:cNvPr id="7" name="图片 6">
            <a:extLst>
              <a:ext uri="{FF2B5EF4-FFF2-40B4-BE49-F238E27FC236}">
                <a16:creationId xmlns:a16="http://schemas.microsoft.com/office/drawing/2014/main" id="{0F025E4C-2BC5-52F4-E459-A6C2010E67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5204" y="1732535"/>
            <a:ext cx="5066414" cy="2377796"/>
          </a:xfrm>
          <a:prstGeom prst="rect">
            <a:avLst/>
          </a:prstGeom>
        </p:spPr>
      </p:pic>
      <p:cxnSp>
        <p:nvCxnSpPr>
          <p:cNvPr id="11" name="直接箭头连接符 10">
            <a:extLst>
              <a:ext uri="{FF2B5EF4-FFF2-40B4-BE49-F238E27FC236}">
                <a16:creationId xmlns:a16="http://schemas.microsoft.com/office/drawing/2014/main" id="{85E7ACA1-E632-D8EC-1422-3D3985DB2CF7}"/>
              </a:ext>
            </a:extLst>
          </p:cNvPr>
          <p:cNvCxnSpPr/>
          <p:nvPr/>
        </p:nvCxnSpPr>
        <p:spPr>
          <a:xfrm>
            <a:off x="635295" y="4332767"/>
            <a:ext cx="10526233" cy="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12" name="文本框 11">
            <a:extLst>
              <a:ext uri="{FF2B5EF4-FFF2-40B4-BE49-F238E27FC236}">
                <a16:creationId xmlns:a16="http://schemas.microsoft.com/office/drawing/2014/main" id="{99EAD6E7-BA6F-55FB-A431-1088B6723271}"/>
              </a:ext>
            </a:extLst>
          </p:cNvPr>
          <p:cNvSpPr txBox="1"/>
          <p:nvPr/>
        </p:nvSpPr>
        <p:spPr>
          <a:xfrm>
            <a:off x="10919636" y="4470992"/>
            <a:ext cx="1041991" cy="372136"/>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Mass</a:t>
            </a:r>
            <a:endParaRPr lang="zh-CN" altLang="en-US" dirty="0">
              <a:latin typeface="Arial" panose="020B0604020202020204" pitchFamily="34" charset="0"/>
              <a:cs typeface="Arial" panose="020B0604020202020204" pitchFamily="34" charset="0"/>
            </a:endParaRPr>
          </a:p>
        </p:txBody>
      </p:sp>
      <p:pic>
        <p:nvPicPr>
          <p:cNvPr id="14" name="图片 13">
            <a:extLst>
              <a:ext uri="{FF2B5EF4-FFF2-40B4-BE49-F238E27FC236}">
                <a16:creationId xmlns:a16="http://schemas.microsoft.com/office/drawing/2014/main" id="{A70EB493-468C-B058-52FA-82DD407B35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56578"/>
            <a:ext cx="3249795" cy="1826609"/>
          </a:xfrm>
          <a:prstGeom prst="rect">
            <a:avLst/>
          </a:prstGeom>
        </p:spPr>
      </p:pic>
      <p:sp>
        <p:nvSpPr>
          <p:cNvPr id="15" name="文本框 14">
            <a:extLst>
              <a:ext uri="{FF2B5EF4-FFF2-40B4-BE49-F238E27FC236}">
                <a16:creationId xmlns:a16="http://schemas.microsoft.com/office/drawing/2014/main" id="{F92E5139-CCA0-6877-B838-EFB08FC0FBC0}"/>
              </a:ext>
            </a:extLst>
          </p:cNvPr>
          <p:cNvSpPr txBox="1"/>
          <p:nvPr/>
        </p:nvSpPr>
        <p:spPr>
          <a:xfrm>
            <a:off x="398722" y="810842"/>
            <a:ext cx="1371600" cy="369332"/>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QHC-stiff</a:t>
            </a:r>
            <a:endParaRPr lang="zh-CN" altLang="en-US" dirty="0">
              <a:latin typeface="Arial" panose="020B0604020202020204" pitchFamily="34" charset="0"/>
              <a:cs typeface="Arial" panose="020B0604020202020204" pitchFamily="34" charset="0"/>
            </a:endParaRPr>
          </a:p>
        </p:txBody>
      </p:sp>
      <p:cxnSp>
        <p:nvCxnSpPr>
          <p:cNvPr id="17" name="直接箭头连接符 16">
            <a:extLst>
              <a:ext uri="{FF2B5EF4-FFF2-40B4-BE49-F238E27FC236}">
                <a16:creationId xmlns:a16="http://schemas.microsoft.com/office/drawing/2014/main" id="{0C52B432-AA86-0158-8BE8-BE2130D4C5B1}"/>
              </a:ext>
            </a:extLst>
          </p:cNvPr>
          <p:cNvCxnSpPr/>
          <p:nvPr/>
        </p:nvCxnSpPr>
        <p:spPr>
          <a:xfrm flipH="1" flipV="1">
            <a:off x="829340" y="1132367"/>
            <a:ext cx="345558" cy="1754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直接箭头连接符 18">
            <a:extLst>
              <a:ext uri="{FF2B5EF4-FFF2-40B4-BE49-F238E27FC236}">
                <a16:creationId xmlns:a16="http://schemas.microsoft.com/office/drawing/2014/main" id="{EB8BFFDB-D9C5-BF05-1EE0-AD102C4B022F}"/>
              </a:ext>
            </a:extLst>
          </p:cNvPr>
          <p:cNvCxnSpPr>
            <a:cxnSpLocks/>
          </p:cNvCxnSpPr>
          <p:nvPr/>
        </p:nvCxnSpPr>
        <p:spPr>
          <a:xfrm>
            <a:off x="1763400" y="1732535"/>
            <a:ext cx="255183" cy="28227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1" name="文本框 20">
            <a:extLst>
              <a:ext uri="{FF2B5EF4-FFF2-40B4-BE49-F238E27FC236}">
                <a16:creationId xmlns:a16="http://schemas.microsoft.com/office/drawing/2014/main" id="{84CBFFCB-A2D3-D6EF-96E7-FBDA29729735}"/>
              </a:ext>
            </a:extLst>
          </p:cNvPr>
          <p:cNvSpPr txBox="1"/>
          <p:nvPr/>
        </p:nvSpPr>
        <p:spPr>
          <a:xfrm>
            <a:off x="1993604" y="1949445"/>
            <a:ext cx="1169582" cy="369332"/>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QHC-soft</a:t>
            </a:r>
            <a:endParaRPr lang="zh-CN" altLang="en-US" dirty="0">
              <a:latin typeface="Arial" panose="020B0604020202020204" pitchFamily="34" charset="0"/>
              <a:cs typeface="Arial" panose="020B0604020202020204" pitchFamily="34" charset="0"/>
            </a:endParaRPr>
          </a:p>
        </p:txBody>
      </p:sp>
      <p:cxnSp>
        <p:nvCxnSpPr>
          <p:cNvPr id="22" name="直接箭头连接符 21">
            <a:extLst>
              <a:ext uri="{FF2B5EF4-FFF2-40B4-BE49-F238E27FC236}">
                <a16:creationId xmlns:a16="http://schemas.microsoft.com/office/drawing/2014/main" id="{5BE4C15F-F36F-E968-BE3E-71E982F03590}"/>
              </a:ext>
            </a:extLst>
          </p:cNvPr>
          <p:cNvCxnSpPr/>
          <p:nvPr/>
        </p:nvCxnSpPr>
        <p:spPr>
          <a:xfrm>
            <a:off x="635295" y="5585637"/>
            <a:ext cx="10526233" cy="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23" name="文本框 22">
            <a:extLst>
              <a:ext uri="{FF2B5EF4-FFF2-40B4-BE49-F238E27FC236}">
                <a16:creationId xmlns:a16="http://schemas.microsoft.com/office/drawing/2014/main" id="{128C74CB-6739-E226-E08A-CAA3F99B8569}"/>
              </a:ext>
            </a:extLst>
          </p:cNvPr>
          <p:cNvSpPr txBox="1"/>
          <p:nvPr/>
        </p:nvSpPr>
        <p:spPr>
          <a:xfrm>
            <a:off x="10919637" y="5927651"/>
            <a:ext cx="1127052" cy="369332"/>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Lifetime</a:t>
            </a:r>
            <a:endParaRPr lang="zh-CN" altLang="en-US" dirty="0">
              <a:latin typeface="Arial" panose="020B0604020202020204" pitchFamily="34" charset="0"/>
              <a:cs typeface="Arial" panose="020B0604020202020204" pitchFamily="34" charset="0"/>
            </a:endParaRPr>
          </a:p>
        </p:txBody>
      </p:sp>
      <p:cxnSp>
        <p:nvCxnSpPr>
          <p:cNvPr id="25" name="直接箭头连接符 24">
            <a:extLst>
              <a:ext uri="{FF2B5EF4-FFF2-40B4-BE49-F238E27FC236}">
                <a16:creationId xmlns:a16="http://schemas.microsoft.com/office/drawing/2014/main" id="{68F26493-26D5-24EE-8167-8BD1C41B8B39}"/>
              </a:ext>
            </a:extLst>
          </p:cNvPr>
          <p:cNvCxnSpPr/>
          <p:nvPr/>
        </p:nvCxnSpPr>
        <p:spPr>
          <a:xfrm flipV="1">
            <a:off x="5023884" y="1568302"/>
            <a:ext cx="122274" cy="8506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6" name="文本框 25">
            <a:extLst>
              <a:ext uri="{FF2B5EF4-FFF2-40B4-BE49-F238E27FC236}">
                <a16:creationId xmlns:a16="http://schemas.microsoft.com/office/drawing/2014/main" id="{5E75F517-0620-9744-33BD-B9949E035F38}"/>
              </a:ext>
            </a:extLst>
          </p:cNvPr>
          <p:cNvSpPr txBox="1"/>
          <p:nvPr/>
        </p:nvSpPr>
        <p:spPr>
          <a:xfrm>
            <a:off x="4476307" y="1183716"/>
            <a:ext cx="1908544" cy="369332"/>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Crossover start</a:t>
            </a:r>
            <a:endParaRPr lang="zh-CN" altLang="en-US" dirty="0">
              <a:latin typeface="Arial" panose="020B0604020202020204" pitchFamily="34" charset="0"/>
              <a:cs typeface="Arial" panose="020B0604020202020204" pitchFamily="34" charset="0"/>
            </a:endParaRPr>
          </a:p>
        </p:txBody>
      </p:sp>
      <p:cxnSp>
        <p:nvCxnSpPr>
          <p:cNvPr id="27" name="直接箭头连接符 26">
            <a:extLst>
              <a:ext uri="{FF2B5EF4-FFF2-40B4-BE49-F238E27FC236}">
                <a16:creationId xmlns:a16="http://schemas.microsoft.com/office/drawing/2014/main" id="{367EDF54-8FCC-B8EA-CD77-A18C32C9E691}"/>
              </a:ext>
            </a:extLst>
          </p:cNvPr>
          <p:cNvCxnSpPr>
            <a:cxnSpLocks/>
          </p:cNvCxnSpPr>
          <p:nvPr/>
        </p:nvCxnSpPr>
        <p:spPr>
          <a:xfrm flipH="1" flipV="1">
            <a:off x="4657060" y="2583098"/>
            <a:ext cx="108872" cy="18123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0" name="文本框 29">
            <a:extLst>
              <a:ext uri="{FF2B5EF4-FFF2-40B4-BE49-F238E27FC236}">
                <a16:creationId xmlns:a16="http://schemas.microsoft.com/office/drawing/2014/main" id="{17793394-DA53-422F-4285-ACE18F6B498E}"/>
              </a:ext>
            </a:extLst>
          </p:cNvPr>
          <p:cNvSpPr txBox="1"/>
          <p:nvPr/>
        </p:nvSpPr>
        <p:spPr>
          <a:xfrm>
            <a:off x="3314089" y="2324620"/>
            <a:ext cx="1658679" cy="369332"/>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Deconfined</a:t>
            </a:r>
            <a:endParaRPr lang="zh-CN" altLang="en-US" dirty="0">
              <a:latin typeface="Arial" panose="020B0604020202020204" pitchFamily="34" charset="0"/>
              <a:cs typeface="Arial" panose="020B0604020202020204" pitchFamily="34" charset="0"/>
            </a:endParaRPr>
          </a:p>
        </p:txBody>
      </p:sp>
      <p:sp>
        <p:nvSpPr>
          <p:cNvPr id="31" name="文本框 30">
            <a:extLst>
              <a:ext uri="{FF2B5EF4-FFF2-40B4-BE49-F238E27FC236}">
                <a16:creationId xmlns:a16="http://schemas.microsoft.com/office/drawing/2014/main" id="{A07816D2-06D9-96D0-4896-F27889649236}"/>
              </a:ext>
            </a:extLst>
          </p:cNvPr>
          <p:cNvSpPr txBox="1"/>
          <p:nvPr/>
        </p:nvSpPr>
        <p:spPr>
          <a:xfrm>
            <a:off x="635295" y="4572000"/>
            <a:ext cx="10454463" cy="369332"/>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M1.25  	            M1.375	          M1.48	           M1.55	    M1.60	             M1.65             M1.70</a:t>
            </a:r>
            <a:endParaRPr lang="zh-CN" altLang="en-US" dirty="0">
              <a:latin typeface="Arial" panose="020B0604020202020204" pitchFamily="34" charset="0"/>
              <a:cs typeface="Arial" panose="020B0604020202020204" pitchFamily="34" charset="0"/>
            </a:endParaRPr>
          </a:p>
        </p:txBody>
      </p:sp>
      <p:sp>
        <p:nvSpPr>
          <p:cNvPr id="32" name="文本框 31">
            <a:extLst>
              <a:ext uri="{FF2B5EF4-FFF2-40B4-BE49-F238E27FC236}">
                <a16:creationId xmlns:a16="http://schemas.microsoft.com/office/drawing/2014/main" id="{1FF694BB-C8A2-EFF7-F3FD-4AF49C7B4113}"/>
              </a:ext>
            </a:extLst>
          </p:cNvPr>
          <p:cNvSpPr txBox="1"/>
          <p:nvPr/>
        </p:nvSpPr>
        <p:spPr>
          <a:xfrm>
            <a:off x="944693" y="3676857"/>
            <a:ext cx="2392325" cy="646331"/>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Not fully Deconfined</a:t>
            </a:r>
            <a:endParaRPr lang="zh-CN" altLang="en-US" dirty="0">
              <a:latin typeface="Arial" panose="020B0604020202020204" pitchFamily="34" charset="0"/>
              <a:cs typeface="Arial" panose="020B0604020202020204" pitchFamily="34" charset="0"/>
            </a:endParaRPr>
          </a:p>
          <a:p>
            <a:pPr algn="ctr"/>
            <a:r>
              <a:rPr lang="en-US" altLang="zh-CN" dirty="0">
                <a:latin typeface="Times New Roman" panose="02020603050405020304" pitchFamily="18" charset="0"/>
                <a:cs typeface="Times New Roman" panose="02020603050405020304" pitchFamily="18" charset="0"/>
              </a:rPr>
              <a:t> </a:t>
            </a:r>
            <a:endParaRPr lang="zh-CN" altLang="en-US" dirty="0">
              <a:latin typeface="Times New Roman" panose="02020603050405020304" pitchFamily="18" charset="0"/>
              <a:cs typeface="Times New Roman" panose="02020603050405020304" pitchFamily="18" charset="0"/>
            </a:endParaRPr>
          </a:p>
        </p:txBody>
      </p:sp>
      <p:sp>
        <p:nvSpPr>
          <p:cNvPr id="35" name="文本框 34">
            <a:extLst>
              <a:ext uri="{FF2B5EF4-FFF2-40B4-BE49-F238E27FC236}">
                <a16:creationId xmlns:a16="http://schemas.microsoft.com/office/drawing/2014/main" id="{542B1BA3-F92A-8C8B-1B1D-A48B82EFBF52}"/>
              </a:ext>
            </a:extLst>
          </p:cNvPr>
          <p:cNvSpPr txBox="1"/>
          <p:nvPr/>
        </p:nvSpPr>
        <p:spPr>
          <a:xfrm>
            <a:off x="8656842" y="3709881"/>
            <a:ext cx="2392325" cy="646331"/>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No f2-mode GW</a:t>
            </a:r>
            <a:endParaRPr lang="zh-CN" altLang="en-US" dirty="0">
              <a:latin typeface="Arial" panose="020B0604020202020204" pitchFamily="34" charset="0"/>
              <a:cs typeface="Arial" panose="020B0604020202020204" pitchFamily="34" charset="0"/>
            </a:endParaRPr>
          </a:p>
          <a:p>
            <a:pPr algn="ctr"/>
            <a:r>
              <a:rPr lang="en-US" altLang="zh-CN" dirty="0">
                <a:latin typeface="Times New Roman" panose="02020603050405020304" pitchFamily="18" charset="0"/>
                <a:cs typeface="Times New Roman" panose="02020603050405020304" pitchFamily="18" charset="0"/>
              </a:rPr>
              <a:t> </a:t>
            </a:r>
            <a:endParaRPr lang="zh-CN" altLang="en-US" dirty="0">
              <a:latin typeface="Times New Roman" panose="02020603050405020304" pitchFamily="18" charset="0"/>
              <a:cs typeface="Times New Roman" panose="02020603050405020304" pitchFamily="18" charset="0"/>
            </a:endParaRPr>
          </a:p>
        </p:txBody>
      </p:sp>
      <p:sp>
        <p:nvSpPr>
          <p:cNvPr id="36" name="文本框 35">
            <a:extLst>
              <a:ext uri="{FF2B5EF4-FFF2-40B4-BE49-F238E27FC236}">
                <a16:creationId xmlns:a16="http://schemas.microsoft.com/office/drawing/2014/main" id="{CF49EF52-F59D-E2E3-A5BB-C746F8DF7A6B}"/>
              </a:ext>
            </a:extLst>
          </p:cNvPr>
          <p:cNvSpPr txBox="1"/>
          <p:nvPr/>
        </p:nvSpPr>
        <p:spPr>
          <a:xfrm>
            <a:off x="671179" y="5916756"/>
            <a:ext cx="10454463" cy="646331"/>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&gt;20ms  	           &gt;20ms	          &gt;20ms	           &gt;20ms              2.0ms	            1.8ms               1.7ms</a:t>
            </a:r>
            <a:endParaRPr lang="zh-CN" altLang="en-US" dirty="0">
              <a:latin typeface="Arial" panose="020B0604020202020204" pitchFamily="34" charset="0"/>
              <a:cs typeface="Arial" panose="020B0604020202020204" pitchFamily="34" charset="0"/>
            </a:endParaRPr>
          </a:p>
        </p:txBody>
      </p:sp>
      <p:sp>
        <p:nvSpPr>
          <p:cNvPr id="4" name="矩形 3">
            <a:extLst>
              <a:ext uri="{FF2B5EF4-FFF2-40B4-BE49-F238E27FC236}">
                <a16:creationId xmlns:a16="http://schemas.microsoft.com/office/drawing/2014/main" id="{28425871-2524-439F-B6DF-AC010E5C970F}"/>
              </a:ext>
            </a:extLst>
          </p:cNvPr>
          <p:cNvSpPr/>
          <p:nvPr/>
        </p:nvSpPr>
        <p:spPr>
          <a:xfrm>
            <a:off x="5898410" y="5805692"/>
            <a:ext cx="2446818" cy="61324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6615614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BC2999F0-75FB-31B9-4781-A8BDA3C5DDB3}"/>
              </a:ext>
            </a:extLst>
          </p:cNvPr>
          <p:cNvCxnSpPr>
            <a:cxnSpLocks/>
          </p:cNvCxnSpPr>
          <p:nvPr/>
        </p:nvCxnSpPr>
        <p:spPr>
          <a:xfrm>
            <a:off x="103121" y="695383"/>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3" name="文本框 2">
            <a:extLst>
              <a:ext uri="{FF2B5EF4-FFF2-40B4-BE49-F238E27FC236}">
                <a16:creationId xmlns:a16="http://schemas.microsoft.com/office/drawing/2014/main" id="{294B6C9D-C72F-FF37-5E9C-6A04DF837A1C}"/>
              </a:ext>
            </a:extLst>
          </p:cNvPr>
          <p:cNvSpPr txBox="1"/>
          <p:nvPr/>
        </p:nvSpPr>
        <p:spPr>
          <a:xfrm>
            <a:off x="103120" y="76824"/>
            <a:ext cx="5048353" cy="584775"/>
          </a:xfrm>
          <a:prstGeom prst="rect">
            <a:avLst/>
          </a:prstGeom>
          <a:noFill/>
        </p:spPr>
        <p:txBody>
          <a:bodyPr wrap="square" rtlCol="0">
            <a:spAutoFit/>
          </a:bodyPr>
          <a:lstStyle/>
          <a:p>
            <a:r>
              <a:rPr lang="en-US" altLang="zh-CN" sz="3200" b="1" dirty="0">
                <a:cs typeface="Times New Roman" panose="02020603050405020304" pitchFamily="18" charset="0"/>
              </a:rPr>
              <a:t>Neutron-quark star</a:t>
            </a:r>
            <a:endParaRPr lang="zh-CN" altLang="en-US" sz="3200" b="1" dirty="0">
              <a:cs typeface="Times New Roman" panose="02020603050405020304" pitchFamily="18" charset="0"/>
            </a:endParaRPr>
          </a:p>
        </p:txBody>
      </p:sp>
      <p:pic>
        <p:nvPicPr>
          <p:cNvPr id="4" name="图片 3">
            <a:extLst>
              <a:ext uri="{FF2B5EF4-FFF2-40B4-BE49-F238E27FC236}">
                <a16:creationId xmlns:a16="http://schemas.microsoft.com/office/drawing/2014/main" id="{2D0D207F-4DD0-3789-040B-AA343711F9FC}"/>
              </a:ext>
            </a:extLst>
          </p:cNvPr>
          <p:cNvPicPr>
            <a:picLocks noChangeAspect="1"/>
          </p:cNvPicPr>
          <p:nvPr/>
        </p:nvPicPr>
        <p:blipFill>
          <a:blip r:embed="rId2"/>
          <a:stretch>
            <a:fillRect/>
          </a:stretch>
        </p:blipFill>
        <p:spPr>
          <a:xfrm>
            <a:off x="2383336" y="1182700"/>
            <a:ext cx="6579912" cy="4396378"/>
          </a:xfrm>
          <a:prstGeom prst="rect">
            <a:avLst/>
          </a:prstGeom>
        </p:spPr>
      </p:pic>
      <p:sp>
        <p:nvSpPr>
          <p:cNvPr id="5" name="文本框 4">
            <a:extLst>
              <a:ext uri="{FF2B5EF4-FFF2-40B4-BE49-F238E27FC236}">
                <a16:creationId xmlns:a16="http://schemas.microsoft.com/office/drawing/2014/main" id="{95876511-501B-BF08-6FE9-A0A19C2BBB17}"/>
              </a:ext>
            </a:extLst>
          </p:cNvPr>
          <p:cNvSpPr txBox="1"/>
          <p:nvPr/>
        </p:nvSpPr>
        <p:spPr>
          <a:xfrm>
            <a:off x="785037" y="5793285"/>
            <a:ext cx="10621925" cy="646331"/>
          </a:xfrm>
          <a:prstGeom prst="rect">
            <a:avLst/>
          </a:prstGeom>
          <a:noFill/>
        </p:spPr>
        <p:txBody>
          <a:bodyPr wrap="square" rtlCol="0">
            <a:spAutoFit/>
          </a:bodyPr>
          <a:lstStyle/>
          <a:p>
            <a:r>
              <a:rPr lang="en-US" altLang="zh-CN" dirty="0">
                <a:solidFill>
                  <a:srgbClr val="FF0000"/>
                </a:solidFill>
                <a:latin typeface="Arial" panose="020B0604020202020204" pitchFamily="34" charset="0"/>
                <a:cs typeface="Arial" panose="020B0604020202020204" pitchFamily="34" charset="0"/>
              </a:rPr>
              <a:t>The rapidly stiffening of EOS could be observed by combining the observation of BNS in </a:t>
            </a:r>
            <a:r>
              <a:rPr lang="en-US" altLang="zh-CN" dirty="0" err="1">
                <a:solidFill>
                  <a:srgbClr val="FF0000"/>
                </a:solidFill>
                <a:latin typeface="Arial" panose="020B0604020202020204" pitchFamily="34" charset="0"/>
                <a:cs typeface="Arial" panose="020B0604020202020204" pitchFamily="34" charset="0"/>
              </a:rPr>
              <a:t>inspiral</a:t>
            </a:r>
            <a:r>
              <a:rPr lang="en-US" altLang="zh-CN" dirty="0">
                <a:solidFill>
                  <a:srgbClr val="FF0000"/>
                </a:solidFill>
                <a:latin typeface="Arial" panose="020B0604020202020204" pitchFamily="34" charset="0"/>
                <a:cs typeface="Arial" panose="020B0604020202020204" pitchFamily="34" charset="0"/>
              </a:rPr>
              <a:t> and post-merger</a:t>
            </a:r>
            <a:endParaRPr lang="zh-CN" altLang="en-US"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48645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BC2999F0-75FB-31B9-4781-A8BDA3C5DDB3}"/>
              </a:ext>
            </a:extLst>
          </p:cNvPr>
          <p:cNvCxnSpPr>
            <a:cxnSpLocks/>
          </p:cNvCxnSpPr>
          <p:nvPr/>
        </p:nvCxnSpPr>
        <p:spPr>
          <a:xfrm>
            <a:off x="103121" y="695383"/>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3" name="文本框 2">
            <a:extLst>
              <a:ext uri="{FF2B5EF4-FFF2-40B4-BE49-F238E27FC236}">
                <a16:creationId xmlns:a16="http://schemas.microsoft.com/office/drawing/2014/main" id="{294B6C9D-C72F-FF37-5E9C-6A04DF837A1C}"/>
              </a:ext>
            </a:extLst>
          </p:cNvPr>
          <p:cNvSpPr txBox="1"/>
          <p:nvPr/>
        </p:nvSpPr>
        <p:spPr>
          <a:xfrm>
            <a:off x="103120" y="76824"/>
            <a:ext cx="5048353" cy="584775"/>
          </a:xfrm>
          <a:prstGeom prst="rect">
            <a:avLst/>
          </a:prstGeom>
          <a:noFill/>
        </p:spPr>
        <p:txBody>
          <a:bodyPr wrap="square" rtlCol="0">
            <a:spAutoFit/>
          </a:bodyPr>
          <a:lstStyle/>
          <a:p>
            <a:r>
              <a:rPr lang="en-US" altLang="zh-CN" sz="3200" b="1" dirty="0">
                <a:cs typeface="Times New Roman" panose="02020603050405020304" pitchFamily="18" charset="0"/>
              </a:rPr>
              <a:t>No-f2 mass threshold</a:t>
            </a:r>
            <a:endParaRPr lang="zh-CN" altLang="en-US" sz="3200" b="1" dirty="0">
              <a:cs typeface="Times New Roman" panose="02020603050405020304" pitchFamily="18" charset="0"/>
            </a:endParaRPr>
          </a:p>
        </p:txBody>
      </p:sp>
      <p:sp>
        <p:nvSpPr>
          <p:cNvPr id="6" name="文本框 5">
            <a:extLst>
              <a:ext uri="{FF2B5EF4-FFF2-40B4-BE49-F238E27FC236}">
                <a16:creationId xmlns:a16="http://schemas.microsoft.com/office/drawing/2014/main" id="{558BD72E-1DA2-9603-97E5-CC2D9DEB526E}"/>
              </a:ext>
            </a:extLst>
          </p:cNvPr>
          <p:cNvSpPr txBox="1"/>
          <p:nvPr/>
        </p:nvSpPr>
        <p:spPr>
          <a:xfrm>
            <a:off x="103120" y="1015409"/>
            <a:ext cx="11943568" cy="369332"/>
          </a:xfrm>
          <a:prstGeom prst="rect">
            <a:avLst/>
          </a:prstGeom>
          <a:noFill/>
        </p:spPr>
        <p:txBody>
          <a:bodyPr wrap="square" rtlCol="0">
            <a:spAutoFit/>
          </a:bodyPr>
          <a:lstStyle/>
          <a:p>
            <a:r>
              <a:rPr lang="en-US" altLang="zh-CN" dirty="0">
                <a:solidFill>
                  <a:srgbClr val="00B0F0"/>
                </a:solidFill>
                <a:latin typeface="Arial" panose="020B0604020202020204" pitchFamily="34" charset="0"/>
                <a:cs typeface="Arial" panose="020B0604020202020204" pitchFamily="34" charset="0"/>
              </a:rPr>
              <a:t>Prompt collapse</a:t>
            </a:r>
            <a:r>
              <a:rPr lang="en-US" altLang="zh-CN" dirty="0">
                <a:latin typeface="Arial" panose="020B0604020202020204" pitchFamily="34" charset="0"/>
                <a:cs typeface="Arial" panose="020B0604020202020204" pitchFamily="34" charset="0"/>
              </a:rPr>
              <a:t>: </a:t>
            </a:r>
            <a:r>
              <a:rPr lang="en-US" altLang="zh-CN" sz="1800" b="0" dirty="0">
                <a:solidFill>
                  <a:srgbClr val="000000"/>
                </a:solidFill>
                <a:effectLst/>
                <a:latin typeface="Arial" panose="020B0604020202020204" pitchFamily="34" charset="0"/>
                <a:cs typeface="Arial" panose="020B0604020202020204" pitchFamily="34" charset="0"/>
              </a:rPr>
              <a:t>collapse occurring during the first increase of the maximum density</a:t>
            </a:r>
            <a:endParaRPr lang="zh-CN" altLang="en-US" dirty="0">
              <a:latin typeface="Arial" panose="020B0604020202020204" pitchFamily="34" charset="0"/>
              <a:cs typeface="Arial" panose="020B0604020202020204" pitchFamily="34" charset="0"/>
            </a:endParaRPr>
          </a:p>
        </p:txBody>
      </p:sp>
      <p:pic>
        <p:nvPicPr>
          <p:cNvPr id="7" name="图片 6">
            <a:extLst>
              <a:ext uri="{FF2B5EF4-FFF2-40B4-BE49-F238E27FC236}">
                <a16:creationId xmlns:a16="http://schemas.microsoft.com/office/drawing/2014/main" id="{3C78F863-280A-FAD9-EAD8-D855260F30CC}"/>
              </a:ext>
            </a:extLst>
          </p:cNvPr>
          <p:cNvPicPr>
            <a:picLocks noChangeAspect="1"/>
          </p:cNvPicPr>
          <p:nvPr/>
        </p:nvPicPr>
        <p:blipFill>
          <a:blip r:embed="rId2"/>
          <a:stretch>
            <a:fillRect/>
          </a:stretch>
        </p:blipFill>
        <p:spPr>
          <a:xfrm>
            <a:off x="9165265" y="729168"/>
            <a:ext cx="2563486" cy="2478743"/>
          </a:xfrm>
          <a:prstGeom prst="rect">
            <a:avLst/>
          </a:prstGeom>
        </p:spPr>
      </p:pic>
      <p:cxnSp>
        <p:nvCxnSpPr>
          <p:cNvPr id="11" name="直接连接符 10">
            <a:extLst>
              <a:ext uri="{FF2B5EF4-FFF2-40B4-BE49-F238E27FC236}">
                <a16:creationId xmlns:a16="http://schemas.microsoft.com/office/drawing/2014/main" id="{A8D3E8E7-DD85-24E3-5C47-DE5568F0B583}"/>
              </a:ext>
            </a:extLst>
          </p:cNvPr>
          <p:cNvCxnSpPr>
            <a:cxnSpLocks/>
          </p:cNvCxnSpPr>
          <p:nvPr/>
        </p:nvCxnSpPr>
        <p:spPr>
          <a:xfrm flipV="1">
            <a:off x="10552814" y="935665"/>
            <a:ext cx="47846" cy="1499191"/>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15" name="文本框 14">
            <a:extLst>
              <a:ext uri="{FF2B5EF4-FFF2-40B4-BE49-F238E27FC236}">
                <a16:creationId xmlns:a16="http://schemas.microsoft.com/office/drawing/2014/main" id="{F311AB4E-CACC-1A35-6751-9F9627946521}"/>
              </a:ext>
            </a:extLst>
          </p:cNvPr>
          <p:cNvSpPr txBox="1"/>
          <p:nvPr/>
        </p:nvSpPr>
        <p:spPr>
          <a:xfrm>
            <a:off x="8521994" y="1968539"/>
            <a:ext cx="1982973" cy="369332"/>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Prompt-collapse</a:t>
            </a:r>
            <a:endParaRPr lang="zh-CN" altLang="en-US" dirty="0">
              <a:latin typeface="Arial" panose="020B0604020202020204" pitchFamily="34" charset="0"/>
              <a:cs typeface="Arial" panose="020B0604020202020204" pitchFamily="34" charset="0"/>
            </a:endParaRPr>
          </a:p>
        </p:txBody>
      </p:sp>
      <p:cxnSp>
        <p:nvCxnSpPr>
          <p:cNvPr id="17" name="直接箭头连接符 16">
            <a:extLst>
              <a:ext uri="{FF2B5EF4-FFF2-40B4-BE49-F238E27FC236}">
                <a16:creationId xmlns:a16="http://schemas.microsoft.com/office/drawing/2014/main" id="{0191316A-F951-1EE6-987B-E762B8951711}"/>
              </a:ext>
            </a:extLst>
          </p:cNvPr>
          <p:cNvCxnSpPr/>
          <p:nvPr/>
        </p:nvCxnSpPr>
        <p:spPr>
          <a:xfrm flipH="1">
            <a:off x="9999920" y="1626475"/>
            <a:ext cx="505047" cy="44656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8" name="图片 17">
            <a:extLst>
              <a:ext uri="{FF2B5EF4-FFF2-40B4-BE49-F238E27FC236}">
                <a16:creationId xmlns:a16="http://schemas.microsoft.com/office/drawing/2014/main" id="{41D4037E-B741-2C20-AFBB-E96128B8998E}"/>
              </a:ext>
            </a:extLst>
          </p:cNvPr>
          <p:cNvPicPr>
            <a:picLocks noChangeAspect="1"/>
          </p:cNvPicPr>
          <p:nvPr/>
        </p:nvPicPr>
        <p:blipFill>
          <a:blip r:embed="rId3"/>
          <a:stretch>
            <a:fillRect/>
          </a:stretch>
        </p:blipFill>
        <p:spPr>
          <a:xfrm>
            <a:off x="98264" y="1562680"/>
            <a:ext cx="8357191" cy="3457869"/>
          </a:xfrm>
          <a:prstGeom prst="rect">
            <a:avLst/>
          </a:prstGeom>
        </p:spPr>
      </p:pic>
      <p:sp>
        <p:nvSpPr>
          <p:cNvPr id="19" name="矩形 18">
            <a:extLst>
              <a:ext uri="{FF2B5EF4-FFF2-40B4-BE49-F238E27FC236}">
                <a16:creationId xmlns:a16="http://schemas.microsoft.com/office/drawing/2014/main" id="{B1F3C02E-0AE1-9B8F-327A-24B2596052CE}"/>
              </a:ext>
            </a:extLst>
          </p:cNvPr>
          <p:cNvSpPr/>
          <p:nvPr/>
        </p:nvSpPr>
        <p:spPr>
          <a:xfrm>
            <a:off x="5433237" y="3540642"/>
            <a:ext cx="662763" cy="92503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a:extLst>
              <a:ext uri="{FF2B5EF4-FFF2-40B4-BE49-F238E27FC236}">
                <a16:creationId xmlns:a16="http://schemas.microsoft.com/office/drawing/2014/main" id="{2AC280FD-0A59-3875-6DAF-1B5C131D0B29}"/>
              </a:ext>
            </a:extLst>
          </p:cNvPr>
          <p:cNvSpPr txBox="1"/>
          <p:nvPr/>
        </p:nvSpPr>
        <p:spPr>
          <a:xfrm>
            <a:off x="6165765" y="3938131"/>
            <a:ext cx="3610872" cy="646331"/>
          </a:xfrm>
          <a:prstGeom prst="rect">
            <a:avLst/>
          </a:prstGeom>
          <a:noFill/>
        </p:spPr>
        <p:txBody>
          <a:bodyPr wrap="square" rtlCol="0">
            <a:spAutoFit/>
          </a:bodyPr>
          <a:lstStyle/>
          <a:p>
            <a:pPr algn="just"/>
            <a:r>
              <a:rPr lang="en-US" altLang="zh-CN" dirty="0">
                <a:solidFill>
                  <a:srgbClr val="FF0000"/>
                </a:solidFill>
                <a:latin typeface="Arial" panose="020B0604020202020204" pitchFamily="34" charset="0"/>
                <a:cs typeface="Arial" panose="020B0604020202020204" pitchFamily="34" charset="0"/>
              </a:rPr>
              <a:t>No f2 observed, but nonnegligible GW energy released</a:t>
            </a:r>
            <a:endParaRPr lang="zh-CN" altLang="en-US" dirty="0">
              <a:solidFill>
                <a:srgbClr val="FF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1BF13CA3-1D78-3180-DFCE-CC90240918AF}"/>
                  </a:ext>
                </a:extLst>
              </p:cNvPr>
              <p:cNvSpPr txBox="1"/>
              <p:nvPr/>
            </p:nvSpPr>
            <p:spPr>
              <a:xfrm>
                <a:off x="664535" y="5454502"/>
                <a:ext cx="10313581" cy="1200329"/>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We define the no-f2 mass threshold as </a:t>
                </a:r>
                <a:r>
                  <a:rPr lang="en-US" altLang="zh-CN" sz="1800" b="0" dirty="0">
                    <a:solidFill>
                      <a:srgbClr val="000000"/>
                    </a:solidFill>
                    <a:effectLst/>
                    <a:latin typeface="Arial" panose="020B0604020202020204" pitchFamily="34" charset="0"/>
                    <a:cs typeface="Arial" panose="020B0604020202020204" pitchFamily="34" charset="0"/>
                  </a:rPr>
                  <a:t>the lowest mass of one star in the binary (only for equal-mass cases here) for which no f2-mode GW emission is identified. </a:t>
                </a:r>
              </a:p>
              <a:p>
                <a:r>
                  <a:rPr lang="en-US" altLang="zh-CN" dirty="0">
                    <a:solidFill>
                      <a:srgbClr val="000000"/>
                    </a:solidFill>
                    <a:latin typeface="Arial" panose="020B0604020202020204" pitchFamily="34" charset="0"/>
                    <a:cs typeface="Arial" panose="020B0604020202020204" pitchFamily="34" charset="0"/>
                  </a:rPr>
                  <a:t>Criterion:                                                                                                                                                                    </a:t>
                </a:r>
                <a:r>
                  <a:rPr lang="en-US" altLang="zh-CN" dirty="0">
                    <a:solidFill>
                      <a:srgbClr val="FF0000"/>
                    </a:solidFill>
                    <a:latin typeface="Arial" panose="020B0604020202020204" pitchFamily="34" charset="0"/>
                    <a:cs typeface="Arial" panose="020B0604020202020204" pitchFamily="34" charset="0"/>
                  </a:rPr>
                  <a:t>~0.3</a:t>
                </a:r>
                <a14:m>
                  <m:oMath xmlns:m="http://schemas.openxmlformats.org/officeDocument/2006/math">
                    <m:sSub>
                      <m:sSubPr>
                        <m:ctrlPr>
                          <a:rPr lang="en-US" altLang="zh-CN" i="1" smtClean="0">
                            <a:solidFill>
                              <a:srgbClr val="FF0000"/>
                            </a:solidFill>
                            <a:latin typeface="Cambria Math" panose="02040503050406030204" pitchFamily="18" charset="0"/>
                            <a:cs typeface="Times New Roman" panose="02020603050405020304" pitchFamily="18" charset="0"/>
                          </a:rPr>
                        </m:ctrlPr>
                      </m:sSubPr>
                      <m:e>
                        <m:r>
                          <a:rPr lang="en-US" altLang="zh-CN" b="0" i="1" smtClean="0">
                            <a:solidFill>
                              <a:srgbClr val="FF0000"/>
                            </a:solidFill>
                            <a:latin typeface="Cambria Math" panose="02040503050406030204" pitchFamily="18" charset="0"/>
                            <a:cs typeface="Times New Roman" panose="02020603050405020304" pitchFamily="18" charset="0"/>
                          </a:rPr>
                          <m:t>𝑀</m:t>
                        </m:r>
                      </m:e>
                      <m:sub>
                        <m:r>
                          <a:rPr lang="zh-CN" altLang="en-US" i="1" smtClean="0">
                            <a:solidFill>
                              <a:srgbClr val="FF0000"/>
                            </a:solidFill>
                            <a:latin typeface="Cambria Math" panose="02040503050406030204" pitchFamily="18" charset="0"/>
                            <a:cs typeface="Times New Roman" panose="02020603050405020304" pitchFamily="18" charset="0"/>
                          </a:rPr>
                          <m:t>𝝝</m:t>
                        </m:r>
                      </m:sub>
                    </m:sSub>
                  </m:oMath>
                </a14:m>
                <a:r>
                  <a:rPr lang="en-US" altLang="zh-CN" dirty="0">
                    <a:solidFill>
                      <a:srgbClr val="FF0000"/>
                    </a:solidFill>
                    <a:latin typeface="Arial" panose="020B0604020202020204" pitchFamily="34" charset="0"/>
                    <a:cs typeface="Arial" panose="020B0604020202020204" pitchFamily="34" charset="0"/>
                  </a:rPr>
                  <a:t> difference could exist between no-f2 and prompt collapsing</a:t>
                </a:r>
                <a:r>
                  <a:rPr lang="en-US" altLang="zh-CN" dirty="0">
                    <a:solidFill>
                      <a:srgbClr val="00B0F0"/>
                    </a:solidFill>
                    <a:latin typeface="Arial" panose="020B0604020202020204" pitchFamily="34" charset="0"/>
                    <a:cs typeface="Arial" panose="020B0604020202020204" pitchFamily="34" charset="0"/>
                  </a:rPr>
                  <a:t> </a:t>
                </a:r>
                <a:r>
                  <a:rPr lang="en-US" altLang="zh-CN" dirty="0">
                    <a:solidFill>
                      <a:srgbClr val="FF0000"/>
                    </a:solidFill>
                    <a:latin typeface="Arial" panose="020B0604020202020204" pitchFamily="34" charset="0"/>
                    <a:cs typeface="Arial" panose="020B0604020202020204" pitchFamily="34" charset="0"/>
                  </a:rPr>
                  <a:t>mass threshold      </a:t>
                </a:r>
                <a:endParaRPr lang="zh-CN" altLang="en-US" dirty="0">
                  <a:latin typeface="Arial" panose="020B0604020202020204" pitchFamily="34" charset="0"/>
                  <a:cs typeface="Arial" panose="020B0604020202020204" pitchFamily="34" charset="0"/>
                </a:endParaRPr>
              </a:p>
            </p:txBody>
          </p:sp>
        </mc:Choice>
        <mc:Fallback xmlns="">
          <p:sp>
            <p:nvSpPr>
              <p:cNvPr id="22" name="文本框 21">
                <a:extLst>
                  <a:ext uri="{FF2B5EF4-FFF2-40B4-BE49-F238E27FC236}">
                    <a16:creationId xmlns:a16="http://schemas.microsoft.com/office/drawing/2014/main" id="{1BF13CA3-1D78-3180-DFCE-CC90240918AF}"/>
                  </a:ext>
                </a:extLst>
              </p:cNvPr>
              <p:cNvSpPr txBox="1">
                <a:spLocks noRot="1" noChangeAspect="1" noMove="1" noResize="1" noEditPoints="1" noAdjustHandles="1" noChangeArrowheads="1" noChangeShapeType="1" noTextEdit="1"/>
              </p:cNvSpPr>
              <p:nvPr/>
            </p:nvSpPr>
            <p:spPr>
              <a:xfrm>
                <a:off x="664535" y="5454502"/>
                <a:ext cx="10313581" cy="1200329"/>
              </a:xfrm>
              <a:prstGeom prst="rect">
                <a:avLst/>
              </a:prstGeom>
              <a:blipFill>
                <a:blip r:embed="rId4"/>
                <a:stretch>
                  <a:fillRect l="-473" t="-3046" b="-7107"/>
                </a:stretch>
              </a:blipFill>
            </p:spPr>
            <p:txBody>
              <a:bodyPr/>
              <a:lstStyle/>
              <a:p>
                <a:r>
                  <a:rPr lang="zh-CN" altLang="en-US">
                    <a:noFill/>
                  </a:rPr>
                  <a:t> </a:t>
                </a:r>
              </a:p>
            </p:txBody>
          </p:sp>
        </mc:Fallback>
      </mc:AlternateContent>
      <p:pic>
        <p:nvPicPr>
          <p:cNvPr id="23" name="图片 22">
            <a:extLst>
              <a:ext uri="{FF2B5EF4-FFF2-40B4-BE49-F238E27FC236}">
                <a16:creationId xmlns:a16="http://schemas.microsoft.com/office/drawing/2014/main" id="{7D62CEDC-BC56-9F94-A73B-3C6B58D63022}"/>
              </a:ext>
            </a:extLst>
          </p:cNvPr>
          <p:cNvPicPr>
            <a:picLocks noChangeAspect="1"/>
          </p:cNvPicPr>
          <p:nvPr/>
        </p:nvPicPr>
        <p:blipFill>
          <a:blip r:embed="rId5"/>
          <a:stretch>
            <a:fillRect/>
          </a:stretch>
        </p:blipFill>
        <p:spPr>
          <a:xfrm>
            <a:off x="1685261" y="6090724"/>
            <a:ext cx="3079222" cy="218213"/>
          </a:xfrm>
          <a:prstGeom prst="rect">
            <a:avLst/>
          </a:prstGeom>
        </p:spPr>
      </p:pic>
      <p:pic>
        <p:nvPicPr>
          <p:cNvPr id="25" name="图片 24">
            <a:extLst>
              <a:ext uri="{FF2B5EF4-FFF2-40B4-BE49-F238E27FC236}">
                <a16:creationId xmlns:a16="http://schemas.microsoft.com/office/drawing/2014/main" id="{C4060F88-3D09-A8F2-BA8E-6C96832466E3}"/>
              </a:ext>
            </a:extLst>
          </p:cNvPr>
          <p:cNvPicPr>
            <a:picLocks noChangeAspect="1"/>
          </p:cNvPicPr>
          <p:nvPr/>
        </p:nvPicPr>
        <p:blipFill>
          <a:blip r:embed="rId6"/>
          <a:stretch>
            <a:fillRect/>
          </a:stretch>
        </p:blipFill>
        <p:spPr>
          <a:xfrm>
            <a:off x="5247166" y="6090724"/>
            <a:ext cx="1512068" cy="229511"/>
          </a:xfrm>
          <a:prstGeom prst="rect">
            <a:avLst/>
          </a:prstGeom>
        </p:spPr>
      </p:pic>
    </p:spTree>
    <p:extLst>
      <p:ext uri="{BB962C8B-B14F-4D97-AF65-F5344CB8AC3E}">
        <p14:creationId xmlns:p14="http://schemas.microsoft.com/office/powerpoint/2010/main" val="296784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BC2999F0-75FB-31B9-4781-A8BDA3C5DDB3}"/>
              </a:ext>
            </a:extLst>
          </p:cNvPr>
          <p:cNvCxnSpPr>
            <a:cxnSpLocks/>
          </p:cNvCxnSpPr>
          <p:nvPr/>
        </p:nvCxnSpPr>
        <p:spPr>
          <a:xfrm>
            <a:off x="103121" y="695383"/>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3" name="文本框 2">
            <a:extLst>
              <a:ext uri="{FF2B5EF4-FFF2-40B4-BE49-F238E27FC236}">
                <a16:creationId xmlns:a16="http://schemas.microsoft.com/office/drawing/2014/main" id="{294B6C9D-C72F-FF37-5E9C-6A04DF837A1C}"/>
              </a:ext>
            </a:extLst>
          </p:cNvPr>
          <p:cNvSpPr txBox="1"/>
          <p:nvPr/>
        </p:nvSpPr>
        <p:spPr>
          <a:xfrm>
            <a:off x="103120" y="76824"/>
            <a:ext cx="7376885" cy="584775"/>
          </a:xfrm>
          <a:prstGeom prst="rect">
            <a:avLst/>
          </a:prstGeom>
          <a:noFill/>
        </p:spPr>
        <p:txBody>
          <a:bodyPr wrap="square" rtlCol="0">
            <a:spAutoFit/>
          </a:bodyPr>
          <a:lstStyle/>
          <a:p>
            <a:r>
              <a:rPr lang="en-US" altLang="zh-CN" sz="3200" b="1" dirty="0">
                <a:cs typeface="Times New Roman" panose="02020603050405020304" pitchFamily="18" charset="0"/>
              </a:rPr>
              <a:t>Post-merger GW energy vs. frequency</a:t>
            </a:r>
            <a:endParaRPr lang="zh-CN" altLang="en-US" sz="3200" b="1" dirty="0">
              <a:cs typeface="Times New Roman" panose="02020603050405020304" pitchFamily="18" charset="0"/>
            </a:endParaRPr>
          </a:p>
        </p:txBody>
      </p:sp>
      <p:pic>
        <p:nvPicPr>
          <p:cNvPr id="8" name="图片 7">
            <a:extLst>
              <a:ext uri="{FF2B5EF4-FFF2-40B4-BE49-F238E27FC236}">
                <a16:creationId xmlns:a16="http://schemas.microsoft.com/office/drawing/2014/main" id="{D52F6A27-AF44-6FD4-75B1-C947CAEFCB0E}"/>
              </a:ext>
            </a:extLst>
          </p:cNvPr>
          <p:cNvPicPr>
            <a:picLocks noChangeAspect="1"/>
          </p:cNvPicPr>
          <p:nvPr/>
        </p:nvPicPr>
        <p:blipFill>
          <a:blip r:embed="rId2"/>
          <a:stretch>
            <a:fillRect/>
          </a:stretch>
        </p:blipFill>
        <p:spPr>
          <a:xfrm>
            <a:off x="1967564" y="1017945"/>
            <a:ext cx="7658872" cy="5350953"/>
          </a:xfrm>
          <a:prstGeom prst="rect">
            <a:avLst/>
          </a:prstGeom>
        </p:spPr>
      </p:pic>
      <p:pic>
        <p:nvPicPr>
          <p:cNvPr id="6" name="图片 5">
            <a:extLst>
              <a:ext uri="{FF2B5EF4-FFF2-40B4-BE49-F238E27FC236}">
                <a16:creationId xmlns:a16="http://schemas.microsoft.com/office/drawing/2014/main" id="{A8C92C57-373A-2E95-BCCC-1BD1C0EA693C}"/>
              </a:ext>
            </a:extLst>
          </p:cNvPr>
          <p:cNvPicPr>
            <a:picLocks noChangeAspect="1"/>
          </p:cNvPicPr>
          <p:nvPr/>
        </p:nvPicPr>
        <p:blipFill>
          <a:blip r:embed="rId3"/>
          <a:stretch>
            <a:fillRect/>
          </a:stretch>
        </p:blipFill>
        <p:spPr>
          <a:xfrm>
            <a:off x="3306727" y="2218647"/>
            <a:ext cx="2068233" cy="1334054"/>
          </a:xfrm>
          <a:prstGeom prst="rect">
            <a:avLst/>
          </a:prstGeom>
        </p:spPr>
      </p:pic>
      <p:pic>
        <p:nvPicPr>
          <p:cNvPr id="7" name="图片 6">
            <a:extLst>
              <a:ext uri="{FF2B5EF4-FFF2-40B4-BE49-F238E27FC236}">
                <a16:creationId xmlns:a16="http://schemas.microsoft.com/office/drawing/2014/main" id="{C476512E-EE9D-0325-79D4-7E5C821D850B}"/>
              </a:ext>
            </a:extLst>
          </p:cNvPr>
          <p:cNvPicPr>
            <a:picLocks noChangeAspect="1"/>
          </p:cNvPicPr>
          <p:nvPr/>
        </p:nvPicPr>
        <p:blipFill>
          <a:blip r:embed="rId4"/>
          <a:stretch>
            <a:fillRect/>
          </a:stretch>
        </p:blipFill>
        <p:spPr>
          <a:xfrm>
            <a:off x="5797000" y="4431514"/>
            <a:ext cx="3333578" cy="1194535"/>
          </a:xfrm>
          <a:prstGeom prst="rect">
            <a:avLst/>
          </a:prstGeom>
        </p:spPr>
      </p:pic>
    </p:spTree>
    <p:extLst>
      <p:ext uri="{BB962C8B-B14F-4D97-AF65-F5344CB8AC3E}">
        <p14:creationId xmlns:p14="http://schemas.microsoft.com/office/powerpoint/2010/main" val="24599408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BC2999F0-75FB-31B9-4781-A8BDA3C5DDB3}"/>
              </a:ext>
            </a:extLst>
          </p:cNvPr>
          <p:cNvCxnSpPr>
            <a:cxnSpLocks/>
          </p:cNvCxnSpPr>
          <p:nvPr/>
        </p:nvCxnSpPr>
        <p:spPr>
          <a:xfrm>
            <a:off x="103121" y="695383"/>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3" name="文本框 2">
            <a:extLst>
              <a:ext uri="{FF2B5EF4-FFF2-40B4-BE49-F238E27FC236}">
                <a16:creationId xmlns:a16="http://schemas.microsoft.com/office/drawing/2014/main" id="{294B6C9D-C72F-FF37-5E9C-6A04DF837A1C}"/>
              </a:ext>
            </a:extLst>
          </p:cNvPr>
          <p:cNvSpPr txBox="1"/>
          <p:nvPr/>
        </p:nvSpPr>
        <p:spPr>
          <a:xfrm>
            <a:off x="103120" y="76824"/>
            <a:ext cx="7376885" cy="584775"/>
          </a:xfrm>
          <a:prstGeom prst="rect">
            <a:avLst/>
          </a:prstGeom>
          <a:noFill/>
        </p:spPr>
        <p:txBody>
          <a:bodyPr wrap="square" rtlCol="0">
            <a:spAutoFit/>
          </a:bodyPr>
          <a:lstStyle/>
          <a:p>
            <a:r>
              <a:rPr lang="en-US" altLang="zh-CN" sz="3200" b="1" dirty="0">
                <a:cs typeface="Times New Roman" panose="02020603050405020304" pitchFamily="18" charset="0"/>
              </a:rPr>
              <a:t>Phase boundary?</a:t>
            </a:r>
            <a:endParaRPr lang="zh-CN" altLang="en-US" sz="3200" b="1" dirty="0">
              <a:cs typeface="Times New Roman" panose="02020603050405020304" pitchFamily="18" charset="0"/>
            </a:endParaRPr>
          </a:p>
        </p:txBody>
      </p:sp>
      <p:pic>
        <p:nvPicPr>
          <p:cNvPr id="4" name="图片 3">
            <a:extLst>
              <a:ext uri="{FF2B5EF4-FFF2-40B4-BE49-F238E27FC236}">
                <a16:creationId xmlns:a16="http://schemas.microsoft.com/office/drawing/2014/main" id="{AA907B88-0A63-29BA-F8C9-1955C8315C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20" y="995682"/>
            <a:ext cx="4935220" cy="3171825"/>
          </a:xfrm>
          <a:prstGeom prst="rect">
            <a:avLst/>
          </a:prstGeom>
        </p:spPr>
      </p:pic>
      <p:sp>
        <p:nvSpPr>
          <p:cNvPr id="10" name="任意多边形: 形状 9">
            <a:extLst>
              <a:ext uri="{FF2B5EF4-FFF2-40B4-BE49-F238E27FC236}">
                <a16:creationId xmlns:a16="http://schemas.microsoft.com/office/drawing/2014/main" id="{104953A2-A8E4-4683-377C-586D0D0D069F}"/>
              </a:ext>
            </a:extLst>
          </p:cNvPr>
          <p:cNvSpPr/>
          <p:nvPr/>
        </p:nvSpPr>
        <p:spPr>
          <a:xfrm>
            <a:off x="3466214" y="3157870"/>
            <a:ext cx="138223" cy="536944"/>
          </a:xfrm>
          <a:custGeom>
            <a:avLst/>
            <a:gdLst>
              <a:gd name="connsiteX0" fmla="*/ 0 w 138223"/>
              <a:gd name="connsiteY0" fmla="*/ 0 h 536944"/>
              <a:gd name="connsiteX1" fmla="*/ 106326 w 138223"/>
              <a:gd name="connsiteY1" fmla="*/ 175437 h 536944"/>
              <a:gd name="connsiteX2" fmla="*/ 127591 w 138223"/>
              <a:gd name="connsiteY2" fmla="*/ 313660 h 536944"/>
              <a:gd name="connsiteX3" fmla="*/ 138223 w 138223"/>
              <a:gd name="connsiteY3" fmla="*/ 536944 h 536944"/>
            </a:gdLst>
            <a:ahLst/>
            <a:cxnLst>
              <a:cxn ang="0">
                <a:pos x="connsiteX0" y="connsiteY0"/>
              </a:cxn>
              <a:cxn ang="0">
                <a:pos x="connsiteX1" y="connsiteY1"/>
              </a:cxn>
              <a:cxn ang="0">
                <a:pos x="connsiteX2" y="connsiteY2"/>
              </a:cxn>
              <a:cxn ang="0">
                <a:pos x="connsiteX3" y="connsiteY3"/>
              </a:cxn>
            </a:cxnLst>
            <a:rect l="l" t="t" r="r" b="b"/>
            <a:pathLst>
              <a:path w="138223" h="536944">
                <a:moveTo>
                  <a:pt x="0" y="0"/>
                </a:moveTo>
                <a:cubicBezTo>
                  <a:pt x="42530" y="61580"/>
                  <a:pt x="85061" y="123160"/>
                  <a:pt x="106326" y="175437"/>
                </a:cubicBezTo>
                <a:cubicBezTo>
                  <a:pt x="127591" y="227714"/>
                  <a:pt x="122275" y="253409"/>
                  <a:pt x="127591" y="313660"/>
                </a:cubicBezTo>
                <a:cubicBezTo>
                  <a:pt x="132907" y="373911"/>
                  <a:pt x="132907" y="495300"/>
                  <a:pt x="138223" y="536944"/>
                </a:cubicBezTo>
              </a:path>
            </a:pathLst>
          </a:cu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8B1A67FC-19CC-7343-288B-98C841C7EE80}"/>
              </a:ext>
            </a:extLst>
          </p:cNvPr>
          <p:cNvPicPr>
            <a:picLocks noChangeAspect="1"/>
          </p:cNvPicPr>
          <p:nvPr/>
        </p:nvPicPr>
        <p:blipFill>
          <a:blip r:embed="rId3"/>
          <a:stretch>
            <a:fillRect/>
          </a:stretch>
        </p:blipFill>
        <p:spPr>
          <a:xfrm>
            <a:off x="6244855" y="1593109"/>
            <a:ext cx="3723167" cy="672527"/>
          </a:xfrm>
          <a:prstGeom prst="rect">
            <a:avLst/>
          </a:prstGeom>
        </p:spPr>
      </p:pic>
      <p:sp>
        <p:nvSpPr>
          <p:cNvPr id="13" name="文本框 12">
            <a:extLst>
              <a:ext uri="{FF2B5EF4-FFF2-40B4-BE49-F238E27FC236}">
                <a16:creationId xmlns:a16="http://schemas.microsoft.com/office/drawing/2014/main" id="{1235083A-67B7-6D15-5EAA-17AFD41E9D8D}"/>
              </a:ext>
            </a:extLst>
          </p:cNvPr>
          <p:cNvSpPr txBox="1"/>
          <p:nvPr/>
        </p:nvSpPr>
        <p:spPr>
          <a:xfrm>
            <a:off x="5038340" y="886797"/>
            <a:ext cx="6121694" cy="2031325"/>
          </a:xfrm>
          <a:prstGeom prst="rect">
            <a:avLst/>
          </a:prstGeom>
          <a:noFill/>
        </p:spPr>
        <p:txBody>
          <a:bodyPr wrap="square">
            <a:spAutoFit/>
          </a:bodyPr>
          <a:lstStyle/>
          <a:p>
            <a:r>
              <a:rPr lang="en-US" altLang="zh-CN" b="0" i="0" dirty="0">
                <a:solidFill>
                  <a:srgbClr val="1F2328"/>
                </a:solidFill>
                <a:effectLst/>
                <a:latin typeface="Arial" panose="020B0604020202020204" pitchFamily="34" charset="0"/>
                <a:cs typeface="Arial" panose="020B0604020202020204" pitchFamily="34" charset="0"/>
              </a:rPr>
              <a:t>How does the onset density of quark matter change with temperature?</a:t>
            </a:r>
          </a:p>
          <a:p>
            <a:endParaRPr lang="en-US" altLang="zh-CN" dirty="0">
              <a:solidFill>
                <a:srgbClr val="1F2328"/>
              </a:solidFill>
              <a:latin typeface="Arial" panose="020B0604020202020204" pitchFamily="34" charset="0"/>
              <a:cs typeface="Arial" panose="020B0604020202020204" pitchFamily="34" charset="0"/>
            </a:endParaRPr>
          </a:p>
          <a:p>
            <a:endParaRPr lang="en-US" altLang="zh-CN" dirty="0">
              <a:solidFill>
                <a:srgbClr val="1F2328"/>
              </a:solidFill>
              <a:latin typeface="Arial" panose="020B0604020202020204" pitchFamily="34" charset="0"/>
              <a:cs typeface="Arial" panose="020B0604020202020204" pitchFamily="34" charset="0"/>
            </a:endParaRPr>
          </a:p>
          <a:p>
            <a:endParaRPr lang="en-US" altLang="zh-CN" dirty="0">
              <a:solidFill>
                <a:srgbClr val="00B0F0"/>
              </a:solidFill>
              <a:latin typeface="Arial" panose="020B0604020202020204" pitchFamily="34" charset="0"/>
              <a:cs typeface="Arial" panose="020B0604020202020204" pitchFamily="34" charset="0"/>
            </a:endParaRPr>
          </a:p>
          <a:p>
            <a:r>
              <a:rPr lang="en-US" altLang="zh-CN" dirty="0">
                <a:solidFill>
                  <a:srgbClr val="00B0F0"/>
                </a:solidFill>
                <a:latin typeface="Arial" panose="020B0604020202020204" pitchFamily="34" charset="0"/>
                <a:cs typeface="Arial" panose="020B0604020202020204" pitchFamily="34" charset="0"/>
              </a:rPr>
              <a:t>Quark matter is denser and has higher entropy (color/flavor </a:t>
            </a:r>
            <a:r>
              <a:rPr lang="en-US" altLang="zh-CN" dirty="0" err="1">
                <a:solidFill>
                  <a:srgbClr val="00B0F0"/>
                </a:solidFill>
                <a:latin typeface="Arial" panose="020B0604020202020204" pitchFamily="34" charset="0"/>
                <a:cs typeface="Arial" panose="020B0604020202020204" pitchFamily="34" charset="0"/>
              </a:rPr>
              <a:t>d.o.f</a:t>
            </a:r>
            <a:r>
              <a:rPr lang="en-US" altLang="zh-CN" dirty="0">
                <a:solidFill>
                  <a:srgbClr val="00B0F0"/>
                </a:solidFill>
                <a:latin typeface="Arial" panose="020B0604020202020204" pitchFamily="34" charset="0"/>
                <a:cs typeface="Arial" panose="020B0604020202020204" pitchFamily="34" charset="0"/>
              </a:rPr>
              <a:t>)</a:t>
            </a:r>
            <a:endParaRPr lang="zh-CN" altLang="en-US" dirty="0">
              <a:solidFill>
                <a:srgbClr val="00B0F0"/>
              </a:solidFill>
              <a:latin typeface="Arial" panose="020B0604020202020204" pitchFamily="34" charset="0"/>
              <a:cs typeface="Arial" panose="020B0604020202020204" pitchFamily="34" charset="0"/>
            </a:endParaRPr>
          </a:p>
        </p:txBody>
      </p:sp>
      <p:sp>
        <p:nvSpPr>
          <p:cNvPr id="14" name="文本框 13">
            <a:extLst>
              <a:ext uri="{FF2B5EF4-FFF2-40B4-BE49-F238E27FC236}">
                <a16:creationId xmlns:a16="http://schemas.microsoft.com/office/drawing/2014/main" id="{BC785ABA-F30D-FA99-B3E7-EFC852E1C38E}"/>
              </a:ext>
            </a:extLst>
          </p:cNvPr>
          <p:cNvSpPr txBox="1"/>
          <p:nvPr/>
        </p:nvSpPr>
        <p:spPr>
          <a:xfrm>
            <a:off x="717698" y="4362726"/>
            <a:ext cx="4029740" cy="646331"/>
          </a:xfrm>
          <a:prstGeom prst="rect">
            <a:avLst/>
          </a:prstGeom>
          <a:noFill/>
        </p:spPr>
        <p:txBody>
          <a:bodyPr wrap="square" rtlCol="0">
            <a:spAutoFit/>
          </a:bodyPr>
          <a:lstStyle/>
          <a:p>
            <a:r>
              <a:rPr lang="en-US" altLang="zh-CN" dirty="0">
                <a:solidFill>
                  <a:srgbClr val="00B0F0"/>
                </a:solidFill>
                <a:latin typeface="Arial" panose="020B0604020202020204" pitchFamily="34" charset="0"/>
                <a:cs typeface="Arial" panose="020B0604020202020204" pitchFamily="34" charset="0"/>
              </a:rPr>
              <a:t>One critical point? Two critical point? No phase boundary?</a:t>
            </a:r>
            <a:endParaRPr lang="zh-CN" altLang="en-US" dirty="0">
              <a:solidFill>
                <a:srgbClr val="00B0F0"/>
              </a:solidFill>
              <a:latin typeface="Arial" panose="020B0604020202020204" pitchFamily="34" charset="0"/>
              <a:cs typeface="Arial" panose="020B0604020202020204" pitchFamily="34" charset="0"/>
            </a:endParaRPr>
          </a:p>
        </p:txBody>
      </p:sp>
      <p:pic>
        <p:nvPicPr>
          <p:cNvPr id="16" name="图片 15">
            <a:extLst>
              <a:ext uri="{FF2B5EF4-FFF2-40B4-BE49-F238E27FC236}">
                <a16:creationId xmlns:a16="http://schemas.microsoft.com/office/drawing/2014/main" id="{A7A2E8BE-5F1B-39A8-2D05-0A20D3F49877}"/>
              </a:ext>
            </a:extLst>
          </p:cNvPr>
          <p:cNvPicPr>
            <a:picLocks noChangeAspect="1"/>
          </p:cNvPicPr>
          <p:nvPr/>
        </p:nvPicPr>
        <p:blipFill>
          <a:blip r:embed="rId4"/>
          <a:stretch>
            <a:fillRect/>
          </a:stretch>
        </p:blipFill>
        <p:spPr>
          <a:xfrm>
            <a:off x="6096000" y="2918122"/>
            <a:ext cx="3919639" cy="734067"/>
          </a:xfrm>
          <a:prstGeom prst="rect">
            <a:avLst/>
          </a:prstGeom>
        </p:spPr>
      </p:pic>
      <p:cxnSp>
        <p:nvCxnSpPr>
          <p:cNvPr id="18" name="直接连接符 17">
            <a:extLst>
              <a:ext uri="{FF2B5EF4-FFF2-40B4-BE49-F238E27FC236}">
                <a16:creationId xmlns:a16="http://schemas.microsoft.com/office/drawing/2014/main" id="{81C3D42E-1F0A-531C-A770-54E6170636FD}"/>
              </a:ext>
            </a:extLst>
          </p:cNvPr>
          <p:cNvCxnSpPr>
            <a:cxnSpLocks/>
          </p:cNvCxnSpPr>
          <p:nvPr/>
        </p:nvCxnSpPr>
        <p:spPr>
          <a:xfrm>
            <a:off x="8495414" y="3684181"/>
            <a:ext cx="156807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0" name="直接连接符 19">
            <a:extLst>
              <a:ext uri="{FF2B5EF4-FFF2-40B4-BE49-F238E27FC236}">
                <a16:creationId xmlns:a16="http://schemas.microsoft.com/office/drawing/2014/main" id="{3624E1EA-499E-9E0D-0D98-F4A7F69E78DA}"/>
              </a:ext>
            </a:extLst>
          </p:cNvPr>
          <p:cNvCxnSpPr>
            <a:cxnSpLocks/>
          </p:cNvCxnSpPr>
          <p:nvPr/>
        </p:nvCxnSpPr>
        <p:spPr>
          <a:xfrm>
            <a:off x="6695969" y="3684181"/>
            <a:ext cx="156807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22" name="文本框 21">
            <a:extLst>
              <a:ext uri="{FF2B5EF4-FFF2-40B4-BE49-F238E27FC236}">
                <a16:creationId xmlns:a16="http://schemas.microsoft.com/office/drawing/2014/main" id="{D00C6DC7-03F1-386F-3863-6348A8621C3B}"/>
              </a:ext>
            </a:extLst>
          </p:cNvPr>
          <p:cNvSpPr txBox="1"/>
          <p:nvPr/>
        </p:nvSpPr>
        <p:spPr>
          <a:xfrm>
            <a:off x="8468717" y="3832884"/>
            <a:ext cx="1621465" cy="369332"/>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Negative</a:t>
            </a:r>
            <a:endParaRPr lang="zh-CN" altLang="en-US" dirty="0">
              <a:latin typeface="Arial" panose="020B0604020202020204" pitchFamily="34" charset="0"/>
              <a:cs typeface="Arial" panose="020B0604020202020204" pitchFamily="34" charset="0"/>
            </a:endParaRPr>
          </a:p>
        </p:txBody>
      </p:sp>
      <p:sp>
        <p:nvSpPr>
          <p:cNvPr id="23" name="文本框 22">
            <a:extLst>
              <a:ext uri="{FF2B5EF4-FFF2-40B4-BE49-F238E27FC236}">
                <a16:creationId xmlns:a16="http://schemas.microsoft.com/office/drawing/2014/main" id="{28C023C4-948D-3CC3-59B8-124006D1E6DF}"/>
              </a:ext>
            </a:extLst>
          </p:cNvPr>
          <p:cNvSpPr txBox="1"/>
          <p:nvPr/>
        </p:nvSpPr>
        <p:spPr>
          <a:xfrm>
            <a:off x="6072192" y="3762561"/>
            <a:ext cx="2639648" cy="923330"/>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Negligible at high chemical potentials or temperatures</a:t>
            </a:r>
            <a:endParaRPr lang="zh-CN" altLang="en-US" dirty="0">
              <a:latin typeface="Arial" panose="020B0604020202020204" pitchFamily="34" charset="0"/>
              <a:cs typeface="Arial" panose="020B0604020202020204" pitchFamily="34" charset="0"/>
            </a:endParaRPr>
          </a:p>
        </p:txBody>
      </p:sp>
      <p:pic>
        <p:nvPicPr>
          <p:cNvPr id="24" name="图片 23">
            <a:extLst>
              <a:ext uri="{FF2B5EF4-FFF2-40B4-BE49-F238E27FC236}">
                <a16:creationId xmlns:a16="http://schemas.microsoft.com/office/drawing/2014/main" id="{DFCCCADB-67C3-D7F7-A29B-8F15A2FFC7AB}"/>
              </a:ext>
            </a:extLst>
          </p:cNvPr>
          <p:cNvPicPr>
            <a:picLocks noChangeAspect="1"/>
          </p:cNvPicPr>
          <p:nvPr/>
        </p:nvPicPr>
        <p:blipFill>
          <a:blip r:embed="rId5"/>
          <a:stretch>
            <a:fillRect/>
          </a:stretch>
        </p:blipFill>
        <p:spPr>
          <a:xfrm>
            <a:off x="10090182" y="3025116"/>
            <a:ext cx="597373" cy="430108"/>
          </a:xfrm>
          <a:prstGeom prst="rect">
            <a:avLst/>
          </a:prstGeom>
        </p:spPr>
      </p:pic>
      <p:cxnSp>
        <p:nvCxnSpPr>
          <p:cNvPr id="26" name="直接箭头连接符 25">
            <a:extLst>
              <a:ext uri="{FF2B5EF4-FFF2-40B4-BE49-F238E27FC236}">
                <a16:creationId xmlns:a16="http://schemas.microsoft.com/office/drawing/2014/main" id="{44E1CC91-1549-860F-D170-E0E722F61D49}"/>
              </a:ext>
            </a:extLst>
          </p:cNvPr>
          <p:cNvCxnSpPr>
            <a:stCxn id="14" idx="2"/>
          </p:cNvCxnSpPr>
          <p:nvPr/>
        </p:nvCxnSpPr>
        <p:spPr>
          <a:xfrm>
            <a:off x="2732568" y="5009057"/>
            <a:ext cx="0" cy="4773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文本框 27">
            <a:extLst>
              <a:ext uri="{FF2B5EF4-FFF2-40B4-BE49-F238E27FC236}">
                <a16:creationId xmlns:a16="http://schemas.microsoft.com/office/drawing/2014/main" id="{1181AAF4-8115-DD2B-0836-BD752155D919}"/>
              </a:ext>
            </a:extLst>
          </p:cNvPr>
          <p:cNvSpPr txBox="1"/>
          <p:nvPr/>
        </p:nvSpPr>
        <p:spPr>
          <a:xfrm>
            <a:off x="572386" y="5533836"/>
            <a:ext cx="4552507" cy="646331"/>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Extend the hadron-quark hybrid EOS from zero temperature to finite temperature</a:t>
            </a:r>
            <a:endParaRPr lang="zh-CN" altLang="en-US" dirty="0">
              <a:latin typeface="Arial" panose="020B0604020202020204" pitchFamily="34" charset="0"/>
              <a:cs typeface="Arial" panose="020B0604020202020204" pitchFamily="34" charset="0"/>
            </a:endParaRPr>
          </a:p>
        </p:txBody>
      </p:sp>
      <p:pic>
        <p:nvPicPr>
          <p:cNvPr id="30" name="图片 29">
            <a:extLst>
              <a:ext uri="{FF2B5EF4-FFF2-40B4-BE49-F238E27FC236}">
                <a16:creationId xmlns:a16="http://schemas.microsoft.com/office/drawing/2014/main" id="{4D73E775-5AF3-CE13-633D-1804DC5C7F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78186" y="4685891"/>
            <a:ext cx="2984968" cy="1964596"/>
          </a:xfrm>
          <a:prstGeom prst="rect">
            <a:avLst/>
          </a:prstGeom>
        </p:spPr>
      </p:pic>
      <p:sp>
        <p:nvSpPr>
          <p:cNvPr id="33" name="文本框 32">
            <a:extLst>
              <a:ext uri="{FF2B5EF4-FFF2-40B4-BE49-F238E27FC236}">
                <a16:creationId xmlns:a16="http://schemas.microsoft.com/office/drawing/2014/main" id="{D42DA0C9-18A6-B219-B3F8-E9EB0C896E6A}"/>
              </a:ext>
            </a:extLst>
          </p:cNvPr>
          <p:cNvSpPr txBox="1"/>
          <p:nvPr/>
        </p:nvSpPr>
        <p:spPr>
          <a:xfrm>
            <a:off x="9968022" y="5729410"/>
            <a:ext cx="1700979" cy="369332"/>
          </a:xfrm>
          <a:prstGeom prst="rect">
            <a:avLst/>
          </a:prstGeom>
          <a:noFill/>
        </p:spPr>
        <p:txBody>
          <a:bodyPr wrap="square" rtlCol="0">
            <a:spAutoFit/>
          </a:bodyPr>
          <a:lstStyle/>
          <a:p>
            <a:pPr algn="ctr"/>
            <a:r>
              <a:rPr lang="en-US" altLang="zh-CN" dirty="0" err="1">
                <a:latin typeface="Arial" panose="020B0604020202020204" pitchFamily="34" charset="0"/>
                <a:cs typeface="Arial" panose="020B0604020202020204" pitchFamily="34" charset="0"/>
              </a:rPr>
              <a:t>Togashi</a:t>
            </a:r>
            <a:r>
              <a:rPr lang="en-US" altLang="zh-CN" dirty="0">
                <a:latin typeface="Arial" panose="020B0604020202020204" pitchFamily="34" charset="0"/>
                <a:cs typeface="Arial" panose="020B0604020202020204" pitchFamily="34" charset="0"/>
              </a:rPr>
              <a:t> EOS</a:t>
            </a:r>
            <a:endParaRPr lang="zh-CN" altLang="en-US" dirty="0">
              <a:latin typeface="Arial" panose="020B0604020202020204" pitchFamily="34" charset="0"/>
              <a:cs typeface="Arial" panose="020B0604020202020204" pitchFamily="34" charset="0"/>
            </a:endParaRPr>
          </a:p>
        </p:txBody>
      </p:sp>
      <p:cxnSp>
        <p:nvCxnSpPr>
          <p:cNvPr id="35" name="直接箭头连接符 34">
            <a:extLst>
              <a:ext uri="{FF2B5EF4-FFF2-40B4-BE49-F238E27FC236}">
                <a16:creationId xmlns:a16="http://schemas.microsoft.com/office/drawing/2014/main" id="{D08D9BFA-E897-97DF-BC4A-A13979146D7F}"/>
              </a:ext>
            </a:extLst>
          </p:cNvPr>
          <p:cNvCxnSpPr>
            <a:stCxn id="30" idx="1"/>
            <a:endCxn id="23" idx="2"/>
          </p:cNvCxnSpPr>
          <p:nvPr/>
        </p:nvCxnSpPr>
        <p:spPr>
          <a:xfrm flipH="1" flipV="1">
            <a:off x="7392016" y="4685891"/>
            <a:ext cx="1386170" cy="98229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3501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BC2999F0-75FB-31B9-4781-A8BDA3C5DDB3}"/>
              </a:ext>
            </a:extLst>
          </p:cNvPr>
          <p:cNvCxnSpPr>
            <a:cxnSpLocks/>
          </p:cNvCxnSpPr>
          <p:nvPr/>
        </p:nvCxnSpPr>
        <p:spPr>
          <a:xfrm>
            <a:off x="103121" y="695383"/>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3" name="文本框 2">
            <a:extLst>
              <a:ext uri="{FF2B5EF4-FFF2-40B4-BE49-F238E27FC236}">
                <a16:creationId xmlns:a16="http://schemas.microsoft.com/office/drawing/2014/main" id="{294B6C9D-C72F-FF37-5E9C-6A04DF837A1C}"/>
              </a:ext>
            </a:extLst>
          </p:cNvPr>
          <p:cNvSpPr txBox="1"/>
          <p:nvPr/>
        </p:nvSpPr>
        <p:spPr>
          <a:xfrm>
            <a:off x="103120" y="76824"/>
            <a:ext cx="7376885" cy="584775"/>
          </a:xfrm>
          <a:prstGeom prst="rect">
            <a:avLst/>
          </a:prstGeom>
          <a:noFill/>
        </p:spPr>
        <p:txBody>
          <a:bodyPr wrap="square" rtlCol="0">
            <a:spAutoFit/>
          </a:bodyPr>
          <a:lstStyle/>
          <a:p>
            <a:r>
              <a:rPr lang="en-US" altLang="zh-CN" sz="3200" b="1" dirty="0">
                <a:cs typeface="Times New Roman" panose="02020603050405020304" pitchFamily="18" charset="0"/>
              </a:rPr>
              <a:t>Conclusion</a:t>
            </a:r>
            <a:endParaRPr lang="zh-CN" altLang="en-US" sz="3200" b="1" dirty="0">
              <a:cs typeface="Times New Roman" panose="02020603050405020304" pitchFamily="18" charset="0"/>
            </a:endParaRPr>
          </a:p>
        </p:txBody>
      </p:sp>
      <p:sp>
        <p:nvSpPr>
          <p:cNvPr id="5" name="文本框 4">
            <a:extLst>
              <a:ext uri="{FF2B5EF4-FFF2-40B4-BE49-F238E27FC236}">
                <a16:creationId xmlns:a16="http://schemas.microsoft.com/office/drawing/2014/main" id="{D02E1027-F8FC-5A8D-13FE-83FB4A7A44C8}"/>
              </a:ext>
            </a:extLst>
          </p:cNvPr>
          <p:cNvSpPr txBox="1"/>
          <p:nvPr/>
        </p:nvSpPr>
        <p:spPr>
          <a:xfrm>
            <a:off x="345557" y="963400"/>
            <a:ext cx="11589489" cy="3970318"/>
          </a:xfrm>
          <a:prstGeom prst="rect">
            <a:avLst/>
          </a:prstGeom>
          <a:noFill/>
        </p:spPr>
        <p:txBody>
          <a:bodyPr wrap="square">
            <a:spAutoFit/>
          </a:bodyPr>
          <a:lstStyle/>
          <a:p>
            <a:pPr algn="l"/>
            <a:r>
              <a:rPr lang="en-US" altLang="zh-CN" b="1" i="0" dirty="0">
                <a:solidFill>
                  <a:srgbClr val="0F1115"/>
                </a:solidFill>
                <a:effectLst/>
                <a:latin typeface="Arial" panose="020B0604020202020204" pitchFamily="34" charset="0"/>
                <a:cs typeface="Arial" panose="020B0604020202020204" pitchFamily="34" charset="0"/>
              </a:rPr>
              <a:t>• Current constraints on the NS EOS have been significantly tightened by combining gravitational-wave data with electromagnetic observations.</a:t>
            </a:r>
          </a:p>
          <a:p>
            <a:pPr algn="l"/>
            <a:endParaRPr lang="en-US" altLang="zh-CN" b="1" i="0" dirty="0">
              <a:solidFill>
                <a:srgbClr val="0F1115"/>
              </a:solidFill>
              <a:effectLst/>
              <a:latin typeface="Arial" panose="020B0604020202020204" pitchFamily="34" charset="0"/>
              <a:cs typeface="Arial" panose="020B0604020202020204" pitchFamily="34" charset="0"/>
            </a:endParaRPr>
          </a:p>
          <a:p>
            <a:pPr algn="l"/>
            <a:r>
              <a:rPr lang="en-US" altLang="zh-CN" b="1" i="0" dirty="0">
                <a:solidFill>
                  <a:srgbClr val="0F1115"/>
                </a:solidFill>
                <a:effectLst/>
                <a:latin typeface="Arial" panose="020B0604020202020204" pitchFamily="34" charset="0"/>
                <a:cs typeface="Arial" panose="020B0604020202020204" pitchFamily="34" charset="0"/>
              </a:rPr>
              <a:t>• Non-parametric approaches enable us to explore the EOS space without imposing specific functional forms, thereby uncovering potential structures in the EOS. The results show that quark matter is favored to exist inside massive NSs and that quark matter is intrinsically soft within the neutron-star picture.</a:t>
            </a:r>
          </a:p>
          <a:p>
            <a:pPr algn="l"/>
            <a:endParaRPr lang="en-US" altLang="zh-CN" b="1" i="0" dirty="0">
              <a:solidFill>
                <a:srgbClr val="0F1115"/>
              </a:solidFill>
              <a:effectLst/>
              <a:latin typeface="Arial" panose="020B0604020202020204" pitchFamily="34" charset="0"/>
              <a:cs typeface="Arial" panose="020B0604020202020204" pitchFamily="34" charset="0"/>
            </a:endParaRPr>
          </a:p>
          <a:p>
            <a:pPr algn="l"/>
            <a:r>
              <a:rPr lang="en-US" altLang="zh-CN" b="1" i="0" dirty="0">
                <a:solidFill>
                  <a:srgbClr val="0F1115"/>
                </a:solidFill>
                <a:effectLst/>
                <a:latin typeface="Arial" panose="020B0604020202020204" pitchFamily="34" charset="0"/>
                <a:cs typeface="Arial" panose="020B0604020202020204" pitchFamily="34" charset="0"/>
              </a:rPr>
              <a:t>• Observations of stable neutron stars have inherent limitations, as the global NS structure is insensitive to the emergence of a new phase in the core. Numerical-relativity simulations of binary NS mergers are therefore indispensable for probing hadron-quark transitions.</a:t>
            </a:r>
          </a:p>
          <a:p>
            <a:pPr algn="l"/>
            <a:endParaRPr lang="en-US" altLang="zh-CN" b="1" i="0" dirty="0">
              <a:solidFill>
                <a:srgbClr val="0F1115"/>
              </a:solidFill>
              <a:effectLst/>
              <a:latin typeface="Arial" panose="020B0604020202020204" pitchFamily="34" charset="0"/>
              <a:cs typeface="Arial" panose="020B0604020202020204" pitchFamily="34" charset="0"/>
            </a:endParaRPr>
          </a:p>
          <a:p>
            <a:pPr algn="l"/>
            <a:r>
              <a:rPr lang="en-US" altLang="zh-CN" b="1" i="0" dirty="0">
                <a:solidFill>
                  <a:srgbClr val="0F1115"/>
                </a:solidFill>
                <a:effectLst/>
                <a:latin typeface="Arial" panose="020B0604020202020204" pitchFamily="34" charset="0"/>
                <a:cs typeface="Arial" panose="020B0604020202020204" pitchFamily="34" charset="0"/>
              </a:rPr>
              <a:t>• Finite-temperature effects in the merger remnant lower the critical density for quark deconfinement, making binary neutron-star mergers unique laboratories for studying the QCD phase diagram at high chemical potential and high temperature.</a:t>
            </a:r>
          </a:p>
        </p:txBody>
      </p:sp>
      <p:sp>
        <p:nvSpPr>
          <p:cNvPr id="9" name="文本框 8">
            <a:extLst>
              <a:ext uri="{FF2B5EF4-FFF2-40B4-BE49-F238E27FC236}">
                <a16:creationId xmlns:a16="http://schemas.microsoft.com/office/drawing/2014/main" id="{A09A2594-DFB0-EB15-D8BD-A1C86A604CD9}"/>
              </a:ext>
            </a:extLst>
          </p:cNvPr>
          <p:cNvSpPr txBox="1"/>
          <p:nvPr/>
        </p:nvSpPr>
        <p:spPr>
          <a:xfrm>
            <a:off x="164803" y="5293860"/>
            <a:ext cx="11387470" cy="369332"/>
          </a:xfrm>
          <a:prstGeom prst="rect">
            <a:avLst/>
          </a:prstGeom>
          <a:noFill/>
        </p:spPr>
        <p:txBody>
          <a:bodyPr wrap="square" rtlCol="0">
            <a:spAutoFit/>
          </a:bodyPr>
          <a:lstStyle/>
          <a:p>
            <a:pPr algn="ctr"/>
            <a:r>
              <a:rPr lang="en-US" altLang="zh-CN" dirty="0">
                <a:solidFill>
                  <a:srgbClr val="FF0000"/>
                </a:solidFill>
                <a:latin typeface="Arial" panose="020B0604020202020204" pitchFamily="34" charset="0"/>
                <a:cs typeface="Arial" panose="020B0604020202020204" pitchFamily="34" charset="0"/>
              </a:rPr>
              <a:t>Multi-messenger Inference --- Numerical Relativity --- Nuclear Physics </a:t>
            </a:r>
            <a:endParaRPr lang="zh-CN" altLang="en-US"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20371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1D4BFED-8459-F2DA-37DD-4399E201A2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4428"/>
            <a:ext cx="12192000" cy="6932428"/>
          </a:xfrm>
          <a:prstGeom prst="rect">
            <a:avLst/>
          </a:prstGeom>
        </p:spPr>
      </p:pic>
      <p:sp>
        <p:nvSpPr>
          <p:cNvPr id="5" name="文本框 4">
            <a:extLst>
              <a:ext uri="{FF2B5EF4-FFF2-40B4-BE49-F238E27FC236}">
                <a16:creationId xmlns:a16="http://schemas.microsoft.com/office/drawing/2014/main" id="{43B7144B-CFFD-12A5-5FA3-886CF626DCE2}"/>
              </a:ext>
            </a:extLst>
          </p:cNvPr>
          <p:cNvSpPr txBox="1"/>
          <p:nvPr/>
        </p:nvSpPr>
        <p:spPr>
          <a:xfrm>
            <a:off x="1424764" y="3075057"/>
            <a:ext cx="9670310" cy="923330"/>
          </a:xfrm>
          <a:prstGeom prst="rect">
            <a:avLst/>
          </a:prstGeom>
          <a:noFill/>
        </p:spPr>
        <p:txBody>
          <a:bodyPr wrap="square" rtlCol="0">
            <a:spAutoFit/>
          </a:bodyPr>
          <a:lstStyle/>
          <a:p>
            <a:pPr algn="ctr"/>
            <a:r>
              <a:rPr lang="en-US" altLang="zh-CN" sz="5400" b="1" dirty="0">
                <a:solidFill>
                  <a:srgbClr val="FFFF00"/>
                </a:solidFill>
              </a:rPr>
              <a:t>Nice to see you in Barcelona!</a:t>
            </a:r>
            <a:endParaRPr lang="zh-CN" altLang="en-US" sz="5400" b="1" dirty="0">
              <a:solidFill>
                <a:srgbClr val="FFFF00"/>
              </a:solidFill>
            </a:endParaRPr>
          </a:p>
        </p:txBody>
      </p:sp>
    </p:spTree>
    <p:extLst>
      <p:ext uri="{BB962C8B-B14F-4D97-AF65-F5344CB8AC3E}">
        <p14:creationId xmlns:p14="http://schemas.microsoft.com/office/powerpoint/2010/main" val="1892296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2594AFD-346E-2738-DD77-8F9FBE539D66}"/>
              </a:ext>
            </a:extLst>
          </p:cNvPr>
          <p:cNvPicPr>
            <a:picLocks noChangeAspect="1"/>
          </p:cNvPicPr>
          <p:nvPr/>
        </p:nvPicPr>
        <p:blipFill>
          <a:blip r:embed="rId2"/>
          <a:stretch>
            <a:fillRect/>
          </a:stretch>
        </p:blipFill>
        <p:spPr>
          <a:xfrm>
            <a:off x="181129" y="827429"/>
            <a:ext cx="4690745" cy="2962910"/>
          </a:xfrm>
          <a:prstGeom prst="rect">
            <a:avLst/>
          </a:prstGeom>
        </p:spPr>
      </p:pic>
      <p:pic>
        <p:nvPicPr>
          <p:cNvPr id="3" name="图片 2">
            <a:extLst>
              <a:ext uri="{FF2B5EF4-FFF2-40B4-BE49-F238E27FC236}">
                <a16:creationId xmlns:a16="http://schemas.microsoft.com/office/drawing/2014/main" id="{F96C479A-9E0F-DC0E-F7B0-01E3990F8728}"/>
              </a:ext>
            </a:extLst>
          </p:cNvPr>
          <p:cNvPicPr>
            <a:picLocks noChangeAspect="1"/>
          </p:cNvPicPr>
          <p:nvPr/>
        </p:nvPicPr>
        <p:blipFill>
          <a:blip r:embed="rId3"/>
          <a:stretch>
            <a:fillRect/>
          </a:stretch>
        </p:blipFill>
        <p:spPr>
          <a:xfrm>
            <a:off x="181129" y="3705259"/>
            <a:ext cx="4784725" cy="2811780"/>
          </a:xfrm>
          <a:prstGeom prst="rect">
            <a:avLst/>
          </a:prstGeom>
        </p:spPr>
      </p:pic>
      <p:sp>
        <p:nvSpPr>
          <p:cNvPr id="4" name="文本框 3">
            <a:extLst>
              <a:ext uri="{FF2B5EF4-FFF2-40B4-BE49-F238E27FC236}">
                <a16:creationId xmlns:a16="http://schemas.microsoft.com/office/drawing/2014/main" id="{40B16638-6960-ABFE-2832-A9F5CC10034A}"/>
              </a:ext>
            </a:extLst>
          </p:cNvPr>
          <p:cNvSpPr txBox="1"/>
          <p:nvPr/>
        </p:nvSpPr>
        <p:spPr>
          <a:xfrm>
            <a:off x="4965856" y="897240"/>
            <a:ext cx="7124833" cy="3416320"/>
          </a:xfrm>
          <a:prstGeom prst="rect">
            <a:avLst/>
          </a:prstGeom>
          <a:noFill/>
        </p:spPr>
        <p:txBody>
          <a:bodyPr wrap="square">
            <a:spAutoFit/>
          </a:bodyPr>
          <a:lstStyle/>
          <a:p>
            <a:r>
              <a:rPr lang="en-US" altLang="zh-CN" dirty="0">
                <a:solidFill>
                  <a:srgbClr val="FF0000"/>
                </a:solidFill>
                <a:latin typeface="Arial" panose="020B0604020202020204" pitchFamily="34" charset="0"/>
                <a:cs typeface="Arial" panose="020B0604020202020204" pitchFamily="34" charset="0"/>
              </a:rPr>
              <a:t>The existence of ~2 solar mass neutron star</a:t>
            </a:r>
            <a:endParaRPr lang="zh-CN" altLang="en-US" dirty="0">
              <a:solidFill>
                <a:srgbClr val="FF0000"/>
              </a:solidFill>
              <a:latin typeface="Arial" panose="020B0604020202020204" pitchFamily="34" charset="0"/>
              <a:cs typeface="Arial" panose="020B0604020202020204" pitchFamily="34" charset="0"/>
            </a:endParaRPr>
          </a:p>
          <a:p>
            <a:endParaRPr lang="zh-CN" altLang="en-US" dirty="0">
              <a:solidFill>
                <a:schemeClr val="bg1"/>
              </a:solidFill>
              <a:latin typeface="Arial" panose="020B0604020202020204" pitchFamily="34" charset="0"/>
              <a:cs typeface="Arial" panose="020B0604020202020204" pitchFamily="34" charset="0"/>
            </a:endParaRPr>
          </a:p>
          <a:p>
            <a:r>
              <a:rPr lang="zh-CN" altLang="en-US" dirty="0">
                <a:latin typeface="Arial" panose="020B0604020202020204" pitchFamily="34" charset="0"/>
                <a:cs typeface="Arial" panose="020B0604020202020204" pitchFamily="34" charset="0"/>
              </a:rPr>
              <a:t>J3048+0432 </a:t>
            </a:r>
            <a:r>
              <a:rPr lang="en-US" altLang="zh-CN" dirty="0">
                <a:latin typeface="Arial" panose="020B0604020202020204" pitchFamily="34" charset="0"/>
                <a:cs typeface="Arial" panose="020B0604020202020204" pitchFamily="34" charset="0"/>
              </a:rPr>
              <a:t>(2.01±0.04 solar mass)</a:t>
            </a:r>
            <a:r>
              <a:rPr lang="zh-CN" altLang="en-US" dirty="0">
                <a:latin typeface="Arial" panose="020B0604020202020204" pitchFamily="34" charset="0"/>
                <a:cs typeface="Arial" panose="020B0604020202020204" pitchFamily="34" charset="0"/>
              </a:rPr>
              <a:t>, J0740+6620 </a:t>
            </a:r>
            <a:r>
              <a:rPr lang="en-US" altLang="zh-CN" dirty="0">
                <a:latin typeface="Arial" panose="020B0604020202020204" pitchFamily="34" charset="0"/>
                <a:cs typeface="Arial" panose="020B0604020202020204" pitchFamily="34" charset="0"/>
              </a:rPr>
              <a:t>(2.08±0.07 solar mass)</a:t>
            </a:r>
            <a:endParaRPr lang="zh-CN" altLang="en-US" dirty="0">
              <a:latin typeface="Arial" panose="020B0604020202020204" pitchFamily="34" charset="0"/>
              <a:cs typeface="Arial" panose="020B0604020202020204" pitchFamily="34" charset="0"/>
            </a:endParaRPr>
          </a:p>
          <a:p>
            <a:endParaRPr lang="zh-CN" altLang="en-US" dirty="0">
              <a:solidFill>
                <a:schemeClr val="bg1"/>
              </a:solidFill>
              <a:latin typeface="Arial" panose="020B0604020202020204" pitchFamily="34" charset="0"/>
              <a:cs typeface="Arial" panose="020B0604020202020204" pitchFamily="34" charset="0"/>
            </a:endParaRPr>
          </a:p>
          <a:p>
            <a:r>
              <a:rPr lang="zh-CN" altLang="en-US" dirty="0">
                <a:solidFill>
                  <a:srgbClr val="FF0000"/>
                </a:solidFill>
                <a:latin typeface="Arial" panose="020B0604020202020204" pitchFamily="34" charset="0"/>
                <a:cs typeface="Arial" panose="020B0604020202020204" pitchFamily="34" charset="0"/>
              </a:rPr>
              <a:t>Tidal deformability from gravitational waves</a:t>
            </a:r>
          </a:p>
          <a:p>
            <a:endParaRPr lang="zh-CN" altLang="en-US" dirty="0">
              <a:solidFill>
                <a:schemeClr val="bg1"/>
              </a:solidFill>
              <a:latin typeface="Arial" panose="020B0604020202020204" pitchFamily="34" charset="0"/>
              <a:cs typeface="Arial" panose="020B0604020202020204" pitchFamily="34" charset="0"/>
            </a:endParaRPr>
          </a:p>
          <a:p>
            <a:r>
              <a:rPr lang="zh-CN" altLang="en-US" dirty="0">
                <a:latin typeface="Arial" panose="020B0604020202020204" pitchFamily="34" charset="0"/>
                <a:cs typeface="Arial" panose="020B0604020202020204" pitchFamily="34" charset="0"/>
              </a:rPr>
              <a:t>GW170817</a:t>
            </a:r>
          </a:p>
          <a:p>
            <a:endParaRPr lang="zh-CN" altLang="en-US" dirty="0">
              <a:solidFill>
                <a:schemeClr val="bg1"/>
              </a:solidFill>
              <a:latin typeface="Arial" panose="020B0604020202020204" pitchFamily="34" charset="0"/>
              <a:cs typeface="Arial" panose="020B0604020202020204" pitchFamily="34" charset="0"/>
            </a:endParaRPr>
          </a:p>
          <a:p>
            <a:r>
              <a:rPr lang="zh-CN" altLang="en-US" dirty="0">
                <a:solidFill>
                  <a:srgbClr val="FF0000"/>
                </a:solidFill>
                <a:latin typeface="Arial" panose="020B0604020202020204" pitchFamily="34" charset="0"/>
                <a:cs typeface="Arial" panose="020B0604020202020204" pitchFamily="34" charset="0"/>
              </a:rPr>
              <a:t>Compactness</a:t>
            </a:r>
            <a:r>
              <a:rPr lang="en-US" altLang="zh-CN" dirty="0">
                <a:solidFill>
                  <a:srgbClr val="FF0000"/>
                </a:solidFill>
                <a:latin typeface="Arial" panose="020B0604020202020204" pitchFamily="34" charset="0"/>
                <a:cs typeface="Arial" panose="020B0604020202020204" pitchFamily="34" charset="0"/>
              </a:rPr>
              <a:t>(</a:t>
            </a:r>
            <a:r>
              <a:rPr lang="zh-CN" altLang="en-US" dirty="0">
                <a:solidFill>
                  <a:srgbClr val="FF0000"/>
                </a:solidFill>
                <a:latin typeface="Arial" panose="020B0604020202020204" pitchFamily="34" charset="0"/>
                <a:cs typeface="Arial" panose="020B0604020202020204" pitchFamily="34" charset="0"/>
              </a:rPr>
              <a:t>mass/radius</a:t>
            </a:r>
            <a:r>
              <a:rPr lang="en-US" altLang="zh-CN" dirty="0">
                <a:solidFill>
                  <a:srgbClr val="FF0000"/>
                </a:solidFill>
                <a:latin typeface="Arial" panose="020B0604020202020204" pitchFamily="34" charset="0"/>
                <a:cs typeface="Arial" panose="020B0604020202020204" pitchFamily="34" charset="0"/>
              </a:rPr>
              <a:t>)</a:t>
            </a:r>
            <a:r>
              <a:rPr lang="zh-CN" altLang="en-US" dirty="0">
                <a:solidFill>
                  <a:srgbClr val="FF0000"/>
                </a:solidFill>
                <a:latin typeface="Arial" panose="020B0604020202020204" pitchFamily="34" charset="0"/>
                <a:cs typeface="Arial" panose="020B0604020202020204" pitchFamily="34" charset="0"/>
              </a:rPr>
              <a:t> from </a:t>
            </a:r>
            <a:r>
              <a:rPr lang="en-US" altLang="zh-CN" dirty="0">
                <a:solidFill>
                  <a:srgbClr val="FF0000"/>
                </a:solidFill>
                <a:latin typeface="Arial" panose="020B0604020202020204" pitchFamily="34" charset="0"/>
                <a:cs typeface="Arial" panose="020B0604020202020204" pitchFamily="34" charset="0"/>
              </a:rPr>
              <a:t>NICER observation</a:t>
            </a:r>
            <a:endParaRPr lang="zh-CN" altLang="en-US" dirty="0">
              <a:solidFill>
                <a:srgbClr val="FF0000"/>
              </a:solidFill>
              <a:latin typeface="Arial" panose="020B0604020202020204" pitchFamily="34" charset="0"/>
              <a:cs typeface="Arial" panose="020B0604020202020204" pitchFamily="34" charset="0"/>
            </a:endParaRPr>
          </a:p>
          <a:p>
            <a:endParaRPr lang="zh-CN" altLang="en-US" dirty="0">
              <a:solidFill>
                <a:schemeClr val="bg1"/>
              </a:solidFill>
              <a:latin typeface="Arial" panose="020B0604020202020204" pitchFamily="34" charset="0"/>
              <a:cs typeface="Arial" panose="020B0604020202020204" pitchFamily="34" charset="0"/>
            </a:endParaRPr>
          </a:p>
          <a:p>
            <a:r>
              <a:rPr lang="zh-CN" altLang="en-US" dirty="0">
                <a:latin typeface="Arial" panose="020B0604020202020204" pitchFamily="34" charset="0"/>
                <a:cs typeface="Arial" panose="020B0604020202020204" pitchFamily="34" charset="0"/>
              </a:rPr>
              <a:t>J0030+0451, J0740+6620</a:t>
            </a:r>
            <a:r>
              <a:rPr lang="en-US" altLang="zh-CN" dirty="0">
                <a:latin typeface="Arial" panose="020B0604020202020204" pitchFamily="34" charset="0"/>
                <a:cs typeface="Arial" panose="020B0604020202020204" pitchFamily="34" charset="0"/>
              </a:rPr>
              <a:t>, J0614–3329, J0437–4715</a:t>
            </a:r>
            <a:endParaRPr lang="zh-CN" altLang="en-US" dirty="0">
              <a:latin typeface="Arial" panose="020B0604020202020204" pitchFamily="34" charset="0"/>
              <a:cs typeface="Arial" panose="020B0604020202020204" pitchFamily="34" charset="0"/>
            </a:endParaRPr>
          </a:p>
        </p:txBody>
      </p:sp>
      <p:pic>
        <p:nvPicPr>
          <p:cNvPr id="5" name="图片 4">
            <a:extLst>
              <a:ext uri="{FF2B5EF4-FFF2-40B4-BE49-F238E27FC236}">
                <a16:creationId xmlns:a16="http://schemas.microsoft.com/office/drawing/2014/main" id="{9573E884-DA96-909E-66D4-A18631062E71}"/>
              </a:ext>
            </a:extLst>
          </p:cNvPr>
          <p:cNvPicPr>
            <a:picLocks noChangeAspect="1"/>
          </p:cNvPicPr>
          <p:nvPr/>
        </p:nvPicPr>
        <p:blipFill>
          <a:blip r:embed="rId4"/>
          <a:stretch>
            <a:fillRect/>
          </a:stretch>
        </p:blipFill>
        <p:spPr>
          <a:xfrm>
            <a:off x="6278526" y="4232942"/>
            <a:ext cx="3911798" cy="2203892"/>
          </a:xfrm>
          <a:prstGeom prst="rect">
            <a:avLst/>
          </a:prstGeom>
        </p:spPr>
      </p:pic>
      <p:cxnSp>
        <p:nvCxnSpPr>
          <p:cNvPr id="6" name="直接连接符 5">
            <a:extLst>
              <a:ext uri="{FF2B5EF4-FFF2-40B4-BE49-F238E27FC236}">
                <a16:creationId xmlns:a16="http://schemas.microsoft.com/office/drawing/2014/main" id="{3EA042B1-948E-29A1-60AD-199778FAE2A1}"/>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7" name="文本框 6">
            <a:extLst>
              <a:ext uri="{FF2B5EF4-FFF2-40B4-BE49-F238E27FC236}">
                <a16:creationId xmlns:a16="http://schemas.microsoft.com/office/drawing/2014/main" id="{694C04B9-3C04-CE63-223E-0C087FDA2B11}"/>
              </a:ext>
            </a:extLst>
          </p:cNvPr>
          <p:cNvSpPr txBox="1"/>
          <p:nvPr/>
        </p:nvSpPr>
        <p:spPr>
          <a:xfrm>
            <a:off x="103121" y="76824"/>
            <a:ext cx="6393372" cy="584775"/>
          </a:xfrm>
          <a:prstGeom prst="rect">
            <a:avLst/>
          </a:prstGeom>
          <a:noFill/>
        </p:spPr>
        <p:txBody>
          <a:bodyPr wrap="square" rtlCol="0">
            <a:spAutoFit/>
          </a:bodyPr>
          <a:lstStyle/>
          <a:p>
            <a:r>
              <a:rPr lang="en-US" altLang="zh-CN" sz="3200" b="1" dirty="0">
                <a:cs typeface="Times New Roman" panose="02020603050405020304" pitchFamily="18" charset="0"/>
              </a:rPr>
              <a:t>Multi-messenger information</a:t>
            </a:r>
            <a:endParaRPr lang="zh-CN" altLang="en-US" sz="3200" b="1" dirty="0">
              <a:cs typeface="Times New Roman" panose="02020603050405020304" pitchFamily="18" charset="0"/>
            </a:endParaRPr>
          </a:p>
        </p:txBody>
      </p:sp>
    </p:spTree>
    <p:extLst>
      <p:ext uri="{BB962C8B-B14F-4D97-AF65-F5344CB8AC3E}">
        <p14:creationId xmlns:p14="http://schemas.microsoft.com/office/powerpoint/2010/main" val="1108842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9">
            <a:extLst>
              <a:ext uri="{FF2B5EF4-FFF2-40B4-BE49-F238E27FC236}">
                <a16:creationId xmlns:a16="http://schemas.microsoft.com/office/drawing/2014/main" id="{76142598-BAF6-8AC5-1166-0A1A7856A7B0}"/>
              </a:ext>
            </a:extLst>
          </p:cNvPr>
          <p:cNvPicPr>
            <a:picLocks noChangeAspect="1"/>
          </p:cNvPicPr>
          <p:nvPr/>
        </p:nvPicPr>
        <p:blipFill>
          <a:blip r:embed="rId2"/>
          <a:stretch>
            <a:fillRect/>
          </a:stretch>
        </p:blipFill>
        <p:spPr>
          <a:xfrm>
            <a:off x="913305" y="1298451"/>
            <a:ext cx="4329431" cy="3748996"/>
          </a:xfrm>
          <a:prstGeom prst="rect">
            <a:avLst/>
          </a:prstGeom>
          <a:noFill/>
          <a:ln w="9525">
            <a:noFill/>
          </a:ln>
        </p:spPr>
      </p:pic>
      <p:pic>
        <p:nvPicPr>
          <p:cNvPr id="3" name="图片 11">
            <a:extLst>
              <a:ext uri="{FF2B5EF4-FFF2-40B4-BE49-F238E27FC236}">
                <a16:creationId xmlns:a16="http://schemas.microsoft.com/office/drawing/2014/main" id="{1486E870-D341-3897-F8E7-9C448F7FC1FA}"/>
              </a:ext>
            </a:extLst>
          </p:cNvPr>
          <p:cNvPicPr>
            <a:picLocks noChangeAspect="1"/>
          </p:cNvPicPr>
          <p:nvPr/>
        </p:nvPicPr>
        <p:blipFill>
          <a:blip r:embed="rId3"/>
          <a:stretch>
            <a:fillRect/>
          </a:stretch>
        </p:blipFill>
        <p:spPr>
          <a:xfrm>
            <a:off x="6943063" y="1207113"/>
            <a:ext cx="4329431" cy="3747281"/>
          </a:xfrm>
          <a:prstGeom prst="rect">
            <a:avLst/>
          </a:prstGeom>
          <a:noFill/>
          <a:ln w="9525">
            <a:noFill/>
          </a:ln>
        </p:spPr>
      </p:pic>
      <p:sp>
        <p:nvSpPr>
          <p:cNvPr id="4" name="箭头: 右 3">
            <a:extLst>
              <a:ext uri="{FF2B5EF4-FFF2-40B4-BE49-F238E27FC236}">
                <a16:creationId xmlns:a16="http://schemas.microsoft.com/office/drawing/2014/main" id="{737D2820-5ECE-8440-3520-69536976172E}"/>
              </a:ext>
            </a:extLst>
          </p:cNvPr>
          <p:cNvSpPr/>
          <p:nvPr/>
        </p:nvSpPr>
        <p:spPr>
          <a:xfrm>
            <a:off x="5194005" y="2083981"/>
            <a:ext cx="1967023" cy="3508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箭头: 左 4">
            <a:extLst>
              <a:ext uri="{FF2B5EF4-FFF2-40B4-BE49-F238E27FC236}">
                <a16:creationId xmlns:a16="http://schemas.microsoft.com/office/drawing/2014/main" id="{26EA3D01-4B7A-FD5C-8E66-08E91287F3A5}"/>
              </a:ext>
            </a:extLst>
          </p:cNvPr>
          <p:cNvSpPr/>
          <p:nvPr/>
        </p:nvSpPr>
        <p:spPr>
          <a:xfrm>
            <a:off x="5142613" y="3801140"/>
            <a:ext cx="1906772" cy="38808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F23CF22E-E867-05B0-995A-A4BCE37BBEDB}"/>
              </a:ext>
            </a:extLst>
          </p:cNvPr>
          <p:cNvSpPr txBox="1"/>
          <p:nvPr/>
        </p:nvSpPr>
        <p:spPr>
          <a:xfrm>
            <a:off x="5342860" y="1481308"/>
            <a:ext cx="1545302" cy="646331"/>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Get M-R with models</a:t>
            </a:r>
            <a:endParaRPr lang="zh-CN" altLang="en-US" dirty="0">
              <a:latin typeface="Arial" panose="020B0604020202020204" pitchFamily="34" charset="0"/>
              <a:cs typeface="Arial" panose="020B0604020202020204" pitchFamily="34" charset="0"/>
            </a:endParaRPr>
          </a:p>
        </p:txBody>
      </p:sp>
      <p:sp>
        <p:nvSpPr>
          <p:cNvPr id="8" name="文本框 7">
            <a:extLst>
              <a:ext uri="{FF2B5EF4-FFF2-40B4-BE49-F238E27FC236}">
                <a16:creationId xmlns:a16="http://schemas.microsoft.com/office/drawing/2014/main" id="{676387C4-6B3C-FC8A-7138-1E680395D5A2}"/>
              </a:ext>
            </a:extLst>
          </p:cNvPr>
          <p:cNvSpPr txBox="1"/>
          <p:nvPr/>
        </p:nvSpPr>
        <p:spPr>
          <a:xfrm>
            <a:off x="5342860" y="2730312"/>
            <a:ext cx="1761426" cy="1200329"/>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Constraining the range of EOS with statistics</a:t>
            </a:r>
            <a:endParaRPr lang="zh-CN" altLang="en-US" dirty="0">
              <a:latin typeface="Arial" panose="020B0604020202020204" pitchFamily="34" charset="0"/>
              <a:cs typeface="Arial" panose="020B0604020202020204" pitchFamily="34" charset="0"/>
            </a:endParaRPr>
          </a:p>
        </p:txBody>
      </p:sp>
      <p:pic>
        <p:nvPicPr>
          <p:cNvPr id="12" name="图片 11">
            <a:extLst>
              <a:ext uri="{FF2B5EF4-FFF2-40B4-BE49-F238E27FC236}">
                <a16:creationId xmlns:a16="http://schemas.microsoft.com/office/drawing/2014/main" id="{FC72EC82-A359-BCBA-9630-62FBE4CD165E}"/>
              </a:ext>
            </a:extLst>
          </p:cNvPr>
          <p:cNvPicPr>
            <a:picLocks noChangeAspect="1"/>
          </p:cNvPicPr>
          <p:nvPr/>
        </p:nvPicPr>
        <p:blipFill>
          <a:blip r:embed="rId4"/>
          <a:stretch>
            <a:fillRect/>
          </a:stretch>
        </p:blipFill>
        <p:spPr>
          <a:xfrm>
            <a:off x="4743499" y="5045732"/>
            <a:ext cx="2600960" cy="1210310"/>
          </a:xfrm>
          <a:prstGeom prst="rect">
            <a:avLst/>
          </a:prstGeom>
          <a:ln>
            <a:solidFill>
              <a:schemeClr val="accent1"/>
            </a:solidFill>
          </a:ln>
        </p:spPr>
      </p:pic>
      <p:sp>
        <p:nvSpPr>
          <p:cNvPr id="13" name="文本框 12">
            <a:extLst>
              <a:ext uri="{FF2B5EF4-FFF2-40B4-BE49-F238E27FC236}">
                <a16:creationId xmlns:a16="http://schemas.microsoft.com/office/drawing/2014/main" id="{895B416A-4380-A613-114B-CF94249CFEA0}"/>
              </a:ext>
            </a:extLst>
          </p:cNvPr>
          <p:cNvSpPr txBox="1"/>
          <p:nvPr/>
        </p:nvSpPr>
        <p:spPr>
          <a:xfrm>
            <a:off x="1420526" y="867157"/>
            <a:ext cx="3663391" cy="369332"/>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Equation of state: nuclear physics</a:t>
            </a:r>
            <a:endParaRPr lang="zh-CN" altLang="en-US" dirty="0">
              <a:latin typeface="Arial" panose="020B0604020202020204" pitchFamily="34" charset="0"/>
              <a:cs typeface="Arial" panose="020B0604020202020204" pitchFamily="34" charset="0"/>
            </a:endParaRPr>
          </a:p>
        </p:txBody>
      </p:sp>
      <p:sp>
        <p:nvSpPr>
          <p:cNvPr id="15" name="文本框 14">
            <a:extLst>
              <a:ext uri="{FF2B5EF4-FFF2-40B4-BE49-F238E27FC236}">
                <a16:creationId xmlns:a16="http://schemas.microsoft.com/office/drawing/2014/main" id="{03FC6BD6-9BE9-A0E5-D92D-71260C5CFB85}"/>
              </a:ext>
            </a:extLst>
          </p:cNvPr>
          <p:cNvSpPr txBox="1"/>
          <p:nvPr/>
        </p:nvSpPr>
        <p:spPr>
          <a:xfrm>
            <a:off x="7446296" y="837781"/>
            <a:ext cx="3663391" cy="369332"/>
          </a:xfrm>
          <a:prstGeom prst="rect">
            <a:avLst/>
          </a:prstGeom>
          <a:noFill/>
        </p:spPr>
        <p:txBody>
          <a:bodyPr wrap="square">
            <a:spAutoFit/>
          </a:bodyPr>
          <a:lstStyle/>
          <a:p>
            <a:r>
              <a:rPr lang="en-US" altLang="zh-CN" dirty="0">
                <a:latin typeface="Times New Roman" panose="02020603050405020304" pitchFamily="18" charset="0"/>
                <a:cs typeface="Times New Roman" panose="02020603050405020304" pitchFamily="18" charset="0"/>
              </a:rPr>
              <a:t>Mass-Radius relation: astrophysics</a:t>
            </a:r>
            <a:endParaRPr lang="zh-CN" altLang="en-US" dirty="0">
              <a:latin typeface="Times New Roman" panose="02020603050405020304" pitchFamily="18" charset="0"/>
              <a:cs typeface="Times New Roman" panose="02020603050405020304" pitchFamily="18" charset="0"/>
            </a:endParaRPr>
          </a:p>
        </p:txBody>
      </p:sp>
      <p:cxnSp>
        <p:nvCxnSpPr>
          <p:cNvPr id="6" name="直接连接符 5">
            <a:extLst>
              <a:ext uri="{FF2B5EF4-FFF2-40B4-BE49-F238E27FC236}">
                <a16:creationId xmlns:a16="http://schemas.microsoft.com/office/drawing/2014/main" id="{43D6FC9D-5E15-9654-19B8-C3ADA59631E1}"/>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9" name="文本框 8">
            <a:extLst>
              <a:ext uri="{FF2B5EF4-FFF2-40B4-BE49-F238E27FC236}">
                <a16:creationId xmlns:a16="http://schemas.microsoft.com/office/drawing/2014/main" id="{471E626B-97D5-CC6B-CDF6-2C3D4340DE01}"/>
              </a:ext>
            </a:extLst>
          </p:cNvPr>
          <p:cNvSpPr txBox="1"/>
          <p:nvPr/>
        </p:nvSpPr>
        <p:spPr>
          <a:xfrm>
            <a:off x="103121" y="76824"/>
            <a:ext cx="3491203" cy="584775"/>
          </a:xfrm>
          <a:prstGeom prst="rect">
            <a:avLst/>
          </a:prstGeom>
          <a:noFill/>
        </p:spPr>
        <p:txBody>
          <a:bodyPr wrap="square" rtlCol="0">
            <a:spAutoFit/>
          </a:bodyPr>
          <a:lstStyle/>
          <a:p>
            <a:r>
              <a:rPr lang="en-US" altLang="zh-CN" sz="3200" b="1" dirty="0">
                <a:cs typeface="Times New Roman" panose="02020603050405020304" pitchFamily="18" charset="0"/>
              </a:rPr>
              <a:t>Micro vs. Macro</a:t>
            </a:r>
            <a:endParaRPr lang="zh-CN" altLang="en-US" sz="3200" b="1" dirty="0">
              <a:cs typeface="Times New Roman" panose="02020603050405020304" pitchFamily="18" charset="0"/>
            </a:endParaRPr>
          </a:p>
        </p:txBody>
      </p:sp>
      <p:sp>
        <p:nvSpPr>
          <p:cNvPr id="10" name="文本框 9">
            <a:extLst>
              <a:ext uri="{FF2B5EF4-FFF2-40B4-BE49-F238E27FC236}">
                <a16:creationId xmlns:a16="http://schemas.microsoft.com/office/drawing/2014/main" id="{84411E61-AB14-20E8-E02E-AE8ABB0685F4}"/>
              </a:ext>
            </a:extLst>
          </p:cNvPr>
          <p:cNvSpPr txBox="1"/>
          <p:nvPr/>
        </p:nvSpPr>
        <p:spPr>
          <a:xfrm>
            <a:off x="393700" y="6297295"/>
            <a:ext cx="11362690" cy="398780"/>
          </a:xfrm>
          <a:prstGeom prst="rect">
            <a:avLst/>
          </a:prstGeom>
          <a:noFill/>
        </p:spPr>
        <p:txBody>
          <a:bodyPr wrap="square" rtlCol="0">
            <a:spAutoFit/>
          </a:bodyPr>
          <a:lstStyle/>
          <a:p>
            <a:pPr algn="ctr"/>
            <a:r>
              <a:rPr lang="zh-CN" altLang="fr-FR" sz="2000" b="1" dirty="0" err="1">
                <a:solidFill>
                  <a:schemeClr val="tx1"/>
                </a:solidFill>
                <a:latin typeface="Times New Roman" panose="02020603050405020304" pitchFamily="18" charset="0"/>
                <a:ea typeface="宋体" pitchFamily="2" charset="-122"/>
                <a:sym typeface="+mn-ea"/>
              </a:rPr>
              <a:t>（</a:t>
            </a:r>
            <a:r>
              <a:rPr lang="fr-FR" altLang="zh-CN" sz="2000" dirty="0" err="1">
                <a:solidFill>
                  <a:schemeClr val="tx1"/>
                </a:solidFill>
                <a:latin typeface="Arial" panose="020B0604020202020204" pitchFamily="34" charset="0"/>
                <a:ea typeface="宋体" pitchFamily="2" charset="-122"/>
                <a:cs typeface="Arial" panose="020B0604020202020204" pitchFamily="34" charset="0"/>
                <a:sym typeface="+mn-ea"/>
              </a:rPr>
              <a:t>Ozel</a:t>
            </a:r>
            <a:r>
              <a:rPr lang="fr-FR" altLang="zh-CN" sz="2000" dirty="0">
                <a:solidFill>
                  <a:schemeClr val="tx1"/>
                </a:solidFill>
                <a:latin typeface="Arial" panose="020B0604020202020204" pitchFamily="34" charset="0"/>
                <a:ea typeface="宋体" pitchFamily="2" charset="-122"/>
                <a:cs typeface="Arial" panose="020B0604020202020204" pitchFamily="34" charset="0"/>
                <a:sym typeface="+mn-ea"/>
              </a:rPr>
              <a:t> et al. 2016</a:t>
            </a:r>
            <a:r>
              <a:rPr lang="en-US" altLang="fr-FR" sz="2000" dirty="0">
                <a:solidFill>
                  <a:schemeClr val="tx1"/>
                </a:solidFill>
                <a:latin typeface="Arial" panose="020B0604020202020204" pitchFamily="34" charset="0"/>
                <a:ea typeface="宋体" pitchFamily="2" charset="-122"/>
                <a:cs typeface="Arial" panose="020B0604020202020204" pitchFamily="34" charset="0"/>
                <a:sym typeface="+mn-ea"/>
              </a:rPr>
              <a:t> ARA&amp;A</a:t>
            </a:r>
            <a:r>
              <a:rPr lang="zh-CN" altLang="en-US" sz="2000" b="1" dirty="0">
                <a:solidFill>
                  <a:schemeClr val="tx1"/>
                </a:solidFill>
                <a:latin typeface="Times New Roman" panose="02020603050405020304" pitchFamily="18" charset="0"/>
                <a:ea typeface="宋体" pitchFamily="2" charset="-122"/>
                <a:sym typeface="+mn-ea"/>
              </a:rPr>
              <a:t>）</a:t>
            </a:r>
          </a:p>
        </p:txBody>
      </p:sp>
    </p:spTree>
    <p:extLst>
      <p:ext uri="{BB962C8B-B14F-4D97-AF65-F5344CB8AC3E}">
        <p14:creationId xmlns:p14="http://schemas.microsoft.com/office/powerpoint/2010/main" val="1054095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a:extLst>
              <a:ext uri="{FF2B5EF4-FFF2-40B4-BE49-F238E27FC236}">
                <a16:creationId xmlns:a16="http://schemas.microsoft.com/office/drawing/2014/main" id="{7706056B-DB70-8CDC-91C0-54462E4B7C51}"/>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8" name="文本框 7">
            <a:extLst>
              <a:ext uri="{FF2B5EF4-FFF2-40B4-BE49-F238E27FC236}">
                <a16:creationId xmlns:a16="http://schemas.microsoft.com/office/drawing/2014/main" id="{F1DCE602-B625-E0D5-BE90-AFBDF8379D5E}"/>
              </a:ext>
            </a:extLst>
          </p:cNvPr>
          <p:cNvSpPr txBox="1"/>
          <p:nvPr/>
        </p:nvSpPr>
        <p:spPr>
          <a:xfrm>
            <a:off x="103121" y="76824"/>
            <a:ext cx="6340209" cy="584775"/>
          </a:xfrm>
          <a:prstGeom prst="rect">
            <a:avLst/>
          </a:prstGeom>
          <a:noFill/>
        </p:spPr>
        <p:txBody>
          <a:bodyPr wrap="square" rtlCol="0">
            <a:spAutoFit/>
          </a:bodyPr>
          <a:lstStyle/>
          <a:p>
            <a:pPr algn="l"/>
            <a:r>
              <a:rPr lang="en-US" altLang="zh-CN" sz="3200" b="1" dirty="0">
                <a:cs typeface="Times New Roman" panose="02020603050405020304" pitchFamily="18" charset="0"/>
              </a:rPr>
              <a:t>EOS Construction</a:t>
            </a:r>
          </a:p>
        </p:txBody>
      </p:sp>
      <p:sp>
        <p:nvSpPr>
          <p:cNvPr id="12" name="文本框 11">
            <a:extLst>
              <a:ext uri="{FF2B5EF4-FFF2-40B4-BE49-F238E27FC236}">
                <a16:creationId xmlns:a16="http://schemas.microsoft.com/office/drawing/2014/main" id="{36AB37EE-D4CD-1F61-9C44-C9FB4F9CEE0E}"/>
              </a:ext>
            </a:extLst>
          </p:cNvPr>
          <p:cNvSpPr txBox="1"/>
          <p:nvPr/>
        </p:nvSpPr>
        <p:spPr>
          <a:xfrm>
            <a:off x="886110" y="1050356"/>
            <a:ext cx="3078115" cy="1477328"/>
          </a:xfrm>
          <a:prstGeom prst="rect">
            <a:avLst/>
          </a:prstGeom>
          <a:noFill/>
        </p:spPr>
        <p:txBody>
          <a:bodyPr wrap="square" rtlCol="0">
            <a:spAutoFit/>
          </a:bodyPr>
          <a:lstStyle/>
          <a:p>
            <a:pPr algn="ctr"/>
            <a:r>
              <a:rPr lang="en-US" altLang="zh-CN" sz="1800" dirty="0">
                <a:solidFill>
                  <a:srgbClr val="333333"/>
                </a:solidFill>
                <a:latin typeface="Arial" panose="020B0604020202020204" pitchFamily="34" charset="0"/>
                <a:cs typeface="Arial" panose="020B0604020202020204" pitchFamily="34" charset="0"/>
              </a:rPr>
              <a:t>Model-agnostic</a:t>
            </a:r>
            <a:r>
              <a:rPr lang="zh-CN" altLang="en-US" sz="1800" dirty="0">
                <a:solidFill>
                  <a:srgbClr val="333333"/>
                </a:solidFill>
                <a:latin typeface="Arial" panose="020B0604020202020204" pitchFamily="34" charset="0"/>
                <a:cs typeface="Arial" panose="020B0604020202020204" pitchFamily="34" charset="0"/>
              </a:rPr>
              <a:t> </a:t>
            </a:r>
            <a:r>
              <a:rPr lang="en-US" altLang="zh-CN" dirty="0">
                <a:solidFill>
                  <a:srgbClr val="333333"/>
                </a:solidFill>
                <a:latin typeface="Arial" panose="020B0604020202020204" pitchFamily="34" charset="0"/>
                <a:cs typeface="Arial" panose="020B0604020202020204" pitchFamily="34" charset="0"/>
              </a:rPr>
              <a:t>method</a:t>
            </a:r>
          </a:p>
          <a:p>
            <a:pPr algn="ctr"/>
            <a:endParaRPr lang="en-US" altLang="zh-CN" dirty="0">
              <a:solidFill>
                <a:srgbClr val="333333"/>
              </a:solidFill>
              <a:latin typeface="Arial" panose="020B0604020202020204" pitchFamily="34" charset="0"/>
              <a:cs typeface="Arial" panose="020B0604020202020204" pitchFamily="34" charset="0"/>
            </a:endParaRPr>
          </a:p>
          <a:p>
            <a:pPr algn="ctr"/>
            <a:r>
              <a:rPr lang="en-US" altLang="zh-CN" dirty="0">
                <a:solidFill>
                  <a:srgbClr val="00B0F0"/>
                </a:solidFill>
                <a:latin typeface="Arial" panose="020B0604020202020204" pitchFamily="34" charset="0"/>
                <a:cs typeface="Arial" panose="020B0604020202020204" pitchFamily="34" charset="0"/>
              </a:rPr>
              <a:t>No nuclear interaction</a:t>
            </a:r>
          </a:p>
          <a:p>
            <a:pPr algn="ctr"/>
            <a:endParaRPr lang="en-US" altLang="zh-CN" dirty="0">
              <a:solidFill>
                <a:srgbClr val="00B0F0"/>
              </a:solidFill>
              <a:latin typeface="Arial" panose="020B0604020202020204" pitchFamily="34" charset="0"/>
              <a:cs typeface="Arial" panose="020B0604020202020204" pitchFamily="34" charset="0"/>
            </a:endParaRPr>
          </a:p>
          <a:p>
            <a:pPr algn="ctr"/>
            <a:r>
              <a:rPr lang="en-US" altLang="zh-CN" dirty="0">
                <a:solidFill>
                  <a:srgbClr val="C00000"/>
                </a:solidFill>
                <a:latin typeface="Arial" panose="020B0604020202020204" pitchFamily="34" charset="0"/>
                <a:cs typeface="Arial" panose="020B0604020202020204" pitchFamily="34" charset="0"/>
              </a:rPr>
              <a:t>Flexible representation</a:t>
            </a:r>
            <a:endParaRPr lang="zh-CN" altLang="en-US" dirty="0">
              <a:solidFill>
                <a:srgbClr val="C00000"/>
              </a:solidFill>
              <a:latin typeface="Arial" panose="020B0604020202020204" pitchFamily="34" charset="0"/>
              <a:cs typeface="Arial" panose="020B0604020202020204" pitchFamily="34" charset="0"/>
            </a:endParaRPr>
          </a:p>
        </p:txBody>
      </p:sp>
      <p:sp>
        <p:nvSpPr>
          <p:cNvPr id="20" name="文本框 19">
            <a:extLst>
              <a:ext uri="{FF2B5EF4-FFF2-40B4-BE49-F238E27FC236}">
                <a16:creationId xmlns:a16="http://schemas.microsoft.com/office/drawing/2014/main" id="{59B05119-8A67-49FF-8272-CF17076890D2}"/>
              </a:ext>
            </a:extLst>
          </p:cNvPr>
          <p:cNvSpPr txBox="1"/>
          <p:nvPr/>
        </p:nvSpPr>
        <p:spPr>
          <a:xfrm>
            <a:off x="4002553" y="1050356"/>
            <a:ext cx="3663076" cy="1477328"/>
          </a:xfrm>
          <a:prstGeom prst="rect">
            <a:avLst/>
          </a:prstGeom>
          <a:noFill/>
        </p:spPr>
        <p:txBody>
          <a:bodyPr wrap="square">
            <a:spAutoFit/>
          </a:bodyPr>
          <a:lstStyle/>
          <a:p>
            <a:pPr algn="ctr"/>
            <a:r>
              <a:rPr lang="en-US" altLang="zh-CN" sz="1800" dirty="0">
                <a:solidFill>
                  <a:srgbClr val="333333"/>
                </a:solidFill>
                <a:latin typeface="Arial" panose="020B0604020202020204" pitchFamily="34" charset="0"/>
                <a:cs typeface="Arial" panose="020B0604020202020204" pitchFamily="34" charset="0"/>
              </a:rPr>
              <a:t>Phenomenology method</a:t>
            </a:r>
          </a:p>
          <a:p>
            <a:pPr algn="ctr"/>
            <a:endParaRPr lang="en-US" altLang="zh-CN" dirty="0">
              <a:solidFill>
                <a:srgbClr val="333333"/>
              </a:solidFill>
              <a:latin typeface="Arial" panose="020B0604020202020204" pitchFamily="34" charset="0"/>
              <a:cs typeface="Arial" panose="020B0604020202020204" pitchFamily="34" charset="0"/>
            </a:endParaRPr>
          </a:p>
          <a:p>
            <a:pPr algn="ctr"/>
            <a:r>
              <a:rPr lang="en-US" altLang="zh-CN" dirty="0">
                <a:solidFill>
                  <a:srgbClr val="00B0F0"/>
                </a:solidFill>
                <a:latin typeface="Arial" panose="020B0604020202020204" pitchFamily="34" charset="0"/>
                <a:cs typeface="Arial" panose="020B0604020202020204" pitchFamily="34" charset="0"/>
              </a:rPr>
              <a:t>Effective nuclear interaction</a:t>
            </a:r>
          </a:p>
          <a:p>
            <a:pPr algn="ctr"/>
            <a:endParaRPr lang="en-US" altLang="zh-CN" dirty="0">
              <a:solidFill>
                <a:srgbClr val="00B0F0"/>
              </a:solidFill>
              <a:latin typeface="Arial" panose="020B0604020202020204" pitchFamily="34" charset="0"/>
              <a:cs typeface="Arial" panose="020B0604020202020204" pitchFamily="34" charset="0"/>
            </a:endParaRPr>
          </a:p>
          <a:p>
            <a:pPr algn="ctr"/>
            <a:r>
              <a:rPr lang="en-US" altLang="zh-CN" dirty="0">
                <a:solidFill>
                  <a:srgbClr val="C00000"/>
                </a:solidFill>
                <a:latin typeface="Arial" panose="020B0604020202020204" pitchFamily="34" charset="0"/>
                <a:cs typeface="Arial" panose="020B0604020202020204" pitchFamily="34" charset="0"/>
              </a:rPr>
              <a:t>Parameterized</a:t>
            </a:r>
            <a:endParaRPr lang="zh-CN" altLang="en-US" dirty="0">
              <a:solidFill>
                <a:srgbClr val="C00000"/>
              </a:solidFill>
              <a:latin typeface="Arial" panose="020B0604020202020204" pitchFamily="34" charset="0"/>
              <a:cs typeface="Arial" panose="020B0604020202020204" pitchFamily="34" charset="0"/>
            </a:endParaRPr>
          </a:p>
        </p:txBody>
      </p:sp>
      <p:sp>
        <p:nvSpPr>
          <p:cNvPr id="21" name="文本框 20">
            <a:extLst>
              <a:ext uri="{FF2B5EF4-FFF2-40B4-BE49-F238E27FC236}">
                <a16:creationId xmlns:a16="http://schemas.microsoft.com/office/drawing/2014/main" id="{91338065-4862-1800-7343-551F88497D47}"/>
              </a:ext>
            </a:extLst>
          </p:cNvPr>
          <p:cNvSpPr txBox="1"/>
          <p:nvPr/>
        </p:nvSpPr>
        <p:spPr>
          <a:xfrm>
            <a:off x="7319763" y="1050356"/>
            <a:ext cx="3663076" cy="1477328"/>
          </a:xfrm>
          <a:prstGeom prst="rect">
            <a:avLst/>
          </a:prstGeom>
          <a:noFill/>
        </p:spPr>
        <p:txBody>
          <a:bodyPr wrap="square">
            <a:spAutoFit/>
          </a:bodyPr>
          <a:lstStyle/>
          <a:p>
            <a:pPr algn="ctr"/>
            <a:r>
              <a:rPr lang="en-US" altLang="zh-CN" sz="1800" dirty="0">
                <a:solidFill>
                  <a:srgbClr val="333333"/>
                </a:solidFill>
                <a:latin typeface="Arial" panose="020B0604020202020204" pitchFamily="34" charset="0"/>
                <a:cs typeface="Arial" panose="020B0604020202020204" pitchFamily="34" charset="0"/>
              </a:rPr>
              <a:t>Ab-initio method</a:t>
            </a:r>
          </a:p>
          <a:p>
            <a:pPr algn="ctr"/>
            <a:endParaRPr lang="en-US" altLang="zh-CN" dirty="0">
              <a:solidFill>
                <a:srgbClr val="333333"/>
              </a:solidFill>
              <a:latin typeface="Arial" panose="020B0604020202020204" pitchFamily="34" charset="0"/>
              <a:cs typeface="Arial" panose="020B0604020202020204" pitchFamily="34" charset="0"/>
            </a:endParaRPr>
          </a:p>
          <a:p>
            <a:pPr algn="ctr"/>
            <a:r>
              <a:rPr lang="en-US" altLang="zh-CN" dirty="0">
                <a:solidFill>
                  <a:srgbClr val="00B0F0"/>
                </a:solidFill>
                <a:latin typeface="Arial" panose="020B0604020202020204" pitchFamily="34" charset="0"/>
                <a:cs typeface="Arial" panose="020B0604020202020204" pitchFamily="34" charset="0"/>
              </a:rPr>
              <a:t>Realistic nuclear interaction</a:t>
            </a:r>
          </a:p>
          <a:p>
            <a:pPr algn="ctr"/>
            <a:endParaRPr lang="en-US" altLang="zh-CN" dirty="0">
              <a:solidFill>
                <a:srgbClr val="00B0F0"/>
              </a:solidFill>
              <a:latin typeface="Arial" panose="020B0604020202020204" pitchFamily="34" charset="0"/>
              <a:cs typeface="Arial" panose="020B0604020202020204" pitchFamily="34" charset="0"/>
            </a:endParaRPr>
          </a:p>
          <a:p>
            <a:pPr algn="ctr"/>
            <a:r>
              <a:rPr lang="en-US" altLang="zh-CN" i="0" dirty="0">
                <a:solidFill>
                  <a:srgbClr val="C00000"/>
                </a:solidFill>
                <a:effectLst/>
                <a:latin typeface="Arial" panose="020B0604020202020204" pitchFamily="34" charset="0"/>
                <a:cs typeface="Arial" panose="020B0604020202020204" pitchFamily="34" charset="0"/>
              </a:rPr>
              <a:t>Parameter-constrained</a:t>
            </a:r>
            <a:endParaRPr lang="en-US" altLang="zh-CN" dirty="0">
              <a:solidFill>
                <a:srgbClr val="C00000"/>
              </a:solidFill>
              <a:latin typeface="Arial" panose="020B0604020202020204" pitchFamily="34" charset="0"/>
              <a:cs typeface="Arial" panose="020B0604020202020204" pitchFamily="34" charset="0"/>
            </a:endParaRPr>
          </a:p>
        </p:txBody>
      </p:sp>
      <p:cxnSp>
        <p:nvCxnSpPr>
          <p:cNvPr id="24" name="直接箭头连接符 23">
            <a:extLst>
              <a:ext uri="{FF2B5EF4-FFF2-40B4-BE49-F238E27FC236}">
                <a16:creationId xmlns:a16="http://schemas.microsoft.com/office/drawing/2014/main" id="{855965BC-3DF6-97C5-1787-CD9E274DF96C}"/>
              </a:ext>
            </a:extLst>
          </p:cNvPr>
          <p:cNvCxnSpPr>
            <a:cxnSpLocks/>
          </p:cNvCxnSpPr>
          <p:nvPr/>
        </p:nvCxnSpPr>
        <p:spPr>
          <a:xfrm>
            <a:off x="766563" y="2726772"/>
            <a:ext cx="10014596" cy="0"/>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sp>
        <p:nvSpPr>
          <p:cNvPr id="27" name="文本框 26">
            <a:extLst>
              <a:ext uri="{FF2B5EF4-FFF2-40B4-BE49-F238E27FC236}">
                <a16:creationId xmlns:a16="http://schemas.microsoft.com/office/drawing/2014/main" id="{EE929E60-5AB6-BE10-FBBC-53B5D086276E}"/>
              </a:ext>
            </a:extLst>
          </p:cNvPr>
          <p:cNvSpPr txBox="1"/>
          <p:nvPr/>
        </p:nvSpPr>
        <p:spPr>
          <a:xfrm>
            <a:off x="229512" y="2925861"/>
            <a:ext cx="2195655" cy="369332"/>
          </a:xfrm>
          <a:prstGeom prst="rect">
            <a:avLst/>
          </a:prstGeom>
          <a:noFill/>
        </p:spPr>
        <p:txBody>
          <a:bodyPr wrap="square" rtlCol="0">
            <a:spAutoFit/>
          </a:bodyPr>
          <a:lstStyle/>
          <a:p>
            <a:r>
              <a:rPr lang="en-US" altLang="zh-CN" b="1" dirty="0"/>
              <a:t>Observation Driven</a:t>
            </a:r>
            <a:endParaRPr lang="zh-CN" altLang="en-US" b="1" dirty="0"/>
          </a:p>
        </p:txBody>
      </p:sp>
      <p:sp>
        <p:nvSpPr>
          <p:cNvPr id="28" name="文本框 27">
            <a:extLst>
              <a:ext uri="{FF2B5EF4-FFF2-40B4-BE49-F238E27FC236}">
                <a16:creationId xmlns:a16="http://schemas.microsoft.com/office/drawing/2014/main" id="{6AB2E509-FB42-DCD5-6F10-7659F972B405}"/>
              </a:ext>
            </a:extLst>
          </p:cNvPr>
          <p:cNvSpPr txBox="1"/>
          <p:nvPr/>
        </p:nvSpPr>
        <p:spPr>
          <a:xfrm>
            <a:off x="9772308" y="2922357"/>
            <a:ext cx="1550009" cy="369332"/>
          </a:xfrm>
          <a:prstGeom prst="rect">
            <a:avLst/>
          </a:prstGeom>
          <a:noFill/>
        </p:spPr>
        <p:txBody>
          <a:bodyPr wrap="square" rtlCol="0">
            <a:spAutoFit/>
          </a:bodyPr>
          <a:lstStyle/>
          <a:p>
            <a:r>
              <a:rPr lang="en-US" altLang="zh-CN" b="1" dirty="0"/>
              <a:t>Microscopic</a:t>
            </a:r>
            <a:endParaRPr lang="zh-CN" altLang="en-US" b="1" dirty="0"/>
          </a:p>
        </p:txBody>
      </p:sp>
      <p:sp>
        <p:nvSpPr>
          <p:cNvPr id="29" name="文本框 28">
            <a:extLst>
              <a:ext uri="{FF2B5EF4-FFF2-40B4-BE49-F238E27FC236}">
                <a16:creationId xmlns:a16="http://schemas.microsoft.com/office/drawing/2014/main" id="{B0DD4650-4B0A-4F92-21F6-8DA3E136BD65}"/>
              </a:ext>
            </a:extLst>
          </p:cNvPr>
          <p:cNvSpPr txBox="1"/>
          <p:nvPr/>
        </p:nvSpPr>
        <p:spPr>
          <a:xfrm>
            <a:off x="459938" y="3810913"/>
            <a:ext cx="10408828" cy="2862322"/>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 </a:t>
            </a:r>
            <a:r>
              <a:rPr lang="en-US" altLang="zh-CN" sz="1800" dirty="0">
                <a:solidFill>
                  <a:srgbClr val="FF0000"/>
                </a:solidFill>
                <a:latin typeface="Arial" panose="020B0604020202020204" pitchFamily="34" charset="0"/>
                <a:cs typeface="Arial" panose="020B0604020202020204" pitchFamily="34" charset="0"/>
              </a:rPr>
              <a:t>Too many </a:t>
            </a:r>
            <a:r>
              <a:rPr lang="en-US" altLang="zh-CN" dirty="0">
                <a:solidFill>
                  <a:srgbClr val="333333"/>
                </a:solidFill>
                <a:latin typeface="Arial" panose="020B0604020202020204" pitchFamily="34" charset="0"/>
                <a:cs typeface="Arial" panose="020B0604020202020204" pitchFamily="34" charset="0"/>
              </a:rPr>
              <a:t>possible of composition</a:t>
            </a:r>
            <a:r>
              <a:rPr lang="en-US" altLang="zh-CN" sz="1800" dirty="0">
                <a:solidFill>
                  <a:srgbClr val="333333"/>
                </a:solidFill>
                <a:latin typeface="Arial" panose="020B0604020202020204" pitchFamily="34" charset="0"/>
                <a:cs typeface="Arial" panose="020B0604020202020204" pitchFamily="34" charset="0"/>
              </a:rPr>
              <a:t> inside the NS, limiting the reliability of ab-initio extrapolations.</a:t>
            </a:r>
          </a:p>
          <a:p>
            <a:endParaRPr lang="en-US" altLang="zh-CN" dirty="0">
              <a:solidFill>
                <a:srgbClr val="333333"/>
              </a:solidFill>
              <a:latin typeface="Arial" panose="020B0604020202020204" pitchFamily="34" charset="0"/>
              <a:cs typeface="Arial" panose="020B0604020202020204" pitchFamily="34" charset="0"/>
            </a:endParaRPr>
          </a:p>
          <a:p>
            <a:r>
              <a:rPr lang="en-US" altLang="zh-CN" dirty="0">
                <a:latin typeface="Arial" panose="020B0604020202020204" pitchFamily="34" charset="0"/>
                <a:cs typeface="Arial" panose="020B0604020202020204" pitchFamily="34" charset="0"/>
              </a:rPr>
              <a:t>•  NS observation data can </a:t>
            </a:r>
            <a:r>
              <a:rPr lang="en-US" altLang="zh-CN" dirty="0">
                <a:solidFill>
                  <a:srgbClr val="FF0000"/>
                </a:solidFill>
                <a:latin typeface="Arial" panose="020B0604020202020204" pitchFamily="34" charset="0"/>
                <a:cs typeface="Arial" panose="020B0604020202020204" pitchFamily="34" charset="0"/>
              </a:rPr>
              <a:t>always</a:t>
            </a:r>
            <a:r>
              <a:rPr lang="en-US" altLang="zh-CN" dirty="0">
                <a:latin typeface="Arial" panose="020B0604020202020204" pitchFamily="34" charset="0"/>
                <a:cs typeface="Arial" panose="020B0604020202020204" pitchFamily="34" charset="0"/>
              </a:rPr>
              <a:t> be fitted with enough parameters.</a:t>
            </a:r>
          </a:p>
          <a:p>
            <a:endParaRPr lang="en-US" altLang="zh-CN" dirty="0">
              <a:latin typeface="Arial" panose="020B0604020202020204" pitchFamily="34" charset="0"/>
              <a:cs typeface="Arial" panose="020B0604020202020204" pitchFamily="34" charset="0"/>
            </a:endParaRPr>
          </a:p>
          <a:p>
            <a:endParaRPr lang="en-US" altLang="zh-CN" dirty="0">
              <a:latin typeface="Arial" panose="020B0604020202020204" pitchFamily="34" charset="0"/>
              <a:cs typeface="Arial" panose="020B0604020202020204" pitchFamily="34" charset="0"/>
            </a:endParaRPr>
          </a:p>
          <a:p>
            <a:r>
              <a:rPr lang="en-US" altLang="zh-CN" dirty="0">
                <a:solidFill>
                  <a:srgbClr val="00B0F0"/>
                </a:solidFill>
                <a:latin typeface="Arial" panose="020B0604020202020204" pitchFamily="34" charset="0"/>
                <a:cs typeface="Arial" panose="020B0604020202020204" pitchFamily="34" charset="0"/>
              </a:rPr>
              <a:t>Non-parametric EOSs + a</a:t>
            </a:r>
            <a:r>
              <a:rPr lang="en-US" altLang="zh-CN" sz="1800" dirty="0">
                <a:solidFill>
                  <a:srgbClr val="00B0F0"/>
                </a:solidFill>
                <a:latin typeface="Arial" panose="020B0604020202020204" pitchFamily="34" charset="0"/>
                <a:cs typeface="Arial" panose="020B0604020202020204" pitchFamily="34" charset="0"/>
              </a:rPr>
              <a:t>b-initio calculation </a:t>
            </a:r>
            <a:r>
              <a:rPr lang="en-US" altLang="zh-CN" dirty="0">
                <a:solidFill>
                  <a:srgbClr val="00B0F0"/>
                </a:solidFill>
                <a:latin typeface="Arial" panose="020B0604020202020204" pitchFamily="34" charset="0"/>
                <a:cs typeface="Arial" panose="020B0604020202020204" pitchFamily="34" charset="0"/>
              </a:rPr>
              <a:t>as boundary condition</a:t>
            </a:r>
          </a:p>
          <a:p>
            <a:endParaRPr lang="en-US" altLang="zh-CN" dirty="0">
              <a:latin typeface="Arial" panose="020B0604020202020204" pitchFamily="34" charset="0"/>
              <a:cs typeface="Arial" panose="020B0604020202020204" pitchFamily="34" charset="0"/>
            </a:endParaRPr>
          </a:p>
          <a:p>
            <a:r>
              <a:rPr lang="en-US" altLang="zh-CN" dirty="0">
                <a:latin typeface="Arial" panose="020B0604020202020204" pitchFamily="34" charset="0"/>
                <a:cs typeface="Arial" panose="020B0604020202020204" pitchFamily="34" charset="0"/>
              </a:rPr>
              <a:t>Observations do not determine a few parameters but induce a probability measure on a function space</a:t>
            </a:r>
            <a:endParaRPr lang="zh-CN" altLang="en-US" dirty="0">
              <a:latin typeface="Arial" panose="020B0604020202020204" pitchFamily="34" charset="0"/>
              <a:cs typeface="Arial" panose="020B0604020202020204" pitchFamily="34" charset="0"/>
            </a:endParaRPr>
          </a:p>
          <a:p>
            <a:endParaRPr lang="en-US" altLang="zh-CN" sz="1800" dirty="0">
              <a:solidFill>
                <a:srgbClr val="33333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4954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a:extLst>
              <a:ext uri="{FF2B5EF4-FFF2-40B4-BE49-F238E27FC236}">
                <a16:creationId xmlns:a16="http://schemas.microsoft.com/office/drawing/2014/main" id="{7706056B-DB70-8CDC-91C0-54462E4B7C51}"/>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
        <p:nvSpPr>
          <p:cNvPr id="8" name="文本框 7">
            <a:extLst>
              <a:ext uri="{FF2B5EF4-FFF2-40B4-BE49-F238E27FC236}">
                <a16:creationId xmlns:a16="http://schemas.microsoft.com/office/drawing/2014/main" id="{F1DCE602-B625-E0D5-BE90-AFBDF8379D5E}"/>
              </a:ext>
            </a:extLst>
          </p:cNvPr>
          <p:cNvSpPr txBox="1"/>
          <p:nvPr/>
        </p:nvSpPr>
        <p:spPr>
          <a:xfrm>
            <a:off x="103121" y="76824"/>
            <a:ext cx="6340209" cy="584775"/>
          </a:xfrm>
          <a:prstGeom prst="rect">
            <a:avLst/>
          </a:prstGeom>
          <a:noFill/>
        </p:spPr>
        <p:txBody>
          <a:bodyPr wrap="square" rtlCol="0">
            <a:spAutoFit/>
          </a:bodyPr>
          <a:lstStyle/>
          <a:p>
            <a:pPr algn="l"/>
            <a:r>
              <a:rPr lang="en-US" altLang="zh-CN" sz="3200" b="1" dirty="0">
                <a:cs typeface="Times New Roman" panose="02020603050405020304" pitchFamily="18" charset="0"/>
              </a:rPr>
              <a:t>Bayesian Inference</a:t>
            </a:r>
          </a:p>
        </p:txBody>
      </p:sp>
      <p:pic>
        <p:nvPicPr>
          <p:cNvPr id="2" name="图片 1">
            <a:extLst>
              <a:ext uri="{FF2B5EF4-FFF2-40B4-BE49-F238E27FC236}">
                <a16:creationId xmlns:a16="http://schemas.microsoft.com/office/drawing/2014/main" id="{C3568C9F-5D1B-C034-2A12-13EFBDF5EC8F}"/>
              </a:ext>
            </a:extLst>
          </p:cNvPr>
          <p:cNvPicPr>
            <a:picLocks noChangeAspect="1"/>
          </p:cNvPicPr>
          <p:nvPr/>
        </p:nvPicPr>
        <p:blipFill>
          <a:blip r:embed="rId2"/>
          <a:stretch>
            <a:fillRect/>
          </a:stretch>
        </p:blipFill>
        <p:spPr>
          <a:xfrm>
            <a:off x="2511056" y="2104896"/>
            <a:ext cx="6477000" cy="1524000"/>
          </a:xfrm>
          <a:prstGeom prst="rect">
            <a:avLst/>
          </a:prstGeom>
        </p:spPr>
      </p:pic>
      <p:pic>
        <p:nvPicPr>
          <p:cNvPr id="3" name="图片 2">
            <a:extLst>
              <a:ext uri="{FF2B5EF4-FFF2-40B4-BE49-F238E27FC236}">
                <a16:creationId xmlns:a16="http://schemas.microsoft.com/office/drawing/2014/main" id="{8ABB2905-1F2C-98A9-6775-98F8C4CF8078}"/>
              </a:ext>
            </a:extLst>
          </p:cNvPr>
          <p:cNvPicPr>
            <a:picLocks noChangeAspect="1"/>
          </p:cNvPicPr>
          <p:nvPr/>
        </p:nvPicPr>
        <p:blipFill>
          <a:blip r:embed="rId3"/>
          <a:stretch>
            <a:fillRect/>
          </a:stretch>
        </p:blipFill>
        <p:spPr>
          <a:xfrm>
            <a:off x="1875094" y="3842377"/>
            <a:ext cx="8441812" cy="1004667"/>
          </a:xfrm>
          <a:prstGeom prst="rect">
            <a:avLst/>
          </a:prstGeom>
        </p:spPr>
      </p:pic>
      <p:sp>
        <p:nvSpPr>
          <p:cNvPr id="9" name="文本框 8">
            <a:extLst>
              <a:ext uri="{FF2B5EF4-FFF2-40B4-BE49-F238E27FC236}">
                <a16:creationId xmlns:a16="http://schemas.microsoft.com/office/drawing/2014/main" id="{7D254096-5795-F421-B107-824B01576E8B}"/>
              </a:ext>
            </a:extLst>
          </p:cNvPr>
          <p:cNvSpPr txBox="1"/>
          <p:nvPr/>
        </p:nvSpPr>
        <p:spPr>
          <a:xfrm>
            <a:off x="271131" y="947726"/>
            <a:ext cx="11695814" cy="646331"/>
          </a:xfrm>
          <a:prstGeom prst="rect">
            <a:avLst/>
          </a:prstGeom>
          <a:noFill/>
        </p:spPr>
        <p:txBody>
          <a:bodyPr wrap="square">
            <a:spAutoFit/>
          </a:bodyPr>
          <a:lstStyle/>
          <a:p>
            <a:r>
              <a:rPr lang="en-US" altLang="zh-CN" b="0" i="0" dirty="0">
                <a:solidFill>
                  <a:srgbClr val="0F1115"/>
                </a:solidFill>
                <a:effectLst/>
                <a:latin typeface="Arial" panose="020B0604020202020204" pitchFamily="34" charset="0"/>
                <a:cs typeface="Arial" panose="020B0604020202020204" pitchFamily="34" charset="0"/>
              </a:rPr>
              <a:t>Conditional on a given model </a:t>
            </a:r>
            <a:r>
              <a:rPr lang="zh-CN" altLang="en-US" b="0" dirty="0">
                <a:solidFill>
                  <a:srgbClr val="0F1115"/>
                </a:solidFill>
                <a:effectLst/>
                <a:latin typeface="Arial" panose="020B0604020202020204" pitchFamily="34" charset="0"/>
                <a:cs typeface="Arial" panose="020B0604020202020204" pitchFamily="34" charset="0"/>
              </a:rPr>
              <a:t>𝑀</a:t>
            </a:r>
            <a:r>
              <a:rPr lang="en-US" altLang="zh-CN" b="0" i="0" dirty="0">
                <a:solidFill>
                  <a:srgbClr val="0F1115"/>
                </a:solidFill>
                <a:effectLst/>
                <a:latin typeface="Arial" panose="020B0604020202020204" pitchFamily="34" charset="0"/>
                <a:cs typeface="Arial" panose="020B0604020202020204" pitchFamily="34" charset="0"/>
              </a:rPr>
              <a:t>, the posterior distribution of the parameter vector </a:t>
            </a:r>
            <a:r>
              <a:rPr lang="en-US" altLang="zh-CN" b="0" i="1" dirty="0">
                <a:solidFill>
                  <a:srgbClr val="0F1115"/>
                </a:solidFill>
                <a:effectLst/>
                <a:latin typeface="Arial" panose="020B0604020202020204" pitchFamily="34" charset="0"/>
                <a:cs typeface="Arial" panose="020B0604020202020204" pitchFamily="34" charset="0"/>
              </a:rPr>
              <a:t>λ</a:t>
            </a:r>
            <a:r>
              <a:rPr lang="en-US" altLang="zh-CN" b="0" i="0" dirty="0">
                <a:solidFill>
                  <a:srgbClr val="0F1115"/>
                </a:solidFill>
                <a:effectLst/>
                <a:latin typeface="Arial" panose="020B0604020202020204" pitchFamily="34" charset="0"/>
                <a:cs typeface="Arial" panose="020B0604020202020204" pitchFamily="34" charset="0"/>
              </a:rPr>
              <a:t> is obtained by combining data </a:t>
            </a:r>
            <a:r>
              <a:rPr lang="en-US" altLang="zh-CN" b="0" i="1" dirty="0">
                <a:solidFill>
                  <a:srgbClr val="0F1115"/>
                </a:solidFill>
                <a:effectLst/>
                <a:latin typeface="Arial" panose="020B0604020202020204" pitchFamily="34" charset="0"/>
                <a:cs typeface="Arial" panose="020B0604020202020204" pitchFamily="34" charset="0"/>
              </a:rPr>
              <a:t>d</a:t>
            </a:r>
            <a:r>
              <a:rPr lang="en-US" altLang="zh-CN" b="0" i="0" dirty="0">
                <a:solidFill>
                  <a:srgbClr val="0F1115"/>
                </a:solidFill>
                <a:effectLst/>
                <a:latin typeface="Arial" panose="020B0604020202020204" pitchFamily="34" charset="0"/>
                <a:cs typeface="Arial" panose="020B0604020202020204" pitchFamily="34" charset="0"/>
              </a:rPr>
              <a:t> from multiple sources</a:t>
            </a:r>
            <a:endParaRPr lang="zh-CN" altLang="en-US" dirty="0">
              <a:latin typeface="Arial" panose="020B0604020202020204" pitchFamily="34" charset="0"/>
              <a:cs typeface="Arial" panose="020B0604020202020204" pitchFamily="34" charset="0"/>
            </a:endParaRPr>
          </a:p>
        </p:txBody>
      </p:sp>
      <p:sp>
        <p:nvSpPr>
          <p:cNvPr id="10" name="文本框 9">
            <a:extLst>
              <a:ext uri="{FF2B5EF4-FFF2-40B4-BE49-F238E27FC236}">
                <a16:creationId xmlns:a16="http://schemas.microsoft.com/office/drawing/2014/main" id="{C993AE86-50F4-56E8-4953-78031DE3F6E6}"/>
              </a:ext>
            </a:extLst>
          </p:cNvPr>
          <p:cNvSpPr txBox="1"/>
          <p:nvPr/>
        </p:nvSpPr>
        <p:spPr>
          <a:xfrm>
            <a:off x="4497572" y="1679618"/>
            <a:ext cx="2971800" cy="369332"/>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Probability density of prior</a:t>
            </a:r>
            <a:endParaRPr lang="zh-CN" altLang="en-US" dirty="0">
              <a:latin typeface="Arial" panose="020B0604020202020204" pitchFamily="34" charset="0"/>
              <a:cs typeface="Arial" panose="020B0604020202020204" pitchFamily="34" charset="0"/>
            </a:endParaRPr>
          </a:p>
        </p:txBody>
      </p:sp>
      <p:sp>
        <p:nvSpPr>
          <p:cNvPr id="11" name="文本框 10">
            <a:extLst>
              <a:ext uri="{FF2B5EF4-FFF2-40B4-BE49-F238E27FC236}">
                <a16:creationId xmlns:a16="http://schemas.microsoft.com/office/drawing/2014/main" id="{F3B5E5E2-2F91-5860-E10C-9E97A95076D8}"/>
              </a:ext>
            </a:extLst>
          </p:cNvPr>
          <p:cNvSpPr txBox="1"/>
          <p:nvPr/>
        </p:nvSpPr>
        <p:spPr>
          <a:xfrm>
            <a:off x="1572016" y="2143958"/>
            <a:ext cx="3402418" cy="369332"/>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Probability density of posterior</a:t>
            </a:r>
            <a:endParaRPr lang="zh-CN" altLang="en-US" dirty="0">
              <a:latin typeface="Arial" panose="020B0604020202020204" pitchFamily="34" charset="0"/>
              <a:cs typeface="Arial" panose="020B0604020202020204" pitchFamily="34" charset="0"/>
            </a:endParaRPr>
          </a:p>
        </p:txBody>
      </p:sp>
      <p:sp>
        <p:nvSpPr>
          <p:cNvPr id="12" name="文本框 11">
            <a:extLst>
              <a:ext uri="{FF2B5EF4-FFF2-40B4-BE49-F238E27FC236}">
                <a16:creationId xmlns:a16="http://schemas.microsoft.com/office/drawing/2014/main" id="{4683AD98-B137-B89E-5909-B91AD6787FFC}"/>
              </a:ext>
            </a:extLst>
          </p:cNvPr>
          <p:cNvSpPr txBox="1"/>
          <p:nvPr/>
        </p:nvSpPr>
        <p:spPr>
          <a:xfrm>
            <a:off x="7570381" y="1980497"/>
            <a:ext cx="3402418" cy="369332"/>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Likelihood </a:t>
            </a:r>
            <a:endParaRPr lang="zh-CN" altLang="en-US" dirty="0">
              <a:latin typeface="Arial" panose="020B0604020202020204" pitchFamily="34" charset="0"/>
              <a:cs typeface="Arial" panose="020B0604020202020204" pitchFamily="34" charset="0"/>
            </a:endParaRPr>
          </a:p>
        </p:txBody>
      </p:sp>
      <p:pic>
        <p:nvPicPr>
          <p:cNvPr id="14" name="图片 13">
            <a:extLst>
              <a:ext uri="{FF2B5EF4-FFF2-40B4-BE49-F238E27FC236}">
                <a16:creationId xmlns:a16="http://schemas.microsoft.com/office/drawing/2014/main" id="{625EB250-9C89-907C-2571-F654E40E3A02}"/>
              </a:ext>
            </a:extLst>
          </p:cNvPr>
          <p:cNvPicPr>
            <a:picLocks noChangeAspect="1"/>
          </p:cNvPicPr>
          <p:nvPr/>
        </p:nvPicPr>
        <p:blipFill>
          <a:blip r:embed="rId4"/>
          <a:stretch>
            <a:fillRect/>
          </a:stretch>
        </p:blipFill>
        <p:spPr>
          <a:xfrm>
            <a:off x="9788264" y="1958496"/>
            <a:ext cx="384327" cy="413333"/>
          </a:xfrm>
          <a:prstGeom prst="rect">
            <a:avLst/>
          </a:prstGeom>
        </p:spPr>
      </p:pic>
    </p:spTree>
    <p:extLst>
      <p:ext uri="{BB962C8B-B14F-4D97-AF65-F5344CB8AC3E}">
        <p14:creationId xmlns:p14="http://schemas.microsoft.com/office/powerpoint/2010/main" val="2488329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3"/>
          <a:stretch>
            <a:fillRect/>
          </a:stretch>
        </p:blipFill>
        <p:spPr>
          <a:xfrm>
            <a:off x="7080250" y="1623060"/>
            <a:ext cx="4721860" cy="3728720"/>
          </a:xfrm>
          <a:prstGeom prst="rect">
            <a:avLst/>
          </a:prstGeom>
        </p:spPr>
      </p:pic>
      <p:sp>
        <p:nvSpPr>
          <p:cNvPr id="6" name="TextBox 1"/>
          <p:cNvSpPr txBox="1"/>
          <p:nvPr/>
        </p:nvSpPr>
        <p:spPr>
          <a:xfrm>
            <a:off x="103121" y="42484"/>
            <a:ext cx="8255786" cy="584775"/>
          </a:xfrm>
          <a:prstGeom prst="rect">
            <a:avLst/>
          </a:prstGeom>
          <a:noFill/>
        </p:spPr>
        <p:txBody>
          <a:bodyPr wrap="none" rtlCol="0">
            <a:spAutoFit/>
          </a:bodyPr>
          <a:lstStyle/>
          <a:p>
            <a:pPr algn="l"/>
            <a:r>
              <a:rPr lang="en-US" sz="3200" b="1" dirty="0"/>
              <a:t>Additional physical information/constraints</a:t>
            </a:r>
          </a:p>
        </p:txBody>
      </p:sp>
      <p:sp>
        <p:nvSpPr>
          <p:cNvPr id="16" name="文本框 15"/>
          <p:cNvSpPr txBox="1"/>
          <p:nvPr/>
        </p:nvSpPr>
        <p:spPr>
          <a:xfrm>
            <a:off x="432435" y="5445760"/>
            <a:ext cx="11306810" cy="1200329"/>
          </a:xfrm>
          <a:prstGeom prst="rect">
            <a:avLst/>
          </a:prstGeom>
          <a:noFill/>
        </p:spPr>
        <p:txBody>
          <a:bodyPr wrap="square" rtlCol="0">
            <a:spAutoFit/>
          </a:bodyPr>
          <a:lstStyle/>
          <a:p>
            <a:pPr algn="ctr"/>
            <a:r>
              <a:rPr lang="en-US" altLang="zh-CN" dirty="0">
                <a:solidFill>
                  <a:srgbClr val="00B0F0"/>
                </a:solidFill>
                <a:latin typeface="Arial" panose="020B0604020202020204" pitchFamily="34" charset="0"/>
                <a:cs typeface="Arial" panose="020B0604020202020204" pitchFamily="34" charset="0"/>
              </a:rPr>
              <a:t>Chiral effective field theory</a:t>
            </a:r>
            <a:r>
              <a:rPr lang="en-US" altLang="zh-CN" dirty="0">
                <a:latin typeface="Arial" panose="020B0604020202020204" pitchFamily="34" charset="0"/>
                <a:cs typeface="Arial" panose="020B0604020202020204" pitchFamily="34" charset="0"/>
                <a:sym typeface="+mn-ea"/>
              </a:rPr>
              <a:t>: yields reliable EoS up to the nuclear saturation density</a:t>
            </a:r>
            <a:r>
              <a:rPr lang="en-US" altLang="zh-CN" dirty="0">
                <a:latin typeface="Arial" panose="020B0604020202020204" pitchFamily="34" charset="0"/>
                <a:cs typeface="Arial" panose="020B0604020202020204" pitchFamily="34" charset="0"/>
              </a:rPr>
              <a:t> </a:t>
            </a:r>
            <a:r>
              <a:rPr lang="en-US" altLang="zh-CN" dirty="0">
                <a:latin typeface="Arial" panose="020B0604020202020204" pitchFamily="34" charset="0"/>
                <a:cs typeface="Arial" panose="020B0604020202020204" pitchFamily="34" charset="0"/>
                <a:sym typeface="+mn-ea"/>
              </a:rPr>
              <a:t>n</a:t>
            </a:r>
            <a:r>
              <a:rPr lang="en-US" altLang="zh-CN" baseline="-25000" dirty="0">
                <a:latin typeface="Arial" panose="020B0604020202020204" pitchFamily="34" charset="0"/>
                <a:cs typeface="Arial" panose="020B0604020202020204" pitchFamily="34" charset="0"/>
                <a:sym typeface="+mn-ea"/>
              </a:rPr>
              <a:t>s</a:t>
            </a:r>
            <a:endParaRPr lang="en-US" altLang="zh-CN" dirty="0">
              <a:latin typeface="Arial" panose="020B0604020202020204" pitchFamily="34" charset="0"/>
              <a:cs typeface="Arial" panose="020B0604020202020204" pitchFamily="34" charset="0"/>
            </a:endParaRPr>
          </a:p>
          <a:p>
            <a:pPr algn="ctr"/>
            <a:r>
              <a:rPr lang="en-US" altLang="zh-CN" dirty="0">
                <a:solidFill>
                  <a:srgbClr val="00B0F0"/>
                </a:solidFill>
                <a:latin typeface="Arial" panose="020B0604020202020204" pitchFamily="34" charset="0"/>
                <a:cs typeface="Arial" panose="020B0604020202020204" pitchFamily="34" charset="0"/>
              </a:rPr>
              <a:t>The boundary constraint from pQCD</a:t>
            </a:r>
            <a:r>
              <a:rPr lang="en-US" altLang="zh-CN" dirty="0">
                <a:latin typeface="Arial" panose="020B0604020202020204" pitchFamily="34" charset="0"/>
                <a:cs typeface="Arial" panose="020B0604020202020204" pitchFamily="34" charset="0"/>
              </a:rPr>
              <a:t>: valid at ultra-high densities, can be reasonably extrapolated to low densities, say 5-10n</a:t>
            </a:r>
            <a:r>
              <a:rPr lang="en-US" altLang="zh-CN" baseline="-25000" dirty="0">
                <a:latin typeface="Arial" panose="020B0604020202020204" pitchFamily="34" charset="0"/>
                <a:cs typeface="Arial" panose="020B0604020202020204" pitchFamily="34" charset="0"/>
              </a:rPr>
              <a:t>s</a:t>
            </a:r>
            <a:r>
              <a:rPr lang="en-US" altLang="zh-CN" dirty="0">
                <a:latin typeface="Arial" panose="020B0604020202020204" pitchFamily="34" charset="0"/>
                <a:cs typeface="Arial" panose="020B0604020202020204" pitchFamily="34" charset="0"/>
              </a:rPr>
              <a:t>, under the conditions of causality and microscopic stability (0≤c</a:t>
            </a:r>
            <a:r>
              <a:rPr lang="en-US" altLang="zh-CN" baseline="-25000" dirty="0">
                <a:latin typeface="Arial" panose="020B0604020202020204" pitchFamily="34" charset="0"/>
                <a:cs typeface="Arial" panose="020B0604020202020204" pitchFamily="34" charset="0"/>
              </a:rPr>
              <a:t>s</a:t>
            </a:r>
            <a:r>
              <a:rPr lang="en-US" altLang="zh-CN" baseline="30000" dirty="0">
                <a:latin typeface="Arial" panose="020B0604020202020204" pitchFamily="34" charset="0"/>
                <a:cs typeface="Arial" panose="020B0604020202020204" pitchFamily="34" charset="0"/>
              </a:rPr>
              <a:t>2</a:t>
            </a:r>
            <a:r>
              <a:rPr lang="en-US" altLang="zh-CN" dirty="0">
                <a:latin typeface="Arial" panose="020B0604020202020204" pitchFamily="34" charset="0"/>
                <a:cs typeface="Arial" panose="020B0604020202020204" pitchFamily="34" charset="0"/>
              </a:rPr>
              <a:t>≤1)</a:t>
            </a:r>
          </a:p>
          <a:p>
            <a:pPr algn="ctr"/>
            <a:r>
              <a:rPr lang="en-US" altLang="zh-CN" dirty="0">
                <a:latin typeface="Arial" panose="020B0604020202020204" pitchFamily="34" charset="0"/>
                <a:cs typeface="Arial" panose="020B0604020202020204" pitchFamily="34" charset="0"/>
              </a:rPr>
              <a:t>(Drischler et al. 2021 PRL; Gorda et al. 2022 PRL) </a:t>
            </a:r>
          </a:p>
        </p:txBody>
      </p:sp>
      <p:pic>
        <p:nvPicPr>
          <p:cNvPr id="10" name="图片 9"/>
          <p:cNvPicPr>
            <a:picLocks noChangeAspect="1"/>
          </p:cNvPicPr>
          <p:nvPr/>
        </p:nvPicPr>
        <p:blipFill>
          <a:blip r:embed="rId4"/>
          <a:stretch>
            <a:fillRect/>
          </a:stretch>
        </p:blipFill>
        <p:spPr>
          <a:xfrm>
            <a:off x="588010" y="2051685"/>
            <a:ext cx="3477895" cy="2633345"/>
          </a:xfrm>
          <a:prstGeom prst="rect">
            <a:avLst/>
          </a:prstGeom>
        </p:spPr>
      </p:pic>
      <p:pic>
        <p:nvPicPr>
          <p:cNvPr id="12" name="图片 11"/>
          <p:cNvPicPr>
            <a:picLocks noChangeAspect="1"/>
          </p:cNvPicPr>
          <p:nvPr/>
        </p:nvPicPr>
        <p:blipFill>
          <a:blip r:embed="rId5"/>
          <a:stretch>
            <a:fillRect/>
          </a:stretch>
        </p:blipFill>
        <p:spPr>
          <a:xfrm>
            <a:off x="489585" y="4798695"/>
            <a:ext cx="3277870" cy="552450"/>
          </a:xfrm>
          <a:prstGeom prst="rect">
            <a:avLst/>
          </a:prstGeom>
        </p:spPr>
      </p:pic>
      <p:pic>
        <p:nvPicPr>
          <p:cNvPr id="15" name="图片 14"/>
          <p:cNvPicPr>
            <a:picLocks noChangeAspect="1"/>
          </p:cNvPicPr>
          <p:nvPr/>
        </p:nvPicPr>
        <p:blipFill>
          <a:blip r:embed="rId6"/>
          <a:stretch>
            <a:fillRect/>
          </a:stretch>
        </p:blipFill>
        <p:spPr>
          <a:xfrm>
            <a:off x="432435" y="1566545"/>
            <a:ext cx="3364865" cy="314960"/>
          </a:xfrm>
          <a:prstGeom prst="rect">
            <a:avLst/>
          </a:prstGeom>
        </p:spPr>
      </p:pic>
      <p:pic>
        <p:nvPicPr>
          <p:cNvPr id="7" name="图片 6"/>
          <p:cNvPicPr>
            <a:picLocks noChangeAspect="1"/>
          </p:cNvPicPr>
          <p:nvPr/>
        </p:nvPicPr>
        <p:blipFill>
          <a:blip r:embed="rId7"/>
          <a:stretch>
            <a:fillRect/>
          </a:stretch>
        </p:blipFill>
        <p:spPr>
          <a:xfrm>
            <a:off x="4250361" y="1717914"/>
            <a:ext cx="2646116" cy="3049674"/>
          </a:xfrm>
          <a:prstGeom prst="rect">
            <a:avLst/>
          </a:prstGeom>
        </p:spPr>
      </p:pic>
      <p:sp>
        <p:nvSpPr>
          <p:cNvPr id="45" name="椭圆 35"/>
          <p:cNvSpPr/>
          <p:nvPr/>
        </p:nvSpPr>
        <p:spPr>
          <a:xfrm rot="2535273">
            <a:off x="5589905" y="2275205"/>
            <a:ext cx="589280" cy="1240790"/>
          </a:xfrm>
          <a:prstGeom prst="ellipse">
            <a:avLst/>
          </a:prstGeom>
          <a:noFill/>
          <a:ln w="63500">
            <a:solidFill>
              <a:srgbClr val="FF0000"/>
            </a:solid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kumimoji="1" lang="zh-CN" altLang="en-US" dirty="0"/>
          </a:p>
        </p:txBody>
      </p:sp>
      <p:sp>
        <p:nvSpPr>
          <p:cNvPr id="24" name="椭圆 23"/>
          <p:cNvSpPr/>
          <p:nvPr/>
        </p:nvSpPr>
        <p:spPr>
          <a:xfrm>
            <a:off x="4624606" y="3571436"/>
            <a:ext cx="747874" cy="750796"/>
          </a:xfrm>
          <a:prstGeom prst="ellipse">
            <a:avLst/>
          </a:prstGeom>
          <a:noFill/>
          <a:ln w="63500">
            <a:solidFill>
              <a:srgbClr val="FF0000"/>
            </a:solid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kumimoji="1" lang="zh-CN" altLang="en-US" dirty="0"/>
          </a:p>
        </p:txBody>
      </p:sp>
      <p:sp>
        <p:nvSpPr>
          <p:cNvPr id="37" name="椭圆 34"/>
          <p:cNvSpPr/>
          <p:nvPr/>
        </p:nvSpPr>
        <p:spPr>
          <a:xfrm>
            <a:off x="6184006" y="1620576"/>
            <a:ext cx="747874" cy="750796"/>
          </a:xfrm>
          <a:prstGeom prst="ellipse">
            <a:avLst/>
          </a:prstGeom>
          <a:noFill/>
          <a:ln w="63500">
            <a:solidFill>
              <a:srgbClr val="FF0000"/>
            </a:solid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kumimoji="1" lang="zh-CN" altLang="en-US" dirty="0"/>
          </a:p>
        </p:txBody>
      </p:sp>
      <p:cxnSp>
        <p:nvCxnSpPr>
          <p:cNvPr id="48" name="直接箭头连接符 32"/>
          <p:cNvCxnSpPr/>
          <p:nvPr/>
        </p:nvCxnSpPr>
        <p:spPr>
          <a:xfrm>
            <a:off x="2580640" y="3970655"/>
            <a:ext cx="1829435" cy="0"/>
          </a:xfrm>
          <a:prstGeom prst="straightConnector1">
            <a:avLst/>
          </a:prstGeom>
          <a:ln w="114300">
            <a:solidFill>
              <a:srgbClr val="FF0000"/>
            </a:solidFill>
            <a:tailEnd type="triangle"/>
          </a:ln>
        </p:spPr>
        <p:style>
          <a:lnRef idx="1">
            <a:srgbClr val="5B9BD5"/>
          </a:lnRef>
          <a:fillRef idx="0">
            <a:srgbClr val="5B9BD5"/>
          </a:fillRef>
          <a:effectRef idx="0">
            <a:srgbClr val="5B9BD5"/>
          </a:effectRef>
          <a:fontRef idx="minor">
            <a:sysClr val="windowText" lastClr="000000"/>
          </a:fontRef>
        </p:style>
      </p:cxnSp>
      <p:cxnSp>
        <p:nvCxnSpPr>
          <p:cNvPr id="31" name="直接箭头连接符 32"/>
          <p:cNvCxnSpPr/>
          <p:nvPr/>
        </p:nvCxnSpPr>
        <p:spPr>
          <a:xfrm flipH="1">
            <a:off x="7080868" y="1881301"/>
            <a:ext cx="1324777" cy="0"/>
          </a:xfrm>
          <a:prstGeom prst="straightConnector1">
            <a:avLst/>
          </a:prstGeom>
          <a:ln w="1143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0" name="直接箭头连接符 32"/>
          <p:cNvCxnSpPr/>
          <p:nvPr/>
        </p:nvCxnSpPr>
        <p:spPr>
          <a:xfrm>
            <a:off x="5722620" y="1566545"/>
            <a:ext cx="0" cy="989965"/>
          </a:xfrm>
          <a:prstGeom prst="straightConnector1">
            <a:avLst/>
          </a:prstGeom>
          <a:ln w="1143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文本框 25"/>
          <p:cNvSpPr txBox="1"/>
          <p:nvPr/>
        </p:nvSpPr>
        <p:spPr>
          <a:xfrm>
            <a:off x="4950460" y="1179830"/>
            <a:ext cx="1495425" cy="398780"/>
          </a:xfrm>
          <a:prstGeom prst="rect">
            <a:avLst/>
          </a:prstGeom>
          <a:solidFill>
            <a:schemeClr val="accent6">
              <a:lumMod val="60000"/>
              <a:lumOff val="40000"/>
            </a:schemeClr>
          </a:solidFill>
        </p:spPr>
        <p:txBody>
          <a:bodyPr wrap="square" rtlCol="0">
            <a:spAutoFit/>
          </a:bodyPr>
          <a:lstStyle/>
          <a:p>
            <a:pPr algn="ctr"/>
            <a:r>
              <a:rPr kumimoji="1" lang="en-US" altLang="zh-CN" sz="2000" b="1" dirty="0">
                <a:solidFill>
                  <a:schemeClr val="tx2">
                    <a:lumMod val="75000"/>
                  </a:schemeClr>
                </a:solidFill>
                <a:latin typeface="SimHei" panose="02010609060101010101" pitchFamily="49" charset="-122"/>
                <a:ea typeface="SimHei" panose="02010609060101010101" pitchFamily="49" charset="-122"/>
              </a:rPr>
              <a:t>NS data</a:t>
            </a:r>
          </a:p>
        </p:txBody>
      </p:sp>
      <p:sp>
        <p:nvSpPr>
          <p:cNvPr id="5" name="文本框 4"/>
          <p:cNvSpPr txBox="1"/>
          <p:nvPr/>
        </p:nvSpPr>
        <p:spPr>
          <a:xfrm>
            <a:off x="8215630" y="1318895"/>
            <a:ext cx="888365" cy="398780"/>
          </a:xfrm>
          <a:prstGeom prst="rect">
            <a:avLst/>
          </a:prstGeom>
          <a:noFill/>
        </p:spPr>
        <p:txBody>
          <a:bodyPr wrap="none" rtlCol="0" anchor="t">
            <a:spAutoFit/>
          </a:bodyPr>
          <a:lstStyle/>
          <a:p>
            <a:r>
              <a:rPr lang="en-US" altLang="zh-CN" sz="2000" b="1" dirty="0">
                <a:solidFill>
                  <a:srgbClr val="FF0000"/>
                </a:solidFill>
                <a:latin typeface="Times New Roman Bold" panose="02020603050405020304" charset="0"/>
                <a:cs typeface="Times New Roman Bold" panose="02020603050405020304" charset="0"/>
                <a:sym typeface="+mn-ea"/>
              </a:rPr>
              <a:t>pQCD</a:t>
            </a:r>
          </a:p>
        </p:txBody>
      </p:sp>
      <p:sp>
        <p:nvSpPr>
          <p:cNvPr id="8" name="文本框 7"/>
          <p:cNvSpPr txBox="1"/>
          <p:nvPr/>
        </p:nvSpPr>
        <p:spPr>
          <a:xfrm>
            <a:off x="2580640" y="4185285"/>
            <a:ext cx="794385" cy="398780"/>
          </a:xfrm>
          <a:prstGeom prst="rect">
            <a:avLst/>
          </a:prstGeom>
          <a:noFill/>
        </p:spPr>
        <p:txBody>
          <a:bodyPr wrap="none" rtlCol="0" anchor="t">
            <a:spAutoFit/>
          </a:bodyPr>
          <a:lstStyle/>
          <a:p>
            <a:pPr algn="l"/>
            <a:r>
              <a:rPr lang="en-US" sz="2000" b="1" dirty="0">
                <a:solidFill>
                  <a:srgbClr val="FF0000"/>
                </a:solidFill>
                <a:latin typeface="Times New Roman Regular" panose="02020603050405020304" charset="0"/>
                <a:ea typeface="PingFang SC" panose="020B0400000000000000" charset="-122"/>
                <a:cs typeface="Times New Roman Regular" panose="02020603050405020304" charset="0"/>
                <a:sym typeface="+mn-ea"/>
              </a:rPr>
              <a:t>χEFT</a:t>
            </a:r>
            <a:endParaRPr lang="en-US" altLang="zh-CN" sz="2000" b="1" dirty="0">
              <a:solidFill>
                <a:srgbClr val="FF0000"/>
              </a:solidFill>
              <a:latin typeface="Times New Roman Regular" panose="02020603050405020304" charset="0"/>
              <a:ea typeface="PingFang SC" panose="020B0400000000000000" charset="-122"/>
              <a:cs typeface="Times New Roman Regular" panose="02020603050405020304" charset="0"/>
              <a:sym typeface="+mn-ea"/>
            </a:endParaRPr>
          </a:p>
        </p:txBody>
      </p:sp>
      <p:cxnSp>
        <p:nvCxnSpPr>
          <p:cNvPr id="2" name="直接连接符 1">
            <a:extLst>
              <a:ext uri="{FF2B5EF4-FFF2-40B4-BE49-F238E27FC236}">
                <a16:creationId xmlns:a16="http://schemas.microsoft.com/office/drawing/2014/main" id="{B51E9F45-8D13-8AA7-CBEB-B86A9E432314}"/>
              </a:ext>
            </a:extLst>
          </p:cNvPr>
          <p:cNvCxnSpPr>
            <a:cxnSpLocks/>
          </p:cNvCxnSpPr>
          <p:nvPr/>
        </p:nvCxnSpPr>
        <p:spPr>
          <a:xfrm>
            <a:off x="103121" y="700858"/>
            <a:ext cx="11985758" cy="0"/>
          </a:xfrm>
          <a:prstGeom prst="line">
            <a:avLst/>
          </a:prstGeom>
          <a:ln/>
        </p:spPr>
        <p:style>
          <a:lnRef idx="3">
            <a:schemeClr val="dk1"/>
          </a:lnRef>
          <a:fillRef idx="0">
            <a:schemeClr val="dk1"/>
          </a:fillRef>
          <a:effectRef idx="2">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OPCH-DBBD88482E6B64430212C5472DD29B661DE53E4EDF6EE9BB6630C8A0982F86E6" val="[{&quot;GradientColorId&quot;:&quot;&quot;,&quot;IsFree&quot;:true,&quot;IsGradient&quot;:false,&quot;ImagePath&quot;:&quot;&quot;,&quot;GradientColor&quot;:null,&quot;SimpleColor&quot;:&quot;#00B0F0&quot;},{&quot;GradientColorId&quot;:&quot;&quot;,&quot;IsFree&quot;:true,&quot;IsGradient&quot;:false,&quot;ImagePath&quot;:&quot;&quot;,&quot;GradientColor&quot;:null,&quot;SimpleColor&quot;:&quot;#FF0000&quot;}]"/>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034,&quot;width&quot;:672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10387</TotalTime>
  <Words>2000</Words>
  <Application>Microsoft Office PowerPoint</Application>
  <PresentationFormat>宽屏</PresentationFormat>
  <Paragraphs>297</Paragraphs>
  <Slides>49</Slides>
  <Notes>1</Notes>
  <HiddenSlides>0</HiddenSlides>
  <MMClips>1</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49</vt:i4>
      </vt:variant>
    </vt:vector>
  </HeadingPairs>
  <TitlesOfParts>
    <vt:vector size="62" baseType="lpstr">
      <vt:lpstr>-apple-system</vt:lpstr>
      <vt:lpstr>CMR10</vt:lpstr>
      <vt:lpstr>Times New Roman Regular</vt:lpstr>
      <vt:lpstr>等线</vt:lpstr>
      <vt:lpstr>等线 Light</vt:lpstr>
      <vt:lpstr>东文宋体</vt:lpstr>
      <vt:lpstr>SimHei</vt:lpstr>
      <vt:lpstr>微软雅黑</vt:lpstr>
      <vt:lpstr>Arial</vt:lpstr>
      <vt:lpstr>Cambria Math</vt:lpstr>
      <vt:lpstr>Times New Roman</vt:lpstr>
      <vt:lpstr>Times New Roman Bold</vt:lpstr>
      <vt:lpstr>Office 主题​​</vt:lpstr>
      <vt:lpstr>Binary Neutron Star Merger as a Probe of Hadron-Quark Transition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Neutron-quark Star</dc:title>
  <dc:creator>Yongjia Huang</dc:creator>
  <cp:lastModifiedBy>Yongjia Huang</cp:lastModifiedBy>
  <cp:revision>52</cp:revision>
  <dcterms:created xsi:type="dcterms:W3CDTF">2025-09-01T00:22:21Z</dcterms:created>
  <dcterms:modified xsi:type="dcterms:W3CDTF">2026-05-19T10:15:10Z</dcterms:modified>
</cp:coreProperties>
</file>