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5"/>
  </p:notesMasterIdLst>
  <p:sldIdLst>
    <p:sldId id="256" r:id="rId2"/>
    <p:sldId id="328" r:id="rId3"/>
    <p:sldId id="442" r:id="rId4"/>
    <p:sldId id="443" r:id="rId5"/>
    <p:sldId id="439" r:id="rId6"/>
    <p:sldId id="384" r:id="rId7"/>
    <p:sldId id="397" r:id="rId8"/>
    <p:sldId id="437" r:id="rId9"/>
    <p:sldId id="440" r:id="rId10"/>
    <p:sldId id="369" r:id="rId11"/>
    <p:sldId id="356" r:id="rId12"/>
    <p:sldId id="353" r:id="rId13"/>
    <p:sldId id="438" r:id="rId14"/>
    <p:sldId id="377" r:id="rId15"/>
    <p:sldId id="389" r:id="rId16"/>
    <p:sldId id="391" r:id="rId17"/>
    <p:sldId id="370" r:id="rId18"/>
    <p:sldId id="258" r:id="rId19"/>
    <p:sldId id="444" r:id="rId20"/>
    <p:sldId id="388" r:id="rId21"/>
    <p:sldId id="436" r:id="rId22"/>
    <p:sldId id="385" r:id="rId23"/>
    <p:sldId id="396" r:id="rId24"/>
  </p:sldIdLst>
  <p:sldSz cx="12192000" cy="6858000"/>
  <p:notesSz cx="6858000" cy="9144000"/>
  <p:embeddedFontLst>
    <p:embeddedFont>
      <p:font typeface="Atkinson Hyperlegible" pitchFamily="50" charset="0"/>
      <p:regular r:id="rId26"/>
      <p:bold r:id="rId27"/>
      <p:italic r:id="rId28"/>
      <p:boldItalic r:id="rId29"/>
    </p:embeddedFont>
    <p:embeddedFont>
      <p:font typeface="CA Cula Light" panose="02000000000000000000" pitchFamily="2" charset="0"/>
      <p:regular r:id="rId30"/>
    </p:embeddedFont>
    <p:embeddedFont>
      <p:font typeface="Cambria Math" panose="02040503050406030204" pitchFamily="18" charset="0"/>
      <p:regular r:id="rId31"/>
    </p:embeddedFont>
    <p:embeddedFont>
      <p:font typeface="DejaVu Sans" panose="020B0603030804020204" pitchFamily="34" charset="0"/>
      <p:regular r:id="rId32"/>
      <p:bold r:id="rId33"/>
      <p:italic r:id="rId34"/>
      <p:boldItalic r:id="rId35"/>
    </p:embeddedFont>
    <p:embeddedFont>
      <p:font typeface="Gill Sans Nova" panose="020B0602020104020203" pitchFamily="34" charset="0"/>
      <p:regular r:id="rId36"/>
      <p:bold r:id="rId37"/>
      <p:italic r:id="rId38"/>
      <p:boldItalic r:id="rId39"/>
    </p:embeddedFont>
    <p:embeddedFont>
      <p:font typeface="Roadgeek 2005 Mittelschrift" panose="02000000000000000000" pitchFamily="2" charset="0"/>
      <p:regular r:id="rId40"/>
    </p:embeddedFont>
    <p:embeddedFont>
      <p:font typeface="Roboto Cn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ED4F3EE8-8AA8-4101-8F10-ABDFA40C1DB9}">
          <p14:sldIdLst>
            <p14:sldId id="256"/>
            <p14:sldId id="328"/>
            <p14:sldId id="442"/>
            <p14:sldId id="443"/>
            <p14:sldId id="439"/>
            <p14:sldId id="384"/>
            <p14:sldId id="397"/>
            <p14:sldId id="437"/>
            <p14:sldId id="440"/>
            <p14:sldId id="369"/>
            <p14:sldId id="356"/>
            <p14:sldId id="353"/>
            <p14:sldId id="438"/>
            <p14:sldId id="377"/>
            <p14:sldId id="389"/>
            <p14:sldId id="391"/>
            <p14:sldId id="370"/>
            <p14:sldId id="258"/>
            <p14:sldId id="444"/>
          </p14:sldIdLst>
        </p14:section>
        <p14:section name="Backup" id="{D599BC36-2891-49A0-A804-4CE761E2E677}">
          <p14:sldIdLst>
            <p14:sldId id="388"/>
            <p14:sldId id="436"/>
            <p14:sldId id="385"/>
            <p14:sldId id="3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0E324B-11FB-9EE1-B556-00399C3247C1}" name="Sala, Lorenzo" initials="LS" userId="S::lorenzo.sala@unitn.it::ac377675-7e48-46a3-8861-f3732c9352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D11838"/>
    <a:srgbClr val="FFA861"/>
    <a:srgbClr val="D62728"/>
    <a:srgbClr val="D11738"/>
    <a:srgbClr val="003149"/>
    <a:srgbClr val="003249"/>
    <a:srgbClr val="23CBB7"/>
    <a:srgbClr val="C2E812"/>
    <a:srgbClr val="F4D3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6" autoAdjust="0"/>
    <p:restoredTop sz="96247" autoAdjust="0"/>
  </p:normalViewPr>
  <p:slideViewPr>
    <p:cSldViewPr snapToGrid="0">
      <p:cViewPr varScale="1">
        <p:scale>
          <a:sx n="113" d="100"/>
          <a:sy n="113" d="100"/>
        </p:scale>
        <p:origin x="81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14:27:09.486"/>
    </inkml:context>
    <inkml:brush xml:id="br0">
      <inkml:brushProperty name="width" value="0.1" units="cm"/>
      <inkml:brushProperty name="height" value="0.1" units="cm"/>
      <inkml:brushProperty name="color" value="#C00000"/>
    </inkml:brush>
  </inkml:definitions>
  <inkml:trace contextRef="#ctx0" brushRef="#br0">1258 1453 14227,'-16'0'2315,"-205"3"115,162-5-2259,0-3 1,-63-13 0,57 4-85,2-4 1,0-2-1,1-3 1,-77-41-1,104 46-589,1-3 0,1 0 0,1-2 0,1-1 0,1-2 0,1-1 0,1-1 0,-35-48 0,53 62 405,1-1 0,0 0-1,2-1 1,0 0 0,0 0 0,2 0 0,0-1 0,0 0-1,2 0 1,0 0 0,1 0 0,1 0 0,1-1 0,0 1 0,1 0-1,1 0 1,0-1 0,2 1 0,0 0 0,10-28 0,-6 24 100,1 0 0,1 1 1,1 0-1,0 1 0,1 0 1,26-30-1,-15 24 240,1 1-1,1 1 1,53-37-1,-18 22 450,2 3 0,1 3 0,114-41-1,-65 37-364,1 4 0,1 5 0,142-14 0,354 4-920,-301 44-391,-235 0 900,0 2-1,83 23 1,-114-20 218,0 2 0,-2 1 0,0 3 0,69 38 0,-81-37 121,-1 1 0,-1 1 0,-1 1 0,0 1 1,-2 2-1,42 53 0,-54-61-141,-1 1 0,0 0 0,-1 1 1,-1 0-1,-1 1 0,-1 0 0,0 0 0,-2 0 0,0 1 0,-1 0 1,1 33-1,-4-39 1,-1 0 0,-1 0 0,-1 0 0,0 0 0,-1-1 0,0 1 0,-1-1 0,-1 1 0,-1-1 0,1-1 0,-2 1 0,0-1 0,-1 0 1,0-1-1,-1 1 0,0-2 0,-15 15 0,-2-2 326,-2-1 0,-1-1 0,-60 35 1,-110 42 380,101-58-683,-2-4 1,-1-4-1,-1-5 0,-169 24 0,138-37 222,0-5 0,-1-6-1,-173-16 1,224 2-693,-143-34-1,23-19-2859,93 21-1262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1T08:28:00.827"/>
    </inkml:context>
    <inkml:brush xml:id="br0">
      <inkml:brushProperty name="width" value="0.1" units="cm"/>
      <inkml:brushProperty name="height" value="0.1" units="cm"/>
      <inkml:brushProperty name="color" value="#C00000"/>
    </inkml:brush>
  </inkml:definitions>
  <inkml:trace contextRef="#ctx0" brushRef="#br0">487 635 14227,'-6'0'2315,"-80"1"115,64-2-2259,-1-1 1,-24-6 0,22 2-85,0-2 1,1-1-1,0-1 1,-30-18-1,41 20-589,-1-1 0,2 0 0,-1-1 0,1 0 0,1-2 0,-1 0 0,2 0 0,-15-21 0,21 27 405,1-1 0,-1 1-1,2-1 1,-1 0 0,0 0 0,1 0 0,0-1 0,0 1-1,1 0 1,0-1 0,0 1 0,1-1 0,0 0 0,0 1 0,0 0-1,1-1 1,0 0 0,0 1 0,1-1 0,3-11 0,-1 10 100,-1-1 0,1 2 1,0-1-1,0 1 0,1-1 1,10-12-1,-6 10 240,0 1-1,1 0 1,20-17-1,-7 11 450,1 0 0,0 2 0,45-17-1,-26 15-364,1 2 0,0 2 0,55-6 0,137 2-920,-117 19-391,-90 0 900,0 1-1,31 10 1,-43-9 218,0 1 0,-2 1 0,1 1 0,27 16 0,-32-15 121,0-1 0,-1 1 0,0 1 0,0 0 1,0 1-1,15 23 0,-20-26-141,-1-1 0,0 1 0,0 1 1,0-1-1,-1 1 0,-1-1 0,1 1 0,-1 0 0,0 0 0,0 0 1,0 15-1,-2-18 1,0 1 0,0-1 0,-1 1 0,0-1 0,0 1 0,0-1 0,-1 0 0,0 1 0,0-1 0,0 0 0,-1 0 0,1-1 0,-2 1 1,1-1-1,0 1 0,-1-1 0,-5 6 0,-1 0 326,-1-1 0,0-1 0,-23 16 1,-43 18 380,39-25-683,-1-1 1,0-3-1,0-2 0,-66 11 0,53-17 222,1-1 0,-1-3-1,-67-8 1,87 2-693,-55-15-1,8-9-2859,37 10-1262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6575D-9C47-41EE-980E-9A7B47CD066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84E54-9BF1-4AD3-9CAE-DAE957C0B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1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31D81-C182-4F98-9DFC-239E09E1B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84E54-9BF1-4AD3-9CAE-DAE957C0BD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90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A6648-E74B-EA33-99F2-726689FD7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486AFE-81A7-F903-53BF-22BD7D2C74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E24EBA-FD46-8956-958A-472E0FE554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B812E-E5EA-E75F-024D-6E481FCD36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84E54-9BF1-4AD3-9CAE-DAE957C0BD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71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84E54-9BF1-4AD3-9CAE-DAE957C0BD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2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84E54-9BF1-4AD3-9CAE-DAE957C0BD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65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84E54-9BF1-4AD3-9CAE-DAE957C0BD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42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84E54-9BF1-4AD3-9CAE-DAE957C0BD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88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7B2CD-D222-61FA-F07A-6A925E48F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8AA513-C6B1-3E1B-B1CF-EA6C443A25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5C719F-3386-B091-87F1-5E24449A2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78BE0-CCEB-34E5-22F7-7EC0AC22B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84E54-9BF1-4AD3-9CAE-DAE957C0BD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50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84E54-9BF1-4AD3-9CAE-DAE957C0BD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01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5D93E-7F5D-48EF-B59C-086A9C915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DC150-815E-4D80-8EC7-A528676DFC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816E-D834-4940-AC91-6B0EE5545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1756-F981-49FE-868E-7F20FA53E8B5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6F461-E7C9-4BA9-9FF9-E714B053D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ADDA5-7A7E-43BB-A718-5CCEA5FA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F3461-034B-4B17-B256-1DA456ECE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44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C6FD3-79F6-4B03-81D8-0441438E8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B43BD-3523-43D1-B589-426A7F47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21EA0-AF57-436F-AED2-C9FAC4B64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BB85-FF77-4B92-8B39-EEE904B80A7C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2BE97-ABE1-4C5D-ADB6-535A197FA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F3B10-D72E-4606-AEFE-2383B5AB7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F3461-034B-4B17-B256-1DA456ECE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93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68C4B-6F7E-4E56-AD82-AF80DB9A53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D45306-3BA0-4B3D-8011-732B4C92F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A0BBF-2CFA-4B46-ABA1-66A463076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99D3-147E-4A28-A5A6-59CDCBF67A6D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659FA-03E8-4ABD-A770-333AB6438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A7E77-D324-4736-A400-D379973F6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F3461-034B-4B17-B256-1DA456ECE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8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BE0DF-F2DE-48BF-A0E5-C839A6DB9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224E-6D48-41E3-B0A3-292657AD0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0F4B4-7310-44DF-8ACE-924240370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FC7-72AA-4667-BF9E-9E1B6A2B3674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AF98C-A797-4354-AF3A-2C011A33B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2DD57-565D-4470-96CB-ED3FBB54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F3461-034B-4B17-B256-1DA456ECE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3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6F2A-64E8-42C7-BF7F-2C5022204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CAB51-F97A-4BBB-80FC-C4A7415C3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1CB95-9C37-4AF0-8293-DB1AAF6BD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EE25-3B8A-4062-9755-D0BE9F22F22B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66ECB-F76B-4A22-BBD1-E015C942B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309F1-21D9-44CC-B0D5-277E9E717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F3461-034B-4B17-B256-1DA456ECE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66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C42FD-621C-42CE-B893-E69B0EA7D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BE404-0E1E-4E48-8677-96C5C3372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ACC95-48F3-4874-A458-C15639051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9B72F-92D7-491C-9E7A-F45EB43FB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378B-D92D-42DD-96D4-CB2B8651C45F}" type="datetime1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581A9-D4A4-4529-93E9-CB1BE6663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C62D6-ADFC-4552-AB1B-48B34819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F3461-034B-4B17-B256-1DA456ECE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00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A61B3-7FB4-4390-863B-B51FADE1F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B88BF-5AD5-495B-ABAC-11C94021F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CE960-D75D-4870-A673-4035A0648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1897DF-1895-49DC-8067-3C64AD2C4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8A28C1-D1EF-4F0E-A0D5-1003189438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C5334E-3C5B-427B-BCF5-85A8FD78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35D8-D42B-403F-ADC6-44C084FD56D9}" type="datetime1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6EFEE2-73AF-4A17-AF86-4CED463BD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02B2A9-B802-42DF-8C8A-97C13348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F3461-034B-4B17-B256-1DA456ECE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62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07A6-655C-424C-83AC-71EAFF2DB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83E72E-32D7-4DBD-91ED-22FDE6F5F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AAF4-64C1-4609-954D-F56A6B72F96E}" type="datetime1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61F046-647D-4062-8C3C-602C3FB1D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F5E2E6-24DA-4314-B217-F4BB22AA4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F3461-034B-4B17-B256-1DA456ECE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58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4FB55B-E592-477D-8AC8-1D7CF6A2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C4AA-DD3C-4C9C-8A22-2D23507F718A}" type="datetime1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BDB2E9-94C1-4257-980B-2435012D5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281468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98D76-16AB-4C68-97C5-4DED422B2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0940" y="6579909"/>
            <a:ext cx="546756" cy="278091"/>
          </a:xfr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tkinson Hyperlegible" pitchFamily="50" charset="0"/>
              </a:defRPr>
            </a:lvl1pPr>
          </a:lstStyle>
          <a:p>
            <a:fld id="{03FF3461-034B-4B17-B256-1DA456ECE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8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4486D-FCA6-44CF-A20F-193FF0D9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1A788-9D8F-4BA6-8FF3-5792B6AF4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07347-BE29-44CF-8FAE-03C19E300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816C3-1CC2-43C2-A0E0-D489B98DC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CBFA-5BFE-4B51-AAD5-B18F6DCCA57F}" type="datetime1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E3FA1-9EDA-4242-BFB6-34AB8682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D2DBE-3729-45F3-B2F8-AE0E6C2A9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F3461-034B-4B17-B256-1DA456ECE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3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88D8-7C8D-49DB-9C57-988BFCB06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EEA636-92EE-4489-B4A9-54AE7EE26D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1B3B74-7F2C-4936-A57D-868C3055F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7F06F-27B0-44EE-9578-D29A2C5E1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33C3-9C2C-41C4-B5E9-0301BE2335C4}" type="datetime1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A48BB-0AC2-4493-A51A-839FF7508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41077-E6A7-4C1F-99A4-C9625E923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F3461-034B-4B17-B256-1DA456ECE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01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954136-9D0F-4F6B-AE95-5FEF76542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F8D9B-5485-4170-AF61-1FC6EBBD4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B7EB5-45BF-4D47-BFD5-8D3CFCAB5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A5BBF-25B0-4C2A-8BF2-0750519CEAB3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ED342-F920-4AA1-BF32-BBEFFCFE7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69392-96A0-4B21-89A3-CB21B5FCB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F3461-034B-4B17-B256-1DA456ECE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3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40.sv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39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47.sv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tmp"/><Relationship Id="rId4" Type="http://schemas.openxmlformats.org/officeDocument/2006/relationships/image" Target="../media/image62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6.png"/><Relationship Id="rId4" Type="http://schemas.openxmlformats.org/officeDocument/2006/relationships/image" Target="../media/image65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mp"/><Relationship Id="rId4" Type="http://schemas.openxmlformats.org/officeDocument/2006/relationships/image" Target="../media/image7.tm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9.gi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73.tmp"/><Relationship Id="rId4" Type="http://schemas.openxmlformats.org/officeDocument/2006/relationships/image" Target="../media/image18.png"/><Relationship Id="rId9" Type="http://schemas.openxmlformats.org/officeDocument/2006/relationships/image" Target="../media/image2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mp"/><Relationship Id="rId3" Type="http://schemas.openxmlformats.org/officeDocument/2006/relationships/image" Target="../media/image75.tmp"/><Relationship Id="rId7" Type="http://schemas.openxmlformats.org/officeDocument/2006/relationships/image" Target="../media/image79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tmp"/><Relationship Id="rId5" Type="http://schemas.openxmlformats.org/officeDocument/2006/relationships/image" Target="../media/image77.png"/><Relationship Id="rId10" Type="http://schemas.openxmlformats.org/officeDocument/2006/relationships/image" Target="../media/image82.sv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88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960.png"/><Relationship Id="rId5" Type="http://schemas.openxmlformats.org/officeDocument/2006/relationships/image" Target="../media/image36.png"/><Relationship Id="rId10" Type="http://schemas.openxmlformats.org/officeDocument/2006/relationships/image" Target="../media/image87.tmp"/><Relationship Id="rId4" Type="http://schemas.openxmlformats.org/officeDocument/2006/relationships/image" Target="../media/image84.png"/><Relationship Id="rId9" Type="http://schemas.openxmlformats.org/officeDocument/2006/relationships/image" Target="../media/image8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mp"/><Relationship Id="rId3" Type="http://schemas.openxmlformats.org/officeDocument/2006/relationships/image" Target="../media/image23.png"/><Relationship Id="rId7" Type="http://schemas.openxmlformats.org/officeDocument/2006/relationships/image" Target="../media/image26.tm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mp"/><Relationship Id="rId5" Type="http://schemas.openxmlformats.org/officeDocument/2006/relationships/image" Target="../media/image21.png"/><Relationship Id="rId10" Type="http://schemas.openxmlformats.org/officeDocument/2006/relationships/image" Target="../media/image29.gif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1.tm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B4CD0C1-4773-C7B1-D33C-51821053D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4"/>
            <a:ext cx="12192000" cy="6853151"/>
          </a:xfrm>
          <a:prstGeom prst="rect">
            <a:avLst/>
          </a:prstGeom>
        </p:spPr>
      </p:pic>
      <p:pic>
        <p:nvPicPr>
          <p:cNvPr id="11" name="Picture 10" descr="A black and white sound wave&#10;&#10;AI-generated content may be incorrect.">
            <a:extLst>
              <a:ext uri="{FF2B5EF4-FFF2-40B4-BE49-F238E27FC236}">
                <a16:creationId xmlns:a16="http://schemas.microsoft.com/office/drawing/2014/main" id="{1A0F187E-176D-ED55-71BE-E25EE0B710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24"/>
          <a:stretch>
            <a:fillRect/>
          </a:stretch>
        </p:blipFill>
        <p:spPr>
          <a:xfrm>
            <a:off x="6096000" y="3405891"/>
            <a:ext cx="6096000" cy="3449684"/>
          </a:xfrm>
          <a:prstGeom prst="rect">
            <a:avLst/>
          </a:prstGeom>
        </p:spPr>
      </p:pic>
      <p:pic>
        <p:nvPicPr>
          <p:cNvPr id="9" name="Picture 8" descr="A picture containing dark, sitting, table, orange&#10;&#10;Description automatically generated">
            <a:extLst>
              <a:ext uri="{FF2B5EF4-FFF2-40B4-BE49-F238E27FC236}">
                <a16:creationId xmlns:a16="http://schemas.microsoft.com/office/drawing/2014/main" id="{0761B584-415B-875D-3919-15FA191A4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1" b="18196"/>
          <a:stretch>
            <a:fillRect/>
          </a:stretch>
        </p:blipFill>
        <p:spPr>
          <a:xfrm>
            <a:off x="6949383" y="2628054"/>
            <a:ext cx="4270316" cy="233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85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4EF282C2-6DE1-59ED-C8F4-45DAE1D52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8976" y="4672686"/>
            <a:ext cx="3082221" cy="18484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B4252B-2050-4713-87EB-AC38A966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37" y="44909"/>
            <a:ext cx="10515600" cy="574852"/>
          </a:xfrm>
        </p:spPr>
        <p:txBody>
          <a:bodyPr>
            <a:normAutofit/>
          </a:bodyPr>
          <a:lstStyle/>
          <a:p>
            <a:r>
              <a:rPr lang="it-IT" sz="3000" dirty="0">
                <a:solidFill>
                  <a:schemeClr val="bg1"/>
                </a:solidFill>
                <a:latin typeface="Gill Sans Nova" panose="020B0602020104020203" pitchFamily="34" charset="0"/>
              </a:rPr>
              <a:t>LPF glitches: </a:t>
            </a:r>
            <a:r>
              <a:rPr lang="it-IT" sz="30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description</a:t>
            </a:r>
            <a:endParaRPr lang="en-US" sz="3000" dirty="0">
              <a:solidFill>
                <a:schemeClr val="bg1"/>
              </a:solidFill>
              <a:latin typeface="Roadgeek 2005 Mittelschrift" panose="02000000000000000000" pitchFamily="2" charset="0"/>
              <a:ea typeface="Roboto Cn" pitchFamily="2" charset="0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9567D198-80D1-8A33-7B8E-92A85DD45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14274" y="1178939"/>
            <a:ext cx="3521147" cy="26217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6E1CFE3-8A3A-D4EF-0D59-B58A200FA2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53864" y="1178939"/>
                <a:ext cx="5704536" cy="467711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§"/>
                </a:pPr>
                <a:r>
                  <a:rPr lang="en-US" sz="1500" dirty="0">
                    <a:latin typeface="Atkinson Hyperlegible" pitchFamily="50" charset="0"/>
                  </a:rPr>
                  <a:t>Impulse-carrying events (98 events + 334 cold)</a:t>
                </a:r>
                <a:br>
                  <a:rPr lang="en-US" sz="1500" dirty="0">
                    <a:latin typeface="Atkinson Hyperlegible" pitchFamily="50" charset="0"/>
                  </a:rPr>
                </a:br>
                <a:r>
                  <a:rPr lang="en-US" sz="1500" dirty="0">
                    <a:latin typeface="Atkinson Hyperlegible" pitchFamily="50" charset="0"/>
                  </a:rPr>
                  <a:t>detected during the whole mission, </a:t>
                </a:r>
                <a:br>
                  <a:rPr lang="en-US" sz="1500" dirty="0">
                    <a:latin typeface="Atkinson Hyperlegible" pitchFamily="50" charset="0"/>
                  </a:rPr>
                </a:br>
                <a:r>
                  <a:rPr lang="en-US" sz="1500" dirty="0">
                    <a:latin typeface="Atkinson Hyperlegible" pitchFamily="50" charset="0"/>
                  </a:rPr>
                  <a:t>rate in ordinary runs: </a:t>
                </a:r>
                <a14:m>
                  <m:oMath xmlns:m="http://schemas.openxmlformats.org/officeDocument/2006/math">
                    <m:r>
                      <a:rPr lang="it-IT" sz="15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sz="15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15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500" i="1">
                            <a:latin typeface="Cambria Math" panose="02040503050406030204" pitchFamily="18" charset="0"/>
                          </a:rPr>
                          <m:t>0.96</m:t>
                        </m:r>
                      </m:e>
                      <m:sub>
                        <m:r>
                          <a:rPr lang="it-IT" sz="1500" i="1">
                            <a:latin typeface="Cambria Math" panose="02040503050406030204" pitchFamily="18" charset="0"/>
                          </a:rPr>
                          <m:t>−0.09</m:t>
                        </m:r>
                      </m:sub>
                      <m:sup>
                        <m:r>
                          <a:rPr lang="it-IT" sz="1500" i="1">
                            <a:latin typeface="Cambria Math" panose="02040503050406030204" pitchFamily="18" charset="0"/>
                          </a:rPr>
                          <m:t>+0.11</m:t>
                        </m:r>
                      </m:sup>
                    </m:sSubSup>
                    <m:r>
                      <a:rPr lang="it-IT" sz="15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5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it-IT" sz="15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1500" dirty="0">
                  <a:latin typeface="Atkinson Hyperlegible" pitchFamily="50" charset="0"/>
                </a:endParaRPr>
              </a:p>
              <a:p>
                <a:pPr>
                  <a:lnSpc>
                    <a:spcPct val="8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§"/>
                </a:pPr>
                <a:r>
                  <a:rPr lang="en-US" sz="1500" dirty="0">
                    <a:latin typeface="Atkinson Hyperlegible" pitchFamily="50" charset="0"/>
                  </a:rPr>
                  <a:t>Poisson-distributed, occurrence rate stable for </a:t>
                </a:r>
                <a:r>
                  <a:rPr lang="en-US" sz="1500" b="1" dirty="0">
                    <a:latin typeface="Atkinson Hyperlegible" pitchFamily="50" charset="0"/>
                  </a:rPr>
                  <a:t>1.2 yr</a:t>
                </a:r>
                <a:r>
                  <a:rPr lang="en-US" sz="1500" dirty="0">
                    <a:latin typeface="Atkinson Hyperlegible" pitchFamily="50" charset="0"/>
                  </a:rPr>
                  <a:t>.</a:t>
                </a:r>
              </a:p>
              <a:p>
                <a:pPr>
                  <a:lnSpc>
                    <a:spcPct val="8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§"/>
                </a:pPr>
                <a:endParaRPr lang="en-US" sz="1500" dirty="0">
                  <a:latin typeface="Atkinson Hyperlegible" pitchFamily="50" charset="0"/>
                </a:endParaRPr>
              </a:p>
              <a:p>
                <a:pPr>
                  <a:lnSpc>
                    <a:spcPct val="8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§"/>
                </a:pPr>
                <a:r>
                  <a:rPr lang="en-US" sz="1500" b="1" dirty="0">
                    <a:latin typeface="Atkinson Hyperlegible" pitchFamily="50" charset="0"/>
                  </a:rPr>
                  <a:t>Real forces </a:t>
                </a:r>
                <a:r>
                  <a:rPr lang="en-US" sz="1500" dirty="0">
                    <a:latin typeface="Atkinson Hyperlegible" pitchFamily="50" charset="0"/>
                  </a:rPr>
                  <a:t>pushing the TM(s),</a:t>
                </a:r>
                <a:br>
                  <a:rPr lang="en-US" sz="1500" dirty="0">
                    <a:latin typeface="Atkinson Hyperlegible" pitchFamily="50" charset="0"/>
                  </a:rPr>
                </a:br>
                <a:r>
                  <a:rPr lang="en-US" sz="1500" dirty="0">
                    <a:latin typeface="Atkinson Hyperlegible" pitchFamily="50" charset="0"/>
                    <a:sym typeface="Wingdings" panose="05000000000000000000" pitchFamily="2" charset="2"/>
                  </a:rPr>
                  <a:t> Duration </a:t>
                </a:r>
                <a:r>
                  <a:rPr lang="en-US" sz="1500" b="1" dirty="0">
                    <a:latin typeface="Atkinson Hyperlegible" pitchFamily="50" charset="0"/>
                    <a:sym typeface="Wingdings" panose="05000000000000000000" pitchFamily="2" charset="2"/>
                  </a:rPr>
                  <a:t>between 1s and 5h</a:t>
                </a:r>
                <a:r>
                  <a:rPr lang="en-US" sz="1500" dirty="0">
                    <a:latin typeface="Atkinson Hyperlegible" pitchFamily="50" charset="0"/>
                    <a:sym typeface="Wingdings" panose="05000000000000000000" pitchFamily="2" charset="2"/>
                  </a:rPr>
                  <a:t>.</a:t>
                </a:r>
                <a:br>
                  <a:rPr lang="en-US" sz="1500" dirty="0">
                    <a:latin typeface="Atkinson Hyperlegible" pitchFamily="50" charset="0"/>
                    <a:sym typeface="Wingdings" panose="05000000000000000000" pitchFamily="2" charset="2"/>
                  </a:rPr>
                </a:br>
                <a:r>
                  <a:rPr lang="en-US" sz="1500" dirty="0">
                    <a:latin typeface="Atkinson Hyperlegible" pitchFamily="50" charset="0"/>
                    <a:sym typeface="Wingdings" panose="05000000000000000000" pitchFamily="2" charset="2"/>
                  </a:rPr>
                  <a:t> Transferred impulse </a:t>
                </a:r>
                <a:br>
                  <a:rPr lang="en-US" sz="1500" dirty="0">
                    <a:latin typeface="Atkinson Hyperlegible" pitchFamily="50" charset="0"/>
                    <a:sym typeface="Wingdings" panose="05000000000000000000" pitchFamily="2" charset="2"/>
                  </a:rPr>
                </a:br>
                <a:r>
                  <a:rPr lang="en-US" sz="1500" dirty="0">
                    <a:latin typeface="Atkinson Hyperlegible" pitchFamily="50" charset="0"/>
                    <a:sym typeface="Wingdings" panose="05000000000000000000" pitchFamily="2" charset="2"/>
                  </a:rPr>
                  <a:t>      </a:t>
                </a:r>
                <a:r>
                  <a:rPr lang="en-US" sz="1500" b="1" dirty="0">
                    <a:latin typeface="Atkinson Hyperlegible" pitchFamily="50" charset="0"/>
                    <a:sym typeface="Wingdings" panose="05000000000000000000" pitchFamily="2" charset="2"/>
                  </a:rPr>
                  <a:t>between 10fm/s and 1nm/s</a:t>
                </a:r>
                <a:r>
                  <a:rPr lang="en-US" sz="1500" dirty="0">
                    <a:latin typeface="Atkinson Hyperlegible" pitchFamily="50" charset="0"/>
                    <a:sym typeface="Wingdings" panose="05000000000000000000" pitchFamily="2" charset="2"/>
                  </a:rPr>
                  <a:t>.</a:t>
                </a:r>
              </a:p>
              <a:p>
                <a:pPr>
                  <a:lnSpc>
                    <a:spcPct val="8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§"/>
                </a:pPr>
                <a:r>
                  <a:rPr lang="en-US" sz="1500" dirty="0">
                    <a:latin typeface="Atkinson Hyperlegible" pitchFamily="50" charset="0"/>
                    <a:sym typeface="Wingdings" panose="05000000000000000000" pitchFamily="2" charset="2"/>
                  </a:rPr>
                  <a:t>No torque associated, </a:t>
                </a:r>
                <a:br>
                  <a:rPr lang="en-US" sz="1500" dirty="0">
                    <a:latin typeface="Atkinson Hyperlegible" pitchFamily="50" charset="0"/>
                    <a:sym typeface="Wingdings" panose="05000000000000000000" pitchFamily="2" charset="2"/>
                  </a:rPr>
                </a:br>
                <a:r>
                  <a:rPr lang="en-US" sz="1500" dirty="0">
                    <a:latin typeface="Atkinson Hyperlegible" pitchFamily="50" charset="0"/>
                    <a:sym typeface="Wingdings" panose="05000000000000000000" pitchFamily="2" charset="2"/>
                  </a:rPr>
                  <a:t>except for a few events.</a:t>
                </a:r>
              </a:p>
              <a:p>
                <a:pPr>
                  <a:lnSpc>
                    <a:spcPct val="8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§"/>
                </a:pPr>
                <a:endParaRPr lang="en-US" sz="1500" dirty="0">
                  <a:latin typeface="Atkinson Hyperlegible" pitchFamily="50" charset="0"/>
                  <a:sym typeface="Wingdings" panose="05000000000000000000" pitchFamily="2" charset="2"/>
                </a:endParaRPr>
              </a:p>
              <a:p>
                <a:pPr>
                  <a:lnSpc>
                    <a:spcPct val="8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§"/>
                </a:pPr>
                <a:r>
                  <a:rPr lang="en-US" sz="1500" dirty="0">
                    <a:latin typeface="Atkinson Hyperlegible" pitchFamily="50" charset="0"/>
                    <a:sym typeface="Wingdings" panose="05000000000000000000" pitchFamily="2" charset="2"/>
                  </a:rPr>
                  <a:t>Increased rate</a:t>
                </a:r>
                <a:br>
                  <a:rPr lang="en-US" sz="1500" dirty="0">
                    <a:latin typeface="Atkinson Hyperlegible" pitchFamily="50" charset="0"/>
                    <a:sym typeface="Wingdings" panose="05000000000000000000" pitchFamily="2" charset="2"/>
                  </a:rPr>
                </a:br>
                <a:r>
                  <a:rPr lang="en-US" sz="1500" dirty="0">
                    <a:latin typeface="Atkinson Hyperlegible" pitchFamily="50" charset="0"/>
                    <a:sym typeface="Wingdings" panose="05000000000000000000" pitchFamily="2" charset="2"/>
                  </a:rPr>
                  <a:t>during 0°C runs.</a:t>
                </a:r>
              </a:p>
              <a:p>
                <a:pPr>
                  <a:lnSpc>
                    <a:spcPct val="8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§"/>
                </a:pPr>
                <a:endParaRPr lang="en-US" sz="1500" dirty="0">
                  <a:latin typeface="Atkinson Hyperlegible" pitchFamily="50" charset="0"/>
                </a:endParaRPr>
              </a:p>
              <a:p>
                <a:pPr>
                  <a:lnSpc>
                    <a:spcPct val="8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§"/>
                </a:pPr>
                <a:endParaRPr lang="en-US" sz="1500" dirty="0">
                  <a:latin typeface="Atkinson Hyperlegible" pitchFamily="50" charset="0"/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6E1CFE3-8A3A-D4EF-0D59-B58A200FA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864" y="1178939"/>
                <a:ext cx="5704536" cy="4677112"/>
              </a:xfrm>
              <a:prstGeom prst="rect">
                <a:avLst/>
              </a:prstGeom>
              <a:blipFill>
                <a:blip r:embed="rId6"/>
                <a:stretch>
                  <a:fillRect l="-321" t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phic 15">
            <a:extLst>
              <a:ext uri="{FF2B5EF4-FFF2-40B4-BE49-F238E27FC236}">
                <a16:creationId xmlns:a16="http://schemas.microsoft.com/office/drawing/2014/main" id="{CABDAB84-6EC4-2EE3-CC1B-F155A59B0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97032" y="1959101"/>
            <a:ext cx="3528320" cy="206868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9DCD701-6B7B-3B92-8E68-A641D9521F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91786" y="998742"/>
            <a:ext cx="2206813" cy="1020475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82380A9-EB97-BDBD-883B-A8D7A1F5432C}"/>
              </a:ext>
            </a:extLst>
          </p:cNvPr>
          <p:cNvSpPr txBox="1">
            <a:spLocks/>
          </p:cNvSpPr>
          <p:nvPr/>
        </p:nvSpPr>
        <p:spPr>
          <a:xfrm>
            <a:off x="391464" y="4125494"/>
            <a:ext cx="5704536" cy="192199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b="1" noProof="0" dirty="0">
                <a:latin typeface="Atkinson Hyperlegible" pitchFamily="50" charset="0"/>
              </a:rPr>
              <a:t>Hypotheses</a:t>
            </a:r>
            <a:r>
              <a:rPr lang="en-US" sz="1600" noProof="0" dirty="0">
                <a:latin typeface="Atkinson Hyperlegible" pitchFamily="50" charset="0"/>
              </a:rPr>
              <a:t>:</a:t>
            </a:r>
          </a:p>
          <a:p>
            <a:pPr lvl="1"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tkinson Hyperlegible" pitchFamily="50" charset="0"/>
              </a:rPr>
              <a:t>No clear smoking gun, but</a:t>
            </a:r>
            <a:br>
              <a:rPr lang="en-US" sz="1600" noProof="0" dirty="0">
                <a:latin typeface="Atkinson Hyperlegible" pitchFamily="50" charset="0"/>
              </a:rPr>
            </a:br>
            <a:r>
              <a:rPr lang="en-US" sz="1600" noProof="0" dirty="0">
                <a:latin typeface="Atkinson Hyperlegible" pitchFamily="50" charset="0"/>
              </a:rPr>
              <a:t>some sources excluded:</a:t>
            </a:r>
            <a:br>
              <a:rPr lang="en-US" sz="1600" noProof="0" dirty="0">
                <a:latin typeface="Atkinson Hyperlegible" pitchFamily="50" charset="0"/>
              </a:rPr>
            </a:br>
            <a:r>
              <a:rPr lang="en-US" sz="1600" noProof="0" dirty="0">
                <a:latin typeface="Atkinson Hyperlegible" pitchFamily="50" charset="0"/>
              </a:rPr>
              <a:t>thermal/magnetic/gravitational/</a:t>
            </a:r>
            <a:br>
              <a:rPr lang="en-US" sz="1600" noProof="0" dirty="0">
                <a:latin typeface="Atkinson Hyperlegible" pitchFamily="50" charset="0"/>
              </a:rPr>
            </a:br>
            <a:r>
              <a:rPr lang="en-US" sz="1600" noProof="0" dirty="0">
                <a:latin typeface="Atkinson Hyperlegible" pitchFamily="50" charset="0"/>
              </a:rPr>
              <a:t>some kind of electrostatics.</a:t>
            </a:r>
          </a:p>
          <a:p>
            <a:pPr lvl="1"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Atkinson Hyperlegible" pitchFamily="50" charset="0"/>
              </a:rPr>
              <a:t>A possibility: outgassing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67A06F47-BFDB-E51B-3807-35E18E3AF88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9569"/>
          <a:stretch/>
        </p:blipFill>
        <p:spPr>
          <a:xfrm>
            <a:off x="3735421" y="4889570"/>
            <a:ext cx="1976819" cy="184841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B06E659-F840-0EFB-1D19-595B989631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19445"/>
          <a:stretch/>
        </p:blipFill>
        <p:spPr>
          <a:xfrm>
            <a:off x="6517655" y="3571767"/>
            <a:ext cx="1463917" cy="98600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A73864-54E4-DC26-892A-E334E2DAF3A6}"/>
              </a:ext>
            </a:extLst>
          </p:cNvPr>
          <p:cNvSpPr txBox="1">
            <a:spLocks/>
          </p:cNvSpPr>
          <p:nvPr/>
        </p:nvSpPr>
        <p:spPr>
          <a:xfrm>
            <a:off x="9349740" y="5982113"/>
            <a:ext cx="2842260" cy="33034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800"/>
              </a:spcBef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tkinson Hyperlegible" pitchFamily="50" charset="0"/>
              </a:rPr>
              <a:t> - see PRD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tkinson Hyperlegible" pitchFamily="50" charset="0"/>
              </a:rPr>
              <a:t>106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tkinson Hyperlegible" pitchFamily="50" charset="0"/>
              </a:rPr>
              <a:t>, 062001 (2022) -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10688973-8740-0897-2081-90077B8A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617970"/>
            <a:ext cx="609791" cy="240030"/>
          </a:xfrm>
        </p:spPr>
        <p:txBody>
          <a:bodyPr/>
          <a:lstStyle/>
          <a:p>
            <a:fld id="{03FF3461-034B-4B17-B256-1DA456ECEFE7}" type="slidenum">
              <a:rPr lang="en-US" sz="1400" smtClean="0">
                <a:solidFill>
                  <a:schemeClr val="bg1">
                    <a:lumMod val="50000"/>
                  </a:schemeClr>
                </a:solidFill>
                <a:latin typeface="Atkinson Hyperlegible" pitchFamily="50" charset="0"/>
              </a:rPr>
              <a:t>10</a:t>
            </a:fld>
            <a:endParaRPr lang="en-US" sz="1400" dirty="0">
              <a:solidFill>
                <a:schemeClr val="bg1">
                  <a:lumMod val="50000"/>
                </a:schemeClr>
              </a:solidFill>
              <a:latin typeface="Atkinson Hyperlegible" pitchFamily="50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DACF96D-C6C3-6FCF-718D-7FF013BF3A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921197" y="4164834"/>
            <a:ext cx="2352298" cy="124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2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252B-2050-4713-87EB-AC38A966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37" y="44909"/>
            <a:ext cx="10515600" cy="574852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Glitch nature: </a:t>
            </a:r>
            <a:r>
              <a:rPr lang="it-IT" sz="3200" dirty="0" err="1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two-sided</a:t>
            </a:r>
            <a:endParaRPr lang="en-US" sz="3200" dirty="0">
              <a:solidFill>
                <a:schemeClr val="bg1"/>
              </a:solidFill>
              <a:latin typeface="Roadgeek 2005 Mittelschrift" panose="02000000000000000000" pitchFamily="2" charset="0"/>
              <a:ea typeface="Roboto Cn" pitchFamily="2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18A73BE-AC2D-4097-8521-95A5D03A3C7D}"/>
              </a:ext>
            </a:extLst>
          </p:cNvPr>
          <p:cNvSpPr txBox="1">
            <a:spLocks/>
          </p:cNvSpPr>
          <p:nvPr/>
        </p:nvSpPr>
        <p:spPr>
          <a:xfrm>
            <a:off x="999323" y="928792"/>
            <a:ext cx="6794052" cy="451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u="sng" dirty="0">
                <a:latin typeface="Atkinson Hyperlegible" pitchFamily="50" charset="0"/>
              </a:rPr>
              <a:t>Properties: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tkinson Hyperlegible" pitchFamily="50" charset="0"/>
              </a:rPr>
              <a:t>Fast time scale, no net impulse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tkinson Hyperlegible" pitchFamily="50" charset="0"/>
              </a:rPr>
              <a:t>97% in cold runs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tkinson Hyperlegible" pitchFamily="50" charset="0"/>
              </a:rPr>
              <a:t>Significant coincidences with events in IFO channels: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200" b="1" dirty="0">
                <a:latin typeface="Atkinson Hyperlegible" pitchFamily="50" charset="0"/>
              </a:rPr>
              <a:t>55/152</a:t>
            </a:r>
            <a:r>
              <a:rPr lang="en-US" sz="1200" dirty="0">
                <a:latin typeface="Atkinson Hyperlegible" pitchFamily="50" charset="0"/>
              </a:rPr>
              <a:t> Reference Interferometer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200" b="1" dirty="0">
                <a:latin typeface="Atkinson Hyperlegible" pitchFamily="50" charset="0"/>
              </a:rPr>
              <a:t>4/152</a:t>
            </a:r>
            <a:r>
              <a:rPr lang="en-US" sz="1200" dirty="0">
                <a:latin typeface="Atkinson Hyperlegible" pitchFamily="50" charset="0"/>
              </a:rPr>
              <a:t> Frequency Interferometer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200" b="1" dirty="0">
                <a:latin typeface="Atkinson Hyperlegible" pitchFamily="50" charset="0"/>
              </a:rPr>
              <a:t>28/152</a:t>
            </a:r>
            <a:r>
              <a:rPr lang="en-US" sz="1200" dirty="0">
                <a:latin typeface="Atkinson Hyperlegible" pitchFamily="50" charset="0"/>
              </a:rPr>
              <a:t> x1 Interferometer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200" dirty="0">
              <a:latin typeface="Atkinson Hyperlegible" pitchFamily="5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tkinson Hyperlegible" pitchFamily="50" charset="0"/>
                <a:sym typeface="Wingdings" panose="05000000000000000000" pitchFamily="2" charset="2"/>
              </a:rPr>
              <a:t> Very likely due to (rare) interferometer anomalies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tkinson Hyperlegible" pitchFamily="50" charset="0"/>
                <a:sym typeface="Wingdings" panose="05000000000000000000" pitchFamily="2" charset="2"/>
              </a:rPr>
              <a:t>Similar events showed up in the interferometer flown on </a:t>
            </a:r>
            <a:br>
              <a:rPr lang="en-US" sz="1400" dirty="0">
                <a:latin typeface="Atkinson Hyperlegible" pitchFamily="50" charset="0"/>
                <a:sym typeface="Wingdings" panose="05000000000000000000" pitchFamily="2" charset="2"/>
              </a:rPr>
            </a:br>
            <a:r>
              <a:rPr lang="en-US" sz="1400" b="1" dirty="0">
                <a:latin typeface="Atkinson Hyperlegible" pitchFamily="50" charset="0"/>
                <a:sym typeface="Wingdings" panose="05000000000000000000" pitchFamily="2" charset="2"/>
              </a:rPr>
              <a:t>GRACE-</a:t>
            </a:r>
            <a:r>
              <a:rPr lang="en-US" sz="1400" b="1" dirty="0" err="1">
                <a:latin typeface="Atkinson Hyperlegible" pitchFamily="50" charset="0"/>
                <a:sym typeface="Wingdings" panose="05000000000000000000" pitchFamily="2" charset="2"/>
              </a:rPr>
              <a:t>Fo</a:t>
            </a:r>
            <a:r>
              <a:rPr lang="en-US" sz="1400" dirty="0">
                <a:latin typeface="Atkinson Hyperlegible" pitchFamily="50" charset="0"/>
                <a:sym typeface="Wingdings" panose="05000000000000000000" pitchFamily="2" charset="2"/>
              </a:rPr>
              <a:t>, and </a:t>
            </a:r>
            <a:r>
              <a:rPr lang="en-US" sz="1400" b="1" dirty="0">
                <a:latin typeface="Atkinson Hyperlegible" pitchFamily="50" charset="0"/>
                <a:sym typeface="Wingdings" panose="05000000000000000000" pitchFamily="2" charset="2"/>
              </a:rPr>
              <a:t>traced back to mechanical disturbances</a:t>
            </a:r>
            <a:br>
              <a:rPr lang="en-US" sz="1400" dirty="0">
                <a:latin typeface="Atkinson Hyperlegible" pitchFamily="50" charset="0"/>
                <a:sym typeface="Wingdings" panose="05000000000000000000" pitchFamily="2" charset="2"/>
              </a:rPr>
            </a:br>
            <a:r>
              <a:rPr lang="en-US" sz="1300" dirty="0">
                <a:latin typeface="Atkinson Hyperlegible" pitchFamily="50" charset="0"/>
                <a:sym typeface="Wingdings" panose="05000000000000000000" pitchFamily="2" charset="2"/>
              </a:rPr>
              <a:t>[</a:t>
            </a:r>
            <a:r>
              <a:rPr lang="nb-NO" sz="1300" dirty="0">
                <a:latin typeface="Atkinson Hyperlegible" pitchFamily="50" charset="0"/>
                <a:sym typeface="Wingdings" panose="05000000000000000000" pitchFamily="2" charset="2"/>
              </a:rPr>
              <a:t> PRL </a:t>
            </a:r>
            <a:r>
              <a:rPr lang="nb-NO" sz="1300" b="1" dirty="0">
                <a:latin typeface="Atkinson Hyperlegible" pitchFamily="50" charset="0"/>
                <a:sym typeface="Wingdings" panose="05000000000000000000" pitchFamily="2" charset="2"/>
              </a:rPr>
              <a:t>123</a:t>
            </a:r>
            <a:r>
              <a:rPr lang="nb-NO" sz="1300" dirty="0">
                <a:latin typeface="Atkinson Hyperlegible" pitchFamily="50" charset="0"/>
                <a:sym typeface="Wingdings" panose="05000000000000000000" pitchFamily="2" charset="2"/>
              </a:rPr>
              <a:t> 031101, 2019</a:t>
            </a:r>
            <a:r>
              <a:rPr lang="en-US" sz="1300" dirty="0">
                <a:latin typeface="Atkinson Hyperlegible" pitchFamily="50" charset="0"/>
                <a:sym typeface="Wingdings" panose="05000000000000000000" pitchFamily="2" charset="2"/>
              </a:rPr>
              <a:t> ]</a:t>
            </a:r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EEAC5CB9-C6F6-3F12-0204-DB9AC9999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15" y="1417325"/>
            <a:ext cx="3889962" cy="2777604"/>
          </a:xfrm>
          <a:prstGeom prst="rect">
            <a:avLst/>
          </a:prstGeom>
        </p:spPr>
      </p:pic>
      <p:pic>
        <p:nvPicPr>
          <p:cNvPr id="5" name="Picture 4" descr="A picture containing line, plot, text, diagram&#10;&#10;Description automatically generated">
            <a:extLst>
              <a:ext uri="{FF2B5EF4-FFF2-40B4-BE49-F238E27FC236}">
                <a16:creationId xmlns:a16="http://schemas.microsoft.com/office/drawing/2014/main" id="{108F0F6B-F226-4F8E-B38E-67B7369BF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396" y="4501749"/>
            <a:ext cx="6413369" cy="187785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835E8E9-FD0C-4943-EBAF-BC0DDA302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665" t="2919" b="3033"/>
          <a:stretch/>
        </p:blipFill>
        <p:spPr>
          <a:xfrm>
            <a:off x="6443830" y="332336"/>
            <a:ext cx="1899667" cy="133103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2FA5262-4247-E88F-5853-D115B3F85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617970"/>
            <a:ext cx="609791" cy="240030"/>
          </a:xfrm>
        </p:spPr>
        <p:txBody>
          <a:bodyPr/>
          <a:lstStyle/>
          <a:p>
            <a:fld id="{03FF3461-034B-4B17-B256-1DA456ECEFE7}" type="slidenum">
              <a:rPr lang="en-US" sz="1400" smtClean="0">
                <a:solidFill>
                  <a:schemeClr val="bg1">
                    <a:lumMod val="50000"/>
                  </a:schemeClr>
                </a:solidFill>
                <a:latin typeface="Atkinson Hyperlegible" pitchFamily="50" charset="0"/>
              </a:rPr>
              <a:t>11</a:t>
            </a:fld>
            <a:endParaRPr lang="en-US" sz="1400" dirty="0">
              <a:solidFill>
                <a:schemeClr val="bg1">
                  <a:lumMod val="50000"/>
                </a:schemeClr>
              </a:solidFill>
              <a:latin typeface="Atkinson Hyperlegibl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542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252B-2050-4713-87EB-AC38A966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37" y="44909"/>
            <a:ext cx="10515600" cy="574852"/>
          </a:xfrm>
        </p:spPr>
        <p:txBody>
          <a:bodyPr>
            <a:normAutofit/>
          </a:bodyPr>
          <a:lstStyle/>
          <a:p>
            <a:r>
              <a:rPr lang="it-IT" sz="32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Impulse-carrying</a:t>
            </a:r>
            <a:r>
              <a:rPr lang="it-IT" sz="3200" dirty="0">
                <a:solidFill>
                  <a:schemeClr val="bg1"/>
                </a:solidFill>
                <a:latin typeface="Gill Sans Nova" panose="020B0602020104020203" pitchFamily="34" charset="0"/>
              </a:rPr>
              <a:t>: </a:t>
            </a:r>
            <a:r>
              <a:rPr lang="it-IT" sz="32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impulse</a:t>
            </a:r>
            <a:r>
              <a:rPr lang="it-IT" sz="3200" dirty="0">
                <a:solidFill>
                  <a:schemeClr val="bg1"/>
                </a:solidFill>
                <a:latin typeface="Gill Sans Nova" panose="020B0602020104020203" pitchFamily="34" charset="0"/>
              </a:rPr>
              <a:t> and duration</a:t>
            </a:r>
            <a:endParaRPr lang="en-US" sz="3200" dirty="0">
              <a:solidFill>
                <a:schemeClr val="bg1"/>
              </a:solidFill>
              <a:latin typeface="Roadgeek 2005 Mittelschrift" panose="02000000000000000000" pitchFamily="2" charset="0"/>
              <a:ea typeface="Roboto Cn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60E90A6-768B-70C2-1E39-E96B92E5A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" r="639"/>
          <a:stretch/>
        </p:blipFill>
        <p:spPr>
          <a:xfrm>
            <a:off x="1915674" y="1179195"/>
            <a:ext cx="7873486" cy="5313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1FF7BF-274B-9613-6F4B-45C961B76830}"/>
              </a:ext>
            </a:extLst>
          </p:cNvPr>
          <p:cNvSpPr txBox="1"/>
          <p:nvPr/>
        </p:nvSpPr>
        <p:spPr>
          <a:xfrm>
            <a:off x="9789159" y="3167390"/>
            <a:ext cx="2127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tkinson Hyperlegible" pitchFamily="50" charset="0"/>
              </a:rPr>
              <a:t>[ SNR line refers to the best performance of feb17 ]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B6BEF19-0870-D4C0-9B00-2F16824EA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17705" y="1097727"/>
            <a:ext cx="1785992" cy="1329787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1A3B924-58F3-0B03-5AC4-D5931B5A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617970"/>
            <a:ext cx="609791" cy="240030"/>
          </a:xfrm>
        </p:spPr>
        <p:txBody>
          <a:bodyPr/>
          <a:lstStyle/>
          <a:p>
            <a:fld id="{03FF3461-034B-4B17-B256-1DA456ECEFE7}" type="slidenum">
              <a:rPr lang="en-US" sz="1400" smtClean="0">
                <a:solidFill>
                  <a:schemeClr val="bg1">
                    <a:lumMod val="50000"/>
                  </a:schemeClr>
                </a:solidFill>
                <a:latin typeface="Atkinson Hyperlegible" pitchFamily="50" charset="0"/>
              </a:rPr>
              <a:t>12</a:t>
            </a:fld>
            <a:endParaRPr lang="en-US" sz="1400" dirty="0">
              <a:solidFill>
                <a:schemeClr val="bg1">
                  <a:lumMod val="50000"/>
                </a:schemeClr>
              </a:solidFill>
              <a:latin typeface="Atkinson Hyperlegibl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96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09820B-99FA-016F-FD34-E8C32F5C5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F3461-034B-4B17-B256-1DA456ECEFE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BF790E9C-3CAB-D625-1AA5-C5E2EF6E4E03}"/>
              </a:ext>
            </a:extLst>
          </p:cNvPr>
          <p:cNvSpPr/>
          <p:nvPr/>
        </p:nvSpPr>
        <p:spPr>
          <a:xfrm flipH="1" flipV="1">
            <a:off x="1541204" y="3259320"/>
            <a:ext cx="7219337" cy="162268"/>
          </a:xfrm>
          <a:prstGeom prst="triangle">
            <a:avLst>
              <a:gd name="adj" fmla="val 0"/>
            </a:avLst>
          </a:prstGeom>
          <a:solidFill>
            <a:srgbClr val="D118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0B2F5F-BF22-8D42-AC8B-308F22621B11}"/>
              </a:ext>
            </a:extLst>
          </p:cNvPr>
          <p:cNvSpPr/>
          <p:nvPr/>
        </p:nvSpPr>
        <p:spPr>
          <a:xfrm rot="17723213">
            <a:off x="5868695" y="3154281"/>
            <a:ext cx="575801" cy="113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2BC8D0-61A9-375E-73A9-88088AFBE0F1}"/>
              </a:ext>
            </a:extLst>
          </p:cNvPr>
          <p:cNvSpPr txBox="1"/>
          <p:nvPr/>
        </p:nvSpPr>
        <p:spPr>
          <a:xfrm>
            <a:off x="4638364" y="2698916"/>
            <a:ext cx="4218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Gill Sans Nova" panose="020B0602020104020203" pitchFamily="34" charset="0"/>
              </a:rPr>
              <a:t>Physical models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D1DFC-8630-0553-3920-CD1F31B4FFF2}"/>
              </a:ext>
            </a:extLst>
          </p:cNvPr>
          <p:cNvSpPr txBox="1"/>
          <p:nvPr/>
        </p:nvSpPr>
        <p:spPr>
          <a:xfrm>
            <a:off x="8700940" y="2588155"/>
            <a:ext cx="373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latin typeface="Gill Sans Nova" panose="020B0602020104020203" pitchFamily="34" charset="0"/>
              </a:rPr>
              <a:t>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327373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252B-2050-4713-87EB-AC38A966F3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706438"/>
          </a:xfrm>
        </p:spPr>
        <p:txBody>
          <a:bodyPr>
            <a:normAutofit/>
          </a:bodyPr>
          <a:lstStyle/>
          <a:p>
            <a:r>
              <a:rPr lang="it-IT" sz="3000" dirty="0" err="1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Physical</a:t>
            </a:r>
            <a:r>
              <a:rPr lang="it-IT" sz="3000" dirty="0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 models and </a:t>
            </a:r>
            <a:r>
              <a:rPr lang="it-IT" sz="3000" dirty="0" err="1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noise</a:t>
            </a:r>
            <a:r>
              <a:rPr lang="it-IT" sz="3000" dirty="0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projection</a:t>
            </a:r>
            <a:endParaRPr lang="en-US" sz="3000" dirty="0">
              <a:solidFill>
                <a:schemeClr val="bg1"/>
              </a:solidFill>
              <a:latin typeface="Gill Sans Nova" panose="020B0602020104020203" pitchFamily="34" charset="0"/>
              <a:ea typeface="Roboto Cn" pitchFamily="2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90EBFE7-66DF-A436-09D6-BA10C441C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617970"/>
            <a:ext cx="609791" cy="240030"/>
          </a:xfrm>
        </p:spPr>
        <p:txBody>
          <a:bodyPr/>
          <a:lstStyle/>
          <a:p>
            <a:fld id="{03FF3461-034B-4B17-B256-1DA456ECEFE7}" type="slidenum">
              <a:rPr lang="en-US" sz="1400" smtClean="0">
                <a:solidFill>
                  <a:schemeClr val="bg1">
                    <a:lumMod val="50000"/>
                  </a:schemeClr>
                </a:solidFill>
                <a:latin typeface="Atkinson Hyperlegible" pitchFamily="50" charset="0"/>
              </a:rPr>
              <a:t>14</a:t>
            </a:fld>
            <a:endParaRPr lang="en-US" sz="1400" dirty="0">
              <a:solidFill>
                <a:schemeClr val="bg1">
                  <a:lumMod val="50000"/>
                </a:schemeClr>
              </a:solidFill>
              <a:latin typeface="Atkinson Hyperlegible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7D59DA-2E7D-D93C-32C5-14828BB1D490}"/>
              </a:ext>
            </a:extLst>
          </p:cNvPr>
          <p:cNvSpPr txBox="1"/>
          <p:nvPr/>
        </p:nvSpPr>
        <p:spPr>
          <a:xfrm>
            <a:off x="132735" y="1017639"/>
            <a:ext cx="41268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latin typeface="Atkinson Hyperlegible" pitchFamily="50" charset="0"/>
              </a:rPr>
              <a:t>Actuation noise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tkinson Hyperlegible" pitchFamily="50" charset="0"/>
              </a:rPr>
              <a:t>Actuation stability noise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tkinson Hyperlegible" pitchFamily="50" charset="0"/>
              </a:rPr>
              <a:t>Actuation white noise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tkinson Hyperlegible" pitchFamily="50" charset="0"/>
              </a:rPr>
              <a:t>Actuation crosstalk noise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tkinson Hyperlegible" pitchFamily="50" charset="0"/>
              </a:rPr>
              <a:t>Actuation nonlinearity noise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latin typeface="Atkinson Hyperlegible" pitchFamily="50" charset="0"/>
              </a:rPr>
              <a:t>Stray Electrostatics noise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tkinson Hyperlegible" pitchFamily="50" charset="0"/>
              </a:rPr>
              <a:t>Electrostatic field noise and DC Charge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tkinson Hyperlegible" pitchFamily="50" charset="0"/>
              </a:rPr>
              <a:t>Electrode V noise and DC bias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tkinson Hyperlegible" pitchFamily="50" charset="0"/>
              </a:rPr>
              <a:t>Charge noise and DC bias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tkinson Hyperlegible" pitchFamily="50" charset="0"/>
              </a:rPr>
              <a:t>Charge noise and TM position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tkinson Hyperlegible" pitchFamily="50" charset="0"/>
              </a:rPr>
              <a:t>Continuous Discharge Noise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tkinson Hyperlegible" pitchFamily="50" charset="0"/>
              </a:rPr>
              <a:t>Sensing bias noise and TM position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tkinson Hyperlegible" pitchFamily="50" charset="0"/>
              </a:rPr>
              <a:t>Sensing Amplifier Acceleration Noise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latin typeface="Atkinson Hyperlegible" pitchFamily="50" charset="0"/>
              </a:rPr>
              <a:t>Brownian noise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latin typeface="Atkinson Hyperlegible" pitchFamily="50" charset="0"/>
              </a:rPr>
              <a:t>Temperature noise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tkinson Hyperlegible" pitchFamily="50" charset="0"/>
              </a:rPr>
              <a:t>Mean T noise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tkinson Hyperlegible" pitchFamily="50" charset="0"/>
              </a:rPr>
              <a:t>Thermal Gradient Noise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latin typeface="Atkinson Hyperlegible" pitchFamily="50" charset="0"/>
              </a:rPr>
              <a:t>Laser radiation pressure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B57044-10F7-34B6-607F-09649E41190B}"/>
              </a:ext>
            </a:extLst>
          </p:cNvPr>
          <p:cNvSpPr txBox="1"/>
          <p:nvPr/>
        </p:nvSpPr>
        <p:spPr>
          <a:xfrm>
            <a:off x="4470474" y="1183654"/>
            <a:ext cx="42588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tkinson Hyperlegible" pitchFamily="50" charset="0"/>
                <a:sym typeface="Wingdings" panose="05000000000000000000" pitchFamily="2" charset="2"/>
              </a:rPr>
              <a:t> Analysis: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>
                <a:latin typeface="Atkinson Hyperlegible" pitchFamily="50" charset="0"/>
              </a:rPr>
              <a:t>Decorrelation</a:t>
            </a:r>
            <a:r>
              <a:rPr lang="en-US" sz="1600" dirty="0">
                <a:latin typeface="Atkinson Hyperlegible" pitchFamily="50" charset="0"/>
              </a:rPr>
              <a:t> of synchronous time series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Atkinson Hyperlegible" pitchFamily="50" charset="0"/>
              </a:rPr>
              <a:t>Dedicated </a:t>
            </a:r>
            <a:r>
              <a:rPr lang="en-US" sz="1600" b="1" dirty="0">
                <a:latin typeface="Atkinson Hyperlegible" pitchFamily="50" charset="0"/>
              </a:rPr>
              <a:t>experiments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>
                <a:latin typeface="Atkinson Hyperlegible" pitchFamily="50" charset="0"/>
              </a:rPr>
              <a:t>Estimations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1DAC53-9CBD-4F9E-9423-B330CA19F745}"/>
              </a:ext>
            </a:extLst>
          </p:cNvPr>
          <p:cNvGrpSpPr/>
          <p:nvPr/>
        </p:nvGrpSpPr>
        <p:grpSpPr>
          <a:xfrm>
            <a:off x="7065899" y="1989546"/>
            <a:ext cx="4867512" cy="2998411"/>
            <a:chOff x="7004939" y="3357271"/>
            <a:chExt cx="4867512" cy="2998411"/>
          </a:xfrm>
        </p:grpSpPr>
        <p:pic>
          <p:nvPicPr>
            <p:cNvPr id="11" name="Picture 10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343040F5-D8E4-497F-E876-8AB3AB689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939" y="3357271"/>
              <a:ext cx="3272282" cy="2998411"/>
            </a:xfrm>
            <a:prstGeom prst="rect">
              <a:avLst/>
            </a:prstGeom>
          </p:spPr>
        </p:pic>
        <p:pic>
          <p:nvPicPr>
            <p:cNvPr id="13" name="Picture 12" descr="A screenshot of a cell phone&#10;&#10;AI-generated content may be incorrect.">
              <a:extLst>
                <a:ext uri="{FF2B5EF4-FFF2-40B4-BE49-F238E27FC236}">
                  <a16:creationId xmlns:a16="http://schemas.microsoft.com/office/drawing/2014/main" id="{3ABC446D-9E6B-A117-FFA8-243AE5B09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7220" y="3367144"/>
              <a:ext cx="1595231" cy="2693794"/>
            </a:xfrm>
            <a:prstGeom prst="rect">
              <a:avLst/>
            </a:prstGeom>
          </p:spPr>
        </p:pic>
      </p:grpSp>
      <p:pic>
        <p:nvPicPr>
          <p:cNvPr id="17" name="Picture 16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F0B4B613-44D7-6F84-260D-14A458378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486" y="4137075"/>
            <a:ext cx="3888628" cy="25432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1E10DC-58DA-2E4C-EEC3-C5EEA9F3051A}"/>
              </a:ext>
            </a:extLst>
          </p:cNvPr>
          <p:cNvSpPr txBox="1"/>
          <p:nvPr/>
        </p:nvSpPr>
        <p:spPr>
          <a:xfrm>
            <a:off x="7368540" y="5265420"/>
            <a:ext cx="4517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66700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1400" dirty="0">
                <a:latin typeface="Atkinson Hyperlegible" pitchFamily="50" charset="0"/>
              </a:rPr>
              <a:t>LPF  actuation experiments with modified authority</a:t>
            </a:r>
          </a:p>
          <a:p>
            <a:pPr defTabSz="266700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400" dirty="0">
                <a:latin typeface="Atkinson Hyperlegible" pitchFamily="50" charset="0"/>
              </a:rPr>
              <a:t>LPF post-processing time series decorrelation</a:t>
            </a:r>
          </a:p>
        </p:txBody>
      </p:sp>
    </p:spTree>
    <p:extLst>
      <p:ext uri="{BB962C8B-B14F-4D97-AF65-F5344CB8AC3E}">
        <p14:creationId xmlns:p14="http://schemas.microsoft.com/office/powerpoint/2010/main" val="389957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graph with colorful dots and lines&#10;&#10;Description automatically generated">
            <a:extLst>
              <a:ext uri="{FF2B5EF4-FFF2-40B4-BE49-F238E27FC236}">
                <a16:creationId xmlns:a16="http://schemas.microsoft.com/office/drawing/2014/main" id="{2BE4F094-2C4A-A90E-30B2-41181274E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124" y="904764"/>
            <a:ext cx="3729780" cy="2339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B4252B-2050-4713-87EB-AC38A966F3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706438"/>
          </a:xfrm>
        </p:spPr>
        <p:txBody>
          <a:bodyPr>
            <a:normAutofit/>
          </a:bodyPr>
          <a:lstStyle/>
          <a:p>
            <a:r>
              <a:rPr lang="en-US" sz="3000" noProof="0" dirty="0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Physical models and noise projection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90EBFE7-66DF-A436-09D6-BA10C441C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617970"/>
            <a:ext cx="609791" cy="240030"/>
          </a:xfrm>
        </p:spPr>
        <p:txBody>
          <a:bodyPr/>
          <a:lstStyle/>
          <a:p>
            <a:fld id="{03FF3461-034B-4B17-B256-1DA456ECEFE7}" type="slidenum">
              <a:rPr lang="en-US" sz="1400" smtClean="0">
                <a:solidFill>
                  <a:schemeClr val="bg1">
                    <a:lumMod val="50000"/>
                  </a:schemeClr>
                </a:solidFill>
                <a:latin typeface="Atkinson Hyperlegible" pitchFamily="50" charset="0"/>
              </a:rPr>
              <a:t>15</a:t>
            </a:fld>
            <a:endParaRPr lang="en-US" sz="1400" dirty="0">
              <a:solidFill>
                <a:schemeClr val="bg1">
                  <a:lumMod val="50000"/>
                </a:schemeClr>
              </a:solidFill>
              <a:latin typeface="Atkinson Hyperlegible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2A26E8-43B1-19D2-00BF-889FA693F00E}"/>
              </a:ext>
            </a:extLst>
          </p:cNvPr>
          <p:cNvSpPr txBox="1"/>
          <p:nvPr/>
        </p:nvSpPr>
        <p:spPr>
          <a:xfrm>
            <a:off x="277975" y="1200942"/>
            <a:ext cx="2311214" cy="276999"/>
          </a:xfrm>
          <a:prstGeom prst="rect">
            <a:avLst/>
          </a:prstGeom>
          <a:solidFill>
            <a:srgbClr val="00008B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tkinson Hyperlegible" pitchFamily="50" charset="0"/>
              </a:rPr>
              <a:t>Actuation: gain fluctuations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11E7B6-464F-51BE-ADF2-7E3E6CFD19DD}"/>
              </a:ext>
            </a:extLst>
          </p:cNvPr>
          <p:cNvSpPr txBox="1"/>
          <p:nvPr/>
        </p:nvSpPr>
        <p:spPr>
          <a:xfrm>
            <a:off x="3361017" y="4574517"/>
            <a:ext cx="2923779" cy="276999"/>
          </a:xfrm>
          <a:prstGeom prst="rect">
            <a:avLst/>
          </a:prstGeom>
          <a:solidFill>
            <a:srgbClr val="41A1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tkinson Hyperlegible" pitchFamily="50" charset="0"/>
              </a:rPr>
              <a:t>Magnetic interaction (three axes)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1B9273-062E-88D4-B74E-962ACA3AA1E2}"/>
              </a:ext>
            </a:extLst>
          </p:cNvPr>
          <p:cNvSpPr txBox="1"/>
          <p:nvPr/>
        </p:nvSpPr>
        <p:spPr>
          <a:xfrm>
            <a:off x="3556184" y="3585186"/>
            <a:ext cx="2311214" cy="276999"/>
          </a:xfrm>
          <a:prstGeom prst="rect">
            <a:avLst/>
          </a:prstGeom>
          <a:solidFill>
            <a:srgbClr val="81B52B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tkinson Hyperlegible" pitchFamily="50" charset="0"/>
              </a:rPr>
              <a:t>Laser radiation pressure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534091-FB4B-B917-C9CB-897E51A198E1}"/>
              </a:ext>
            </a:extLst>
          </p:cNvPr>
          <p:cNvSpPr txBox="1"/>
          <p:nvPr/>
        </p:nvSpPr>
        <p:spPr>
          <a:xfrm>
            <a:off x="277975" y="3442664"/>
            <a:ext cx="2311213" cy="276999"/>
          </a:xfrm>
          <a:prstGeom prst="rect">
            <a:avLst/>
          </a:prstGeom>
          <a:solidFill>
            <a:srgbClr val="FF8B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tkinson Hyperlegible" pitchFamily="50" charset="0"/>
              </a:rPr>
              <a:t>In-band voltage fluctuations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3E5E73-4CB7-AD5E-B274-9509AB744902}"/>
              </a:ext>
            </a:extLst>
          </p:cNvPr>
          <p:cNvSpPr txBox="1"/>
          <p:nvPr/>
        </p:nvSpPr>
        <p:spPr>
          <a:xfrm>
            <a:off x="277975" y="4832662"/>
            <a:ext cx="1751710" cy="276999"/>
          </a:xfrm>
          <a:prstGeom prst="rect">
            <a:avLst/>
          </a:prstGeom>
          <a:solidFill>
            <a:srgbClr val="CD853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tkinson Hyperlegible" pitchFamily="50" charset="0"/>
              </a:rPr>
              <a:t>Random charging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B83BE19A-E900-90F0-C54A-DF929E3849A6}"/>
              </a:ext>
            </a:extLst>
          </p:cNvPr>
          <p:cNvSpPr txBox="1">
            <a:spLocks/>
          </p:cNvSpPr>
          <p:nvPr/>
        </p:nvSpPr>
        <p:spPr>
          <a:xfrm>
            <a:off x="277975" y="1647753"/>
            <a:ext cx="4644222" cy="17193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200" b="1" dirty="0">
                <a:latin typeface="Atkinson Hyperlegible" pitchFamily="50" charset="0"/>
              </a:rPr>
              <a:t>Major</a:t>
            </a:r>
            <a:r>
              <a:rPr lang="en-US" sz="1200" dirty="0">
                <a:latin typeface="Atkinson Hyperlegible" pitchFamily="50" charset="0"/>
              </a:rPr>
              <a:t> known LISA-band noise source,</a:t>
            </a:r>
            <a:br>
              <a:rPr lang="en-US" sz="1200" dirty="0">
                <a:latin typeface="Atkinson Hyperlegible" pitchFamily="50" charset="0"/>
              </a:rPr>
            </a:br>
            <a:r>
              <a:rPr lang="en-US" sz="1200" dirty="0">
                <a:latin typeface="Atkinson Hyperlegible" pitchFamily="50" charset="0"/>
              </a:rPr>
              <a:t>though </a:t>
            </a:r>
            <a:r>
              <a:rPr lang="en-US" sz="1200" b="1" dirty="0">
                <a:latin typeface="Atkinson Hyperlegible" pitchFamily="50" charset="0"/>
              </a:rPr>
              <a:t>not dominant</a:t>
            </a:r>
            <a:r>
              <a:rPr lang="en-US" sz="1200" dirty="0">
                <a:latin typeface="Atkinson Hyperlegible" pitchFamily="50" charset="0"/>
              </a:rPr>
              <a:t>. 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200" b="1" dirty="0">
                <a:latin typeface="Atkinson Hyperlegible" pitchFamily="50" charset="0"/>
              </a:rPr>
              <a:t>Up to 20-40% PSD </a:t>
            </a:r>
            <a:r>
              <a:rPr lang="en-US" sz="1200" dirty="0">
                <a:latin typeface="Atkinson Hyperlegible" pitchFamily="50" charset="0"/>
              </a:rPr>
              <a:t>LPF Feb17</a:t>
            </a:r>
            <a:br>
              <a:rPr lang="en-US" sz="1200" dirty="0">
                <a:latin typeface="Atkinson Hyperlegible" pitchFamily="50" charset="0"/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tkinson Hyperlegible" pitchFamily="50" charset="0"/>
              </a:rPr>
              <a:t>(see PRD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tkinson Hyperlegible" pitchFamily="50" charset="0"/>
              </a:rPr>
              <a:t>109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tkinson Hyperlegible" pitchFamily="50" charset="0"/>
              </a:rPr>
              <a:t>, 102009 (2024))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200" b="1" dirty="0">
                <a:latin typeface="Atkinson Hyperlegible" pitchFamily="50" charset="0"/>
              </a:rPr>
              <a:t>Uncorrelated gain fluctuations </a:t>
            </a:r>
            <a:r>
              <a:rPr lang="en-US" sz="1200" dirty="0">
                <a:latin typeface="Atkinson Hyperlegible" pitchFamily="50" charset="0"/>
              </a:rPr>
              <a:t>of order of tens ppm/Hz</a:t>
            </a:r>
            <a:r>
              <a:rPr lang="en-US" sz="1200" baseline="30000" dirty="0">
                <a:latin typeface="Atkinson Hyperlegible" pitchFamily="50" charset="0"/>
              </a:rPr>
              <a:t>1/2</a:t>
            </a:r>
            <a:r>
              <a:rPr lang="en-US" sz="1200" dirty="0">
                <a:latin typeface="Atkinson Hyperlegible" pitchFamily="50" charset="0"/>
              </a:rPr>
              <a:t>,</a:t>
            </a:r>
            <a:br>
              <a:rPr lang="en-US" sz="1200" dirty="0">
                <a:latin typeface="Atkinson Hyperlegible" pitchFamily="50" charset="0"/>
              </a:rPr>
            </a:br>
            <a:r>
              <a:rPr lang="en-US" sz="1200" dirty="0">
                <a:latin typeface="Atkinson Hyperlegible" pitchFamily="50" charset="0"/>
              </a:rPr>
              <a:t>inducing spurious unwanted/unknown forces.</a:t>
            </a:r>
            <a:br>
              <a:rPr lang="en-US" sz="1200" dirty="0">
                <a:latin typeface="Atkinson Hyperlegible" pitchFamily="50" charset="0"/>
              </a:rPr>
            </a:br>
            <a:r>
              <a:rPr lang="en-US" sz="1200" u="sng" dirty="0">
                <a:latin typeface="Atkinson Hyperlegible" pitchFamily="50" charset="0"/>
              </a:rPr>
              <a:t>Note: no actuation along x on LISA.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endParaRPr lang="en-US" sz="1200" dirty="0">
              <a:latin typeface="Atkinson Hyperlegible" pitchFamily="50" charset="0"/>
            </a:endParaRPr>
          </a:p>
        </p:txBody>
      </p:sp>
      <p:pic>
        <p:nvPicPr>
          <p:cNvPr id="34" name="Picture 33" descr="A diagram of a yellow square with black text&#10;&#10;Description automatically generated">
            <a:extLst>
              <a:ext uri="{FF2B5EF4-FFF2-40B4-BE49-F238E27FC236}">
                <a16:creationId xmlns:a16="http://schemas.microsoft.com/office/drawing/2014/main" id="{AF6FF20F-73F8-30EF-0F89-4E6486857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6" y="1244189"/>
            <a:ext cx="2553941" cy="984250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00E6508-774E-2D2B-53DF-0918F5911DAD}"/>
              </a:ext>
            </a:extLst>
          </p:cNvPr>
          <p:cNvSpPr txBox="1">
            <a:spLocks/>
          </p:cNvSpPr>
          <p:nvPr/>
        </p:nvSpPr>
        <p:spPr>
          <a:xfrm>
            <a:off x="277975" y="3892963"/>
            <a:ext cx="3083042" cy="87384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200" b="1" dirty="0">
                <a:latin typeface="Atkinson Hyperlegible" pitchFamily="50" charset="0"/>
              </a:rPr>
              <a:t>Suppressed </a:t>
            </a:r>
            <a:r>
              <a:rPr lang="en-US" sz="1200" dirty="0">
                <a:latin typeface="Atkinson Hyperlegible" pitchFamily="50" charset="0"/>
              </a:rPr>
              <a:t>through TM discharging</a:t>
            </a:r>
            <a:br>
              <a:rPr lang="en-US" sz="1200" dirty="0">
                <a:latin typeface="Atkinson Hyperlegible" pitchFamily="50" charset="0"/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tkinson Hyperlegible" pitchFamily="50" charset="0"/>
              </a:rPr>
              <a:t>(see PRD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tkinson Hyperlegible" pitchFamily="50" charset="0"/>
              </a:rPr>
              <a:t>109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tkinson Hyperlegible" pitchFamily="50" charset="0"/>
              </a:rPr>
              <a:t>, 102009 (2024))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latin typeface="Atkinson Hyperlegible" pitchFamily="50" charset="0"/>
              </a:rPr>
              <a:t>Negligible if kept under control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F30BC6B-25EB-C625-FEA2-2D53224F3324}"/>
              </a:ext>
            </a:extLst>
          </p:cNvPr>
          <p:cNvSpPr txBox="1">
            <a:spLocks/>
          </p:cNvSpPr>
          <p:nvPr/>
        </p:nvSpPr>
        <p:spPr>
          <a:xfrm>
            <a:off x="277975" y="5222571"/>
            <a:ext cx="2718144" cy="87384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200" b="1" dirty="0">
                <a:latin typeface="Atkinson Hyperlegible" pitchFamily="50" charset="0"/>
              </a:rPr>
              <a:t>Suppressed </a:t>
            </a:r>
            <a:r>
              <a:rPr lang="en-US" sz="1200" dirty="0">
                <a:latin typeface="Atkinson Hyperlegible" pitchFamily="50" charset="0"/>
              </a:rPr>
              <a:t>through TM </a:t>
            </a:r>
            <a:br>
              <a:rPr lang="en-US" sz="1200" dirty="0">
                <a:latin typeface="Atkinson Hyperlegible" pitchFamily="50" charset="0"/>
              </a:rPr>
            </a:br>
            <a:r>
              <a:rPr lang="en-US" sz="1200" dirty="0">
                <a:latin typeface="Atkinson Hyperlegible" pitchFamily="50" charset="0"/>
              </a:rPr>
              <a:t>DC voltage compensation.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DD368102-DF30-AB7D-6DF2-DDD8812F9ADE}"/>
              </a:ext>
            </a:extLst>
          </p:cNvPr>
          <p:cNvSpPr txBox="1">
            <a:spLocks/>
          </p:cNvSpPr>
          <p:nvPr/>
        </p:nvSpPr>
        <p:spPr>
          <a:xfrm>
            <a:off x="3361017" y="4991579"/>
            <a:ext cx="3019702" cy="12838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800"/>
              </a:spcBef>
              <a:buNone/>
            </a:pPr>
            <a:r>
              <a:rPr lang="en-US" sz="1200" dirty="0">
                <a:latin typeface="Atkinson Hyperlegible" pitchFamily="50" charset="0"/>
              </a:rPr>
              <a:t>(in-band magnetic fields)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200" b="1" dirty="0">
                <a:latin typeface="Atkinson Hyperlegible" pitchFamily="50" charset="0"/>
              </a:rPr>
              <a:t>Mitigated </a:t>
            </a:r>
            <a:r>
              <a:rPr lang="en-US" sz="1200" dirty="0">
                <a:latin typeface="Atkinson Hyperlegible" pitchFamily="50" charset="0"/>
              </a:rPr>
              <a:t>through TM </a:t>
            </a:r>
            <a:br>
              <a:rPr lang="en-US" sz="1200" dirty="0">
                <a:latin typeface="Atkinson Hyperlegible" pitchFamily="50" charset="0"/>
              </a:rPr>
            </a:br>
            <a:r>
              <a:rPr lang="en-US" sz="1200" dirty="0">
                <a:latin typeface="Atkinson Hyperlegible" pitchFamily="50" charset="0"/>
              </a:rPr>
              <a:t>low-susceptibility alloy, and </a:t>
            </a:r>
            <a:br>
              <a:rPr lang="en-US" sz="1200" dirty="0">
                <a:latin typeface="Atkinson Hyperlegible" pitchFamily="50" charset="0"/>
              </a:rPr>
            </a:br>
            <a:r>
              <a:rPr lang="en-US" sz="1200" dirty="0">
                <a:latin typeface="Atkinson Hyperlegible" pitchFamily="50" charset="0"/>
              </a:rPr>
              <a:t>low S/C magnetic gradient.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latin typeface="Atkinson Hyperlegible" pitchFamily="50" charset="0"/>
              </a:rPr>
              <a:t>Next talk!</a:t>
            </a:r>
          </a:p>
        </p:txBody>
      </p:sp>
      <p:pic>
        <p:nvPicPr>
          <p:cNvPr id="41" name="Picture 40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E6ABF851-81F6-967B-771B-FA2E26B56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22" y="3517552"/>
            <a:ext cx="4311003" cy="2498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79DDAA-0AE6-9205-717F-413E86859DB7}"/>
                  </a:ext>
                </a:extLst>
              </p:cNvPr>
              <p:cNvSpPr txBox="1"/>
              <p:nvPr/>
            </p:nvSpPr>
            <p:spPr>
              <a:xfrm>
                <a:off x="7683259" y="4884068"/>
                <a:ext cx="1591321" cy="6463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tkinson Hyperlegible" pitchFamily="50" charset="0"/>
                  </a:rPr>
                  <a:t>Unmodeled </a:t>
                </a:r>
                <a:br>
                  <a:rPr lang="en-US" sz="1200" dirty="0">
                    <a:latin typeface="Atkinson Hyperlegible" pitchFamily="50" charset="0"/>
                  </a:rPr>
                </a:br>
                <a:r>
                  <a:rPr lang="en-US" sz="1200" dirty="0">
                    <a:latin typeface="Atkinson Hyperlegible" pitchFamily="50" charset="0"/>
                  </a:rPr>
                  <a:t>noise power fraction</a:t>
                </a:r>
                <a:br>
                  <a:rPr lang="en-US" sz="1200" dirty="0">
                    <a:latin typeface="Atkinson Hyperlegible" pitchFamily="50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54±9</m:t>
                          </m:r>
                        </m:e>
                      </m:d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dirty="0">
                  <a:latin typeface="Atkinson Hyperlegible" pitchFamily="50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79DDAA-0AE6-9205-717F-413E86859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3259" y="4884068"/>
                <a:ext cx="1591321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867E1D-2875-79AE-B998-D701F46F3E7D}"/>
              </a:ext>
            </a:extLst>
          </p:cNvPr>
          <p:cNvSpPr txBox="1">
            <a:spLocks/>
          </p:cNvSpPr>
          <p:nvPr/>
        </p:nvSpPr>
        <p:spPr>
          <a:xfrm>
            <a:off x="3553285" y="3937675"/>
            <a:ext cx="2553941" cy="5275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latin typeface="Atkinson Hyperlegible" pitchFamily="50" charset="0"/>
              </a:rPr>
              <a:t>No direct measurements,</a:t>
            </a:r>
            <a:br>
              <a:rPr lang="en-US" sz="1200" dirty="0">
                <a:latin typeface="Atkinson Hyperlegible" pitchFamily="50" charset="0"/>
              </a:rPr>
            </a:br>
            <a:r>
              <a:rPr lang="en-US" sz="1200" dirty="0">
                <a:latin typeface="Atkinson Hyperlegible" pitchFamily="50" charset="0"/>
              </a:rPr>
              <a:t>but estimates.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93E0E-E199-2D13-A5A5-7C59053436BD}"/>
              </a:ext>
            </a:extLst>
          </p:cNvPr>
          <p:cNvSpPr txBox="1"/>
          <p:nvPr/>
        </p:nvSpPr>
        <p:spPr>
          <a:xfrm rot="1260762">
            <a:off x="9037222" y="1624841"/>
            <a:ext cx="1592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D62728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Excess over Brownian</a:t>
            </a:r>
          </a:p>
        </p:txBody>
      </p:sp>
    </p:spTree>
    <p:extLst>
      <p:ext uri="{BB962C8B-B14F-4D97-AF65-F5344CB8AC3E}">
        <p14:creationId xmlns:p14="http://schemas.microsoft.com/office/powerpoint/2010/main" val="3499373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252B-2050-4713-87EB-AC38A966F3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706438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Investigating on the excess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AB7D0-92A2-3919-B665-4184FF551034}"/>
              </a:ext>
            </a:extLst>
          </p:cNvPr>
          <p:cNvSpPr txBox="1">
            <a:spLocks/>
          </p:cNvSpPr>
          <p:nvPr/>
        </p:nvSpPr>
        <p:spPr>
          <a:xfrm>
            <a:off x="933047" y="1278546"/>
            <a:ext cx="5791603" cy="50174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it-IT" sz="1600" u="sng" dirty="0"/>
              <a:t>Patch-</a:t>
            </a:r>
            <a:r>
              <a:rPr lang="it-IT" sz="1600" u="sng" dirty="0" err="1"/>
              <a:t>potential</a:t>
            </a:r>
            <a:r>
              <a:rPr lang="it-IT" sz="1600" u="sng" dirty="0"/>
              <a:t> </a:t>
            </a:r>
            <a:r>
              <a:rPr lang="it-IT" sz="1600" u="sng" dirty="0" err="1"/>
              <a:t>fluctuations</a:t>
            </a:r>
            <a:r>
              <a:rPr lang="it-IT" sz="1600" u="sng" dirty="0"/>
              <a:t> self-interaction:</a:t>
            </a:r>
          </a:p>
          <a:p>
            <a:pPr lvl="1"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500" dirty="0"/>
              <a:t>Self-interaction of quasi-static fluctuations of </a:t>
            </a:r>
            <a:br>
              <a:rPr lang="en-US" sz="1500" dirty="0"/>
            </a:br>
            <a:r>
              <a:rPr lang="en-US" sz="1500" dirty="0"/>
              <a:t>TM patch potentials, driven by contaminant diffusion</a:t>
            </a:r>
            <a:br>
              <a:rPr lang="en-US" sz="1500" dirty="0"/>
            </a:b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- CQG </a:t>
            </a:r>
            <a:r>
              <a:rPr lang="en-US" sz="1500" b="1" dirty="0">
                <a:solidFill>
                  <a:schemeClr val="bg1">
                    <a:lumMod val="50000"/>
                  </a:schemeClr>
                </a:solidFill>
              </a:rPr>
              <a:t>41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, 195009 (2024) -</a:t>
            </a:r>
          </a:p>
          <a:p>
            <a:pPr lvl="1"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500" dirty="0">
                <a:sym typeface="Wingdings" panose="05000000000000000000" pitchFamily="2" charset="2"/>
              </a:rPr>
              <a:t> </a:t>
            </a:r>
            <a:r>
              <a:rPr lang="en-US" sz="1500" dirty="0"/>
              <a:t>Action: surface investigation with Kelvin probes.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u="sng" dirty="0"/>
              <a:t>Additional voltage noise: </a:t>
            </a:r>
          </a:p>
          <a:p>
            <a:pPr lvl="1"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500" dirty="0"/>
              <a:t>Uncorrected </a:t>
            </a:r>
            <a:r>
              <a:rPr lang="el-GR" sz="1500" dirty="0"/>
              <a:t>μ</a:t>
            </a:r>
            <a:r>
              <a:rPr lang="it-IT" sz="1500" dirty="0"/>
              <a:t>V</a:t>
            </a:r>
            <a:r>
              <a:rPr lang="en-US" sz="1500" dirty="0"/>
              <a:t> inaccuracies in the actuation waveform effective amplitudes.</a:t>
            </a:r>
          </a:p>
          <a:p>
            <a:pPr lvl="1"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500" dirty="0"/>
              <a:t>Down-conversion of high-frequency </a:t>
            </a:r>
            <a:r>
              <a:rPr lang="en-US" sz="1500" dirty="0" err="1"/>
              <a:t>disturbancies</a:t>
            </a:r>
            <a:r>
              <a:rPr lang="en-US" sz="1500" dirty="0"/>
              <a:t>.</a:t>
            </a:r>
          </a:p>
          <a:p>
            <a:pPr lvl="1"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500" dirty="0">
                <a:sym typeface="Wingdings" panose="05000000000000000000" pitchFamily="2" charset="2"/>
              </a:rPr>
              <a:t> </a:t>
            </a:r>
            <a:r>
              <a:rPr lang="en-US" sz="1500" dirty="0"/>
              <a:t>Action: LISA FEE testing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u="sng" dirty="0"/>
              <a:t>Unmodeled gravitational noise:</a:t>
            </a:r>
          </a:p>
          <a:p>
            <a:pPr lvl="1"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500" dirty="0"/>
              <a:t>Non-thermal deformation of components surrounding </a:t>
            </a:r>
            <a:br>
              <a:rPr lang="en-US" sz="1500" dirty="0"/>
            </a:br>
            <a:r>
              <a:rPr lang="en-US" sz="1500" dirty="0"/>
              <a:t>the TMs, outgassing of volatile fraction (close to TM).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u="sng" dirty="0"/>
              <a:t>Pressure fluctuations:</a:t>
            </a:r>
          </a:p>
          <a:p>
            <a:pPr lvl="1"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500" dirty="0"/>
              <a:t>Unmodeled </a:t>
            </a:r>
            <a:r>
              <a:rPr lang="en-US" sz="1500" dirty="0" err="1"/>
              <a:t>picoPascal</a:t>
            </a:r>
            <a:r>
              <a:rPr lang="en-US" sz="1500" dirty="0"/>
              <a:t>/Hz</a:t>
            </a:r>
            <a:r>
              <a:rPr lang="en-US" sz="1500" baseline="30000" dirty="0"/>
              <a:t>1/2</a:t>
            </a:r>
            <a:r>
              <a:rPr lang="en-US" sz="1500" dirty="0"/>
              <a:t> fluctuations.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u="sng" dirty="0"/>
              <a:t>Magnetic interaction:</a:t>
            </a:r>
          </a:p>
          <a:p>
            <a:pPr lvl="1"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500" dirty="0"/>
              <a:t>Down-conversion of high-frequency </a:t>
            </a:r>
            <a:r>
              <a:rPr lang="en-US" sz="1500" dirty="0" err="1"/>
              <a:t>disturbancies</a:t>
            </a:r>
            <a:r>
              <a:rPr lang="en-US" sz="1500" dirty="0"/>
              <a:t>.</a:t>
            </a:r>
          </a:p>
          <a:p>
            <a:pPr lvl="1"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500" dirty="0">
                <a:sym typeface="Wingdings" panose="05000000000000000000" pitchFamily="2" charset="2"/>
              </a:rPr>
              <a:t> Action: GRS testing</a:t>
            </a:r>
            <a:endParaRPr lang="en-US" sz="1500" dirty="0"/>
          </a:p>
        </p:txBody>
      </p:sp>
      <p:pic>
        <p:nvPicPr>
          <p:cNvPr id="5" name="Picture 4" descr="A red and yellow chart&#10;&#10;Description automatically generated with medium confidence">
            <a:extLst>
              <a:ext uri="{FF2B5EF4-FFF2-40B4-BE49-F238E27FC236}">
                <a16:creationId xmlns:a16="http://schemas.microsoft.com/office/drawing/2014/main" id="{5D59070F-C32E-5D2F-AF52-237BF4F71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1049115"/>
            <a:ext cx="3730258" cy="15317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CC7C25-33F6-4BF0-C95C-8FC08EC464F2}"/>
              </a:ext>
            </a:extLst>
          </p:cNvPr>
          <p:cNvSpPr/>
          <p:nvPr/>
        </p:nvSpPr>
        <p:spPr>
          <a:xfrm>
            <a:off x="4515908" y="5972063"/>
            <a:ext cx="697584" cy="697584"/>
          </a:xfrm>
          <a:prstGeom prst="rect">
            <a:avLst/>
          </a:prstGeom>
          <a:solidFill>
            <a:srgbClr val="FFD3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712E3F-C2CB-0CAD-165C-3642863F4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364273">
            <a:off x="5269471" y="5760600"/>
            <a:ext cx="397460" cy="454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E0113-4B3C-A0B3-5CCD-E321A462F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4374745"/>
            <a:ext cx="1409700" cy="1346646"/>
          </a:xfrm>
          <a:prstGeom prst="rect">
            <a:avLst/>
          </a:prstGeom>
        </p:spPr>
      </p:pic>
      <p:pic>
        <p:nvPicPr>
          <p:cNvPr id="10" name="Picture 9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8DF61B6C-F703-2735-1134-3E5896DA17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629" y="3056959"/>
            <a:ext cx="3598852" cy="2085772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76EE249-9800-F85B-E2C3-238E1A67C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617970"/>
            <a:ext cx="609791" cy="240030"/>
          </a:xfrm>
        </p:spPr>
        <p:txBody>
          <a:bodyPr/>
          <a:lstStyle/>
          <a:p>
            <a:fld id="{03FF3461-034B-4B17-B256-1DA456ECEFE7}" type="slidenum">
              <a:rPr lang="en-US" sz="1400" smtClean="0">
                <a:solidFill>
                  <a:schemeClr val="bg1">
                    <a:lumMod val="50000"/>
                  </a:schemeClr>
                </a:solidFill>
                <a:latin typeface="Atkinson Hyperlegible" pitchFamily="50" charset="0"/>
              </a:rPr>
              <a:t>16</a:t>
            </a:fld>
            <a:endParaRPr lang="en-US" sz="1400" dirty="0">
              <a:solidFill>
                <a:schemeClr val="bg1">
                  <a:lumMod val="50000"/>
                </a:schemeClr>
              </a:solidFill>
              <a:latin typeface="Atkinson Hyperlegibl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346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35684B-1D0E-503F-FFC6-C041208A8146}"/>
              </a:ext>
            </a:extLst>
          </p:cNvPr>
          <p:cNvSpPr/>
          <p:nvPr/>
        </p:nvSpPr>
        <p:spPr>
          <a:xfrm>
            <a:off x="1692096" y="3531037"/>
            <a:ext cx="2661921" cy="9906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tkinson Hyperlegible" pitchFamily="50" charset="0"/>
              </a:rPr>
              <a:t>Platform acceleration</a:t>
            </a:r>
          </a:p>
          <a:p>
            <a:endParaRPr lang="en-US" sz="1000" b="1" dirty="0">
              <a:solidFill>
                <a:schemeClr val="tx1"/>
              </a:solidFill>
              <a:latin typeface="Atkinson Hyperlegible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  <a:latin typeface="Atkinson Hyperlegible" pitchFamily="50" charset="0"/>
              </a:rPr>
              <a:t>Considered and ruled out.</a:t>
            </a:r>
            <a:endParaRPr lang="en-US" sz="1400" b="1" dirty="0">
              <a:solidFill>
                <a:schemeClr val="tx1"/>
              </a:solidFill>
              <a:latin typeface="Atkinson Hyperlegible" pitchFamily="50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574F7D3-2B32-86CF-1748-FFFC85199358}"/>
                  </a:ext>
                </a:extLst>
              </p:cNvPr>
              <p:cNvSpPr/>
              <p:nvPr/>
            </p:nvSpPr>
            <p:spPr>
              <a:xfrm>
                <a:off x="6732271" y="1680652"/>
                <a:ext cx="3817618" cy="187790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Atkinson Hyperlegible" pitchFamily="50" charset="0"/>
                  </a:rPr>
                  <a:t>Thermal effects</a:t>
                </a:r>
              </a:p>
              <a:p>
                <a:endParaRPr lang="en-US" sz="1000" dirty="0">
                  <a:latin typeface="Atkinson Hyperlegible" pitchFamily="50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200" b="1" dirty="0">
                    <a:latin typeface="Atkinson Hyperlegible" pitchFamily="50" charset="0"/>
                  </a:rPr>
                  <a:t>No triggers </a:t>
                </a:r>
                <a:r>
                  <a:rPr lang="en-US" sz="1200" dirty="0">
                    <a:latin typeface="Atkinson Hyperlegible" pitchFamily="50" charset="0"/>
                  </a:rPr>
                  <a:t>in T time series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200" dirty="0">
                    <a:latin typeface="Atkinson Hyperlegible" pitchFamily="50" charset="0"/>
                  </a:rPr>
                  <a:t>Thermal coefficient: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m:rPr>
                        <m:sty m:val="p"/>
                      </m:rPr>
                      <a:rPr lang="it-IT" sz="1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it-IT" sz="1200" dirty="0">
                    <a:latin typeface="Atkinson Hyperlegible" pitchFamily="50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2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0.5 </m:t>
                    </m:r>
                  </m:oMath>
                </a14:m>
                <a:r>
                  <a:rPr lang="en-US" sz="1200" dirty="0">
                    <a:latin typeface="Atkinson Hyperlegible" pitchFamily="50" charset="0"/>
                  </a:rPr>
                  <a:t>pm s</a:t>
                </a:r>
                <a:r>
                  <a:rPr lang="en-US" sz="1200" baseline="30000" dirty="0">
                    <a:latin typeface="Atkinson Hyperlegible" pitchFamily="50" charset="0"/>
                  </a:rPr>
                  <a:t>-2</a:t>
                </a:r>
                <a:r>
                  <a:rPr lang="en-US" sz="1200" dirty="0">
                    <a:latin typeface="Atkinson Hyperlegible" pitchFamily="50" charset="0"/>
                  </a:rPr>
                  <a:t> / K</a:t>
                </a:r>
                <a:endParaRPr lang="en-US" sz="1200" baseline="30000" dirty="0">
                  <a:latin typeface="Atkinson Hyperlegible" pitchFamily="50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200" dirty="0">
                    <a:latin typeface="Atkinson Hyperlegible" pitchFamily="50" charset="0"/>
                  </a:rPr>
                  <a:t>Gradient coefficient: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m:rPr>
                        <m:sty m:val="p"/>
                      </m:rPr>
                      <a:rPr lang="it-IT" sz="1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m:rPr>
                        <m:sty m:val="p"/>
                      </m:rPr>
                      <a:rPr lang="it-IT" sz="1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it-IT" sz="1200" dirty="0">
                    <a:latin typeface="Atkinson Hyperlegible" pitchFamily="50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2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10 </m:t>
                    </m:r>
                  </m:oMath>
                </a14:m>
                <a:r>
                  <a:rPr lang="en-US" sz="1200" dirty="0">
                    <a:latin typeface="Atkinson Hyperlegible" pitchFamily="50" charset="0"/>
                  </a:rPr>
                  <a:t>pm s</a:t>
                </a:r>
                <a:r>
                  <a:rPr lang="en-US" sz="1200" baseline="30000" dirty="0">
                    <a:latin typeface="Atkinson Hyperlegible" pitchFamily="50" charset="0"/>
                  </a:rPr>
                  <a:t>-2</a:t>
                </a:r>
                <a:r>
                  <a:rPr lang="en-US" sz="1200" dirty="0">
                    <a:latin typeface="Atkinson Hyperlegible" pitchFamily="50" charset="0"/>
                  </a:rPr>
                  <a:t> / K</a:t>
                </a:r>
                <a:endParaRPr lang="en-US" sz="1200" baseline="30000" dirty="0">
                  <a:latin typeface="Atkinson Hyperlegible" pitchFamily="50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200" dirty="0">
                    <a:latin typeface="Atkinson Hyperlegible" pitchFamily="50" charset="0"/>
                  </a:rPr>
                  <a:t>One would need glitches with amplitudes of order </a:t>
                </a:r>
                <a:r>
                  <a:rPr lang="en-US" sz="1200" dirty="0" err="1">
                    <a:latin typeface="Atkinson Hyperlegible" pitchFamily="50" charset="0"/>
                  </a:rPr>
                  <a:t>mK</a:t>
                </a:r>
                <a:r>
                  <a:rPr lang="en-US" sz="1200" dirty="0">
                    <a:latin typeface="Atkinson Hyperlegible" pitchFamily="50" charset="0"/>
                  </a:rPr>
                  <a:t>, while our resolution is tens of </a:t>
                </a:r>
                <a:r>
                  <a:rPr lang="el-GR" sz="1200" dirty="0"/>
                  <a:t>μ</a:t>
                </a:r>
                <a:r>
                  <a:rPr lang="it-IT" sz="1200" dirty="0">
                    <a:latin typeface="Atkinson Hyperlegible" pitchFamily="50" charset="0"/>
                  </a:rPr>
                  <a:t>K</a:t>
                </a:r>
                <a:endParaRPr lang="en-US" sz="1200" dirty="0">
                  <a:latin typeface="Atkinson Hyperlegible" pitchFamily="50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574F7D3-2B32-86CF-1748-FFFC85199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71" y="1680652"/>
                <a:ext cx="3817618" cy="1877907"/>
              </a:xfrm>
              <a:prstGeom prst="rect">
                <a:avLst/>
              </a:prstGeom>
              <a:blipFill>
                <a:blip r:embed="rId2"/>
                <a:stretch>
                  <a:fillRect r="-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250AF541-9180-85A6-9E6C-B6AF280785C9}"/>
              </a:ext>
            </a:extLst>
          </p:cNvPr>
          <p:cNvSpPr/>
          <p:nvPr/>
        </p:nvSpPr>
        <p:spPr>
          <a:xfrm>
            <a:off x="3431966" y="1497314"/>
            <a:ext cx="3058161" cy="17966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tkinson Hyperlegible" pitchFamily="50" charset="0"/>
              </a:rPr>
              <a:t>Gravitational signals</a:t>
            </a:r>
          </a:p>
          <a:p>
            <a:pPr lvl="1"/>
            <a:endParaRPr lang="en-US" sz="1000" b="1" dirty="0">
              <a:latin typeface="Atkinson Hyperlegible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200" dirty="0">
                <a:latin typeface="Atkinson Hyperlegible" pitchFamily="50" charset="0"/>
              </a:rPr>
              <a:t>No permanent displacements.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200" dirty="0">
                <a:latin typeface="Atkinson Hyperlegible" pitchFamily="50" charset="0"/>
              </a:rPr>
              <a:t>Mechanical frequencies are way higher than the LPF band.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200" dirty="0">
                <a:latin typeface="Atkinson Hyperlegible" pitchFamily="50" charset="0"/>
              </a:rPr>
              <a:t>(thermo-)mechanical distortions could be detected.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200" dirty="0">
              <a:latin typeface="Atkinson Hyperlegible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28DE2E-F572-7B2D-FD97-9052AE5CA23C}"/>
              </a:ext>
            </a:extLst>
          </p:cNvPr>
          <p:cNvSpPr/>
          <p:nvPr/>
        </p:nvSpPr>
        <p:spPr>
          <a:xfrm>
            <a:off x="4572847" y="3823177"/>
            <a:ext cx="3611878" cy="21362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tkinson Hyperlegible" pitchFamily="50" charset="0"/>
              </a:rPr>
              <a:t>Magnetic forces</a:t>
            </a:r>
          </a:p>
          <a:p>
            <a:pPr algn="ctr"/>
            <a:endParaRPr lang="en-US" sz="1000" dirty="0">
              <a:solidFill>
                <a:schemeClr val="tx1"/>
              </a:solidFill>
              <a:latin typeface="Atkinson Hyperlegible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tx1"/>
                </a:solidFill>
                <a:latin typeface="Atkinson Hyperlegible" pitchFamily="50" charset="0"/>
              </a:rPr>
              <a:t>No triggers </a:t>
            </a:r>
            <a:r>
              <a:rPr lang="en-US" sz="1200" dirty="0">
                <a:solidFill>
                  <a:schemeClr val="tx1"/>
                </a:solidFill>
                <a:latin typeface="Atkinson Hyperlegible" pitchFamily="50" charset="0"/>
              </a:rPr>
              <a:t>in B time series. </a:t>
            </a:r>
            <a:br>
              <a:rPr lang="en-US" sz="1200" dirty="0">
                <a:solidFill>
                  <a:schemeClr val="tx1"/>
                </a:solidFill>
                <a:latin typeface="Atkinson Hyperlegible" pitchFamily="50" charset="0"/>
              </a:rPr>
            </a:br>
            <a:r>
              <a:rPr lang="en-US" sz="1200" dirty="0">
                <a:solidFill>
                  <a:schemeClr val="tx1"/>
                </a:solidFill>
                <a:latin typeface="Atkinson Hyperlegible" pitchFamily="50" charset="0"/>
              </a:rPr>
              <a:t>We exclude static magnetic fields and dipoles.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  <a:latin typeface="Atkinson Hyperlegible" pitchFamily="50" charset="0"/>
              </a:rPr>
              <a:t>We exclude magnetic moment variations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  <a:latin typeface="Atkinson Hyperlegible" pitchFamily="50" charset="0"/>
              </a:rPr>
              <a:t>Down-conversion of audio-frequency magnetic lines seems unrealistic </a:t>
            </a:r>
            <a:endParaRPr lang="en-US" sz="1200" dirty="0">
              <a:solidFill>
                <a:schemeClr val="bg1"/>
              </a:solidFill>
              <a:latin typeface="Atkinson Hyperlegible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A6EE78-E92C-BAB1-35F7-324BC5D8E40B}"/>
              </a:ext>
            </a:extLst>
          </p:cNvPr>
          <p:cNvSpPr/>
          <p:nvPr/>
        </p:nvSpPr>
        <p:spPr>
          <a:xfrm>
            <a:off x="8508155" y="3681679"/>
            <a:ext cx="2446865" cy="2085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tkinson Hyperlegible" pitchFamily="50" charset="0"/>
              </a:rPr>
              <a:t>Electrostatic forces</a:t>
            </a:r>
          </a:p>
          <a:p>
            <a:pPr algn="ctr"/>
            <a:endParaRPr lang="en-US" sz="1000" dirty="0">
              <a:solidFill>
                <a:schemeClr val="tx1"/>
              </a:solidFill>
              <a:latin typeface="Atkinson Hyperlegible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  <a:latin typeface="Atkinson Hyperlegible" pitchFamily="50" charset="0"/>
              </a:rPr>
              <a:t>No sudden charge-up.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  <a:latin typeface="Atkinson Hyperlegible" pitchFamily="50" charset="0"/>
              </a:rPr>
              <a:t>Single-electrode events would show lever arm 11mm.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  <a:latin typeface="Atkinson Hyperlegible" pitchFamily="50" charset="0"/>
              </a:rPr>
              <a:t>Voltage transients were </a:t>
            </a:r>
            <a:br>
              <a:rPr lang="en-US" sz="1200" dirty="0">
                <a:solidFill>
                  <a:schemeClr val="tx1"/>
                </a:solidFill>
                <a:latin typeface="Atkinson Hyperlegible" pitchFamily="50" charset="0"/>
              </a:rPr>
            </a:br>
            <a:r>
              <a:rPr lang="en-US" sz="1200" dirty="0">
                <a:solidFill>
                  <a:schemeClr val="tx1"/>
                </a:solidFill>
                <a:latin typeface="Atkinson Hyperlegible" pitchFamily="50" charset="0"/>
              </a:rPr>
              <a:t>not detected pre-flight.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9CA7E06-9554-2161-5DFA-91F7A2F4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617970"/>
            <a:ext cx="609791" cy="240030"/>
          </a:xfrm>
        </p:spPr>
        <p:txBody>
          <a:bodyPr/>
          <a:lstStyle/>
          <a:p>
            <a:fld id="{03FF3461-034B-4B17-B256-1DA456ECEFE7}" type="slidenum">
              <a:rPr lang="en-US" sz="1400" smtClean="0">
                <a:solidFill>
                  <a:schemeClr val="bg1">
                    <a:lumMod val="50000"/>
                  </a:schemeClr>
                </a:solidFill>
                <a:latin typeface="Atkinson Hyperlegible" pitchFamily="50" charset="0"/>
              </a:rPr>
              <a:t>17</a:t>
            </a:fld>
            <a:endParaRPr lang="en-US" sz="1400" dirty="0">
              <a:solidFill>
                <a:schemeClr val="bg1">
                  <a:lumMod val="50000"/>
                </a:schemeClr>
              </a:solidFill>
              <a:latin typeface="Atkinson Hyperlegible" pitchFamily="50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4633F0E-93E9-3ACE-121D-19EBF81E254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noProof="0" dirty="0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LPF impulse-carrying glitches: models?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EB85B8D-78CF-25BA-2739-26AA06C53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1367" y="896521"/>
            <a:ext cx="2901459" cy="216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77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377191" y="982546"/>
            <a:ext cx="4992497" cy="2858004"/>
            <a:chOff x="100" y="19"/>
            <a:chExt cx="7480" cy="4282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" y="19"/>
              <a:ext cx="7480" cy="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" y="19"/>
              <a:ext cx="7486" cy="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77191" y="4343400"/>
            <a:ext cx="5452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tkinson Hyperlegible" pitchFamily="50" charset="0"/>
              </a:rPr>
              <a:t>This gives the total outgassing from IBM cavity sources during a “big” glitch: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E94917-4FDA-1044-F896-137E9FC0EC6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noProof="0" dirty="0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LPF impulse-carrying glitches: gas bursts?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20B842-E336-3787-420B-AD818C8475A7}"/>
              </a:ext>
            </a:extLst>
          </p:cNvPr>
          <p:cNvSpPr txBox="1"/>
          <p:nvPr/>
        </p:nvSpPr>
        <p:spPr>
          <a:xfrm>
            <a:off x="2218689" y="5676094"/>
            <a:ext cx="3583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tkinson Hyperlegible" pitchFamily="50" charset="0"/>
              </a:rPr>
              <a:t>To be consolidated and investigated</a:t>
            </a:r>
            <a:br>
              <a:rPr lang="en-US" sz="1400" dirty="0">
                <a:solidFill>
                  <a:srgbClr val="FF0000"/>
                </a:solidFill>
                <a:latin typeface="Atkinson Hyperlegible" pitchFamily="50" charset="0"/>
              </a:rPr>
            </a:br>
            <a:r>
              <a:rPr lang="en-US" sz="1400" dirty="0">
                <a:solidFill>
                  <a:srgbClr val="FF0000"/>
                </a:solidFill>
                <a:latin typeface="Atkinson Hyperlegible" pitchFamily="50" charset="0"/>
              </a:rPr>
              <a:t>for emission within the GRSH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8DF3B2-03BD-A46A-53A6-8C941A8D3794}"/>
                  </a:ext>
                </a:extLst>
              </p:cNvPr>
              <p:cNvSpPr txBox="1"/>
              <p:nvPr/>
            </p:nvSpPr>
            <p:spPr>
              <a:xfrm>
                <a:off x="377191" y="5043548"/>
                <a:ext cx="3682996" cy="894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den>
                          </m:f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0" smtClean="0">
                              <a:latin typeface="Cambria Math" panose="02040503050406030204" pitchFamily="18" charset="0"/>
                            </a:rPr>
                            <m:t>10 </m:t>
                          </m:r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fN</m:t>
                          </m:r>
                        </m:num>
                        <m:den>
                          <m:r>
                            <a:rPr lang="it-IT" b="0" i="0" smtClean="0">
                              <a:latin typeface="Cambria Math" panose="02040503050406030204" pitchFamily="18" charset="0"/>
                            </a:rPr>
                            <m:t>700 </m:t>
                          </m:r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μN</m:t>
                          </m:r>
                          <m:r>
                            <a:rPr lang="it-IT" b="0" i="0" smtClean="0">
                              <a:latin typeface="Cambria Math" panose="02040503050406030204" pitchFamily="18" charset="0"/>
                            </a:rPr>
                            <m:t>/(</m:t>
                          </m:r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mbar</m:t>
                          </m:r>
                          <m:r>
                            <a:rPr lang="it-IT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lang="it-IT" b="0" i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it-IT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8DF3B2-03BD-A46A-53A6-8C941A8D3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91" y="5043548"/>
                <a:ext cx="3682996" cy="8941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859D5236-E8FE-3E03-E22D-96F746F61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617970"/>
            <a:ext cx="609791" cy="240030"/>
          </a:xfrm>
        </p:spPr>
        <p:txBody>
          <a:bodyPr/>
          <a:lstStyle/>
          <a:p>
            <a:fld id="{03FF3461-034B-4B17-B256-1DA456ECEFE7}" type="slidenum">
              <a:rPr lang="en-US" sz="1400" smtClean="0">
                <a:solidFill>
                  <a:schemeClr val="bg1">
                    <a:lumMod val="50000"/>
                  </a:schemeClr>
                </a:solidFill>
                <a:latin typeface="Atkinson Hyperlegible" pitchFamily="50" charset="0"/>
              </a:rPr>
              <a:t>18</a:t>
            </a:fld>
            <a:endParaRPr lang="en-US" sz="1400" dirty="0">
              <a:solidFill>
                <a:schemeClr val="bg1">
                  <a:lumMod val="50000"/>
                </a:schemeClr>
              </a:solidFill>
              <a:latin typeface="Atkinson Hyperlegible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129278-C7D4-D1BA-01B9-C8693FD49710}"/>
                  </a:ext>
                </a:extLst>
              </p:cNvPr>
              <p:cNvSpPr txBox="1"/>
              <p:nvPr/>
            </p:nvSpPr>
            <p:spPr>
              <a:xfrm>
                <a:off x="5829301" y="982546"/>
                <a:ext cx="5251872" cy="5207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000"/>
                  </a:spcAft>
                  <a:buFont typeface="Wingdings" panose="05000000000000000000" pitchFamily="2" charset="2"/>
                  <a:buChar char="§"/>
                </a:pPr>
                <a:r>
                  <a:rPr lang="en-US" sz="1500" b="1" noProof="0" dirty="0">
                    <a:latin typeface="Atkinson Hyperlegible" pitchFamily="50" charset="0"/>
                  </a:rPr>
                  <a:t>Molecular simulations</a:t>
                </a:r>
                <a:r>
                  <a:rPr lang="en-US" sz="1500" noProof="0" dirty="0">
                    <a:latin typeface="Atkinson Hyperlegible" pitchFamily="50" charset="0"/>
                  </a:rPr>
                  <a:t>:</a:t>
                </a:r>
                <a:br>
                  <a:rPr lang="en-US" sz="1500" noProof="0" dirty="0">
                    <a:latin typeface="Atkinson Hyperlegible" pitchFamily="50" charset="0"/>
                  </a:rPr>
                </a:br>
                <a:r>
                  <a:rPr lang="en-US" sz="1500" noProof="0" dirty="0">
                    <a:latin typeface="Atkinson Hyperlegible" pitchFamily="50" charset="0"/>
                  </a:rPr>
                  <a:t>Analyze individual – localized – sources, </a:t>
                </a:r>
                <a:br>
                  <a:rPr lang="en-US" sz="1500" noProof="0" dirty="0">
                    <a:latin typeface="Atkinson Hyperlegible" pitchFamily="50" charset="0"/>
                  </a:rPr>
                </a:br>
                <a:r>
                  <a:rPr lang="en-US" sz="1500" noProof="0" dirty="0">
                    <a:latin typeface="Atkinson Hyperlegible" pitchFamily="50" charset="0"/>
                  </a:rPr>
                  <a:t>implement the correct molecular emission properties,</a:t>
                </a:r>
                <a:br>
                  <a:rPr lang="en-US" sz="1500" noProof="0" dirty="0">
                    <a:latin typeface="Atkinson Hyperlegible" pitchFamily="50" charset="0"/>
                  </a:rPr>
                </a:br>
                <a:r>
                  <a:rPr lang="en-US" sz="1500" noProof="0" dirty="0">
                    <a:latin typeface="Atkinson Hyperlegible" pitchFamily="50" charset="0"/>
                  </a:rPr>
                  <a:t>extract </a:t>
                </a:r>
                <a14:m>
                  <m:oMath xmlns:m="http://schemas.openxmlformats.org/officeDocument/2006/math">
                    <m:r>
                      <a:rPr lang="en-US" sz="1500" b="0" i="1" noProof="0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15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b="0" i="1" noProof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500" b="0" i="1" noProof="0" smtClean="0">
                            <a:latin typeface="Cambria Math" panose="02040503050406030204" pitchFamily="18" charset="0"/>
                          </a:rPr>
                          <m:t>𝑇𝑀</m:t>
                        </m:r>
                      </m:sub>
                    </m:sSub>
                    <m:r>
                      <a:rPr lang="en-US" sz="1500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500" b="0" i="1" noProof="0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15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noProof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500" b="0" i="1" noProof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500" noProof="0" dirty="0">
                    <a:latin typeface="Atkinson Hyperlegible" pitchFamily="50" charset="0"/>
                  </a:rPr>
                  <a:t>:</a:t>
                </a:r>
                <a:br>
                  <a:rPr lang="en-US" sz="1500" noProof="0" dirty="0">
                    <a:latin typeface="Atkinson Hyperlegible" pitchFamily="50" charset="0"/>
                  </a:rPr>
                </a:br>
                <a:br>
                  <a:rPr lang="en-US" sz="1500" noProof="0" dirty="0">
                    <a:latin typeface="Atkinson Hyperlegible" pitchFamily="50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b="0" i="1" noProof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500" b="0" i="1" noProof="0" smtClean="0">
                            <a:latin typeface="Cambria Math" panose="02040503050406030204" pitchFamily="18" charset="0"/>
                          </a:rPr>
                          <m:t>𝑇𝑀</m:t>
                        </m:r>
                      </m:sub>
                    </m:sSub>
                    <m:r>
                      <a:rPr lang="en-US" sz="1500" b="0" i="1" noProof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500" b="0" i="1" noProof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500" b="0" i="1" noProof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1500" b="0" i="1" noProof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i="1" noProof="0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5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500" b="0" i="1" noProof="0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500" i="1" noProof="0" smtClean="0">
                                    <a:latin typeface="Cambria Math" panose="02040503050406030204" pitchFamily="18" charset="0"/>
                                  </a:rPr>
                                  <m:t>𝑇𝑀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500" i="1" noProof="0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5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 noProof="0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1500" i="1" noProof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  <m:r>
                          <a:rPr lang="en-US" sz="1500" b="0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5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noProof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500" b="0" i="1" noProof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endParaRPr lang="en-US" sz="1500" i="1" noProof="0" dirty="0">
                  <a:latin typeface="CA Cula Light" panose="02000000000000000000" pitchFamily="2" charset="0"/>
                  <a:cs typeface="Biome Light" panose="020B0502040204020203" pitchFamily="34" charset="0"/>
                </a:endParaRPr>
              </a:p>
              <a:p>
                <a:pPr marL="742950" lvl="1" indent="-285750">
                  <a:spcAft>
                    <a:spcPts val="400"/>
                  </a:spcAft>
                  <a:buFont typeface="Wingdings" panose="05000000000000000000" pitchFamily="2" charset="2"/>
                  <a:buChar char="à"/>
                </a:pPr>
                <a:endParaRPr lang="en-US" sz="1400" noProof="0" dirty="0">
                  <a:latin typeface="Atkinson Hyperlegible" pitchFamily="50" charset="0"/>
                  <a:sym typeface="Wingdings" panose="05000000000000000000" pitchFamily="2" charset="2"/>
                </a:endParaRPr>
              </a:p>
              <a:p>
                <a:pPr marL="742950" lvl="1" indent="-285750">
                  <a:spcAft>
                    <a:spcPts val="400"/>
                  </a:spcAft>
                  <a:buFont typeface="Wingdings" panose="05000000000000000000" pitchFamily="2" charset="2"/>
                  <a:buChar char="à"/>
                </a:pPr>
                <a:r>
                  <a:rPr lang="en-US" sz="1400" noProof="0" dirty="0">
                    <a:latin typeface="Atkinson Hyperlegible" pitchFamily="50" charset="0"/>
                    <a:sym typeface="Wingdings" panose="05000000000000000000" pitchFamily="2" charset="2"/>
                  </a:rPr>
                  <a:t>Simulate emission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noProof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400" i="1" noProof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400" noProof="0" dirty="0">
                    <a:latin typeface="Atkinson Hyperlegible" pitchFamily="50" charset="0"/>
                    <a:sym typeface="Wingdings" panose="05000000000000000000" pitchFamily="2" charset="2"/>
                  </a:rPr>
                  <a:t>, extract force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noProof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400" i="1" noProof="0" smtClean="0">
                            <a:latin typeface="Cambria Math" panose="02040503050406030204" pitchFamily="18" charset="0"/>
                          </a:rPr>
                          <m:t>𝑇𝑀</m:t>
                        </m:r>
                      </m:sub>
                    </m:sSub>
                  </m:oMath>
                </a14:m>
                <a:r>
                  <a:rPr lang="en-US" sz="1400" noProof="0" dirty="0">
                    <a:latin typeface="Atkinson Hyperlegible" pitchFamily="50" charset="0"/>
                    <a:sym typeface="Wingdings" panose="05000000000000000000" pitchFamily="2" charset="2"/>
                  </a:rPr>
                  <a:t>.</a:t>
                </a:r>
              </a:p>
              <a:p>
                <a:pPr marL="742950" lvl="1" indent="-285750">
                  <a:spcAft>
                    <a:spcPts val="400"/>
                  </a:spcAft>
                  <a:buFont typeface="Wingdings" panose="05000000000000000000" pitchFamily="2" charset="2"/>
                  <a:buChar char="à"/>
                </a:pPr>
                <a:r>
                  <a:rPr lang="en-US" sz="1400" noProof="0" dirty="0">
                    <a:latin typeface="Atkinson Hyperlegible" pitchFamily="50" charset="0"/>
                    <a:sym typeface="Wingdings" panose="05000000000000000000" pitchFamily="2" charset="2"/>
                  </a:rPr>
                  <a:t>Extract geometrical parameter </a:t>
                </a:r>
                <a14:m>
                  <m:oMath xmlns:m="http://schemas.openxmlformats.org/officeDocument/2006/math">
                    <m:r>
                      <a:rPr lang="en-US" sz="1400" i="1" noProof="0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14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noProof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400" i="1" noProof="0" smtClean="0">
                            <a:latin typeface="Cambria Math" panose="02040503050406030204" pitchFamily="18" charset="0"/>
                          </a:rPr>
                          <m:t>𝑇𝑀</m:t>
                        </m:r>
                      </m:sub>
                    </m:sSub>
                    <m:r>
                      <a:rPr lang="en-US" sz="140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i="1" noProof="0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14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noProof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400" i="1" noProof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400" noProof="0" dirty="0">
                    <a:latin typeface="Atkinson Hyperlegible" pitchFamily="50" charset="0"/>
                    <a:sym typeface="Wingdings" panose="05000000000000000000" pitchFamily="2" charset="2"/>
                  </a:rPr>
                  <a:t>.</a:t>
                </a:r>
                <a:br>
                  <a:rPr lang="en-US" sz="1400" noProof="0" dirty="0">
                    <a:latin typeface="Atkinson Hyperlegible" pitchFamily="50" charset="0"/>
                    <a:sym typeface="Wingdings" panose="05000000000000000000" pitchFamily="2" charset="2"/>
                  </a:rPr>
                </a:br>
                <a:r>
                  <a:rPr lang="en-US" sz="1400" noProof="0" dirty="0">
                    <a:latin typeface="Atkinson Hyperlegible" pitchFamily="50" charset="0"/>
                    <a:sym typeface="Wingdings" panose="05000000000000000000" pitchFamily="2" charset="2"/>
                  </a:rPr>
                  <a:t> Effective pumping speed from different sources.</a:t>
                </a:r>
              </a:p>
              <a:p>
                <a:pPr marL="742950" lvl="1" indent="-285750">
                  <a:spcAft>
                    <a:spcPts val="400"/>
                  </a:spcAft>
                  <a:buFont typeface="Wingdings" panose="05000000000000000000" pitchFamily="2" charset="2"/>
                  <a:buChar char="à"/>
                </a:pPr>
                <a:r>
                  <a:rPr lang="en-US" sz="1400" noProof="0" dirty="0">
                    <a:latin typeface="Atkinson Hyperlegible" pitchFamily="50" charset="0"/>
                    <a:sym typeface="Wingdings" panose="05000000000000000000" pitchFamily="2" charset="2"/>
                  </a:rPr>
                  <a:t>Implement design changes (duct and GRSH geometry) </a:t>
                </a:r>
                <a:br>
                  <a:rPr lang="en-US" sz="1400" noProof="0" dirty="0">
                    <a:latin typeface="Atkinson Hyperlegible" pitchFamily="50" charset="0"/>
                    <a:sym typeface="Wingdings" panose="05000000000000000000" pitchFamily="2" charset="2"/>
                  </a:rPr>
                </a:br>
                <a:r>
                  <a:rPr lang="en-US" sz="1400" noProof="0" dirty="0">
                    <a:latin typeface="Atkinson Hyperlegible" pitchFamily="50" charset="0"/>
                    <a:sym typeface="Wingdings" panose="05000000000000000000" pitchFamily="2" charset="2"/>
                  </a:rPr>
                  <a:t>to </a:t>
                </a:r>
                <a:r>
                  <a:rPr lang="en-US" sz="1400" b="1" noProof="0" dirty="0">
                    <a:latin typeface="Atkinson Hyperlegible" pitchFamily="50" charset="0"/>
                    <a:sym typeface="Wingdings" panose="05000000000000000000" pitchFamily="2" charset="2"/>
                  </a:rPr>
                  <a:t>minimize </a:t>
                </a:r>
                <a14:m>
                  <m:oMath xmlns:m="http://schemas.openxmlformats.org/officeDocument/2006/math">
                    <m:r>
                      <a:rPr lang="en-US" sz="1400" b="1" i="1" noProof="0" smtClean="0">
                        <a:latin typeface="Cambria Math" panose="02040503050406030204" pitchFamily="18" charset="0"/>
                      </a:rPr>
                      <m:t>𝝏</m:t>
                    </m:r>
                    <m:sSub>
                      <m:sSubPr>
                        <m:ctrlPr>
                          <a:rPr lang="en-US" sz="1400" b="1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noProof="0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sz="1400" b="1" i="1" noProof="0" smtClean="0">
                            <a:latin typeface="Cambria Math" panose="02040503050406030204" pitchFamily="18" charset="0"/>
                          </a:rPr>
                          <m:t>𝑻𝑴</m:t>
                        </m:r>
                      </m:sub>
                    </m:sSub>
                    <m:r>
                      <a:rPr lang="en-US" sz="1400" b="1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1" i="1" noProof="0" smtClean="0">
                        <a:latin typeface="Cambria Math" panose="02040503050406030204" pitchFamily="18" charset="0"/>
                      </a:rPr>
                      <m:t>𝝏</m:t>
                    </m:r>
                    <m:sSub>
                      <m:sSubPr>
                        <m:ctrlPr>
                          <a:rPr lang="en-US" sz="1400" b="1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noProof="0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1400" b="1" i="1" noProof="0" smtClean="0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endParaRPr lang="en-US" sz="1400" b="1" dirty="0">
                  <a:latin typeface="Atkinson Hyperlegible" pitchFamily="50" charset="0"/>
                </a:endParaRPr>
              </a:p>
              <a:p>
                <a:pPr marL="742950" lvl="1" indent="-285750">
                  <a:spcAft>
                    <a:spcPts val="400"/>
                  </a:spcAft>
                  <a:buFont typeface="Wingdings" panose="05000000000000000000" pitchFamily="2" charset="2"/>
                  <a:buChar char="à"/>
                </a:pPr>
                <a:endParaRPr lang="en-US" sz="1400" b="1" dirty="0">
                  <a:latin typeface="Atkinson Hyperlegible" pitchFamily="50" charset="0"/>
                </a:endParaRPr>
              </a:p>
              <a:p>
                <a:r>
                  <a:rPr lang="en-US" sz="1400" dirty="0">
                    <a:latin typeface="Atkinson Hyperlegible" pitchFamily="50" charset="0"/>
                  </a:rPr>
                  <a:t>Example: a molecule emitted from a cable inside IBM cavity (facing IBM, not EH)</a:t>
                </a:r>
              </a:p>
              <a:p>
                <a:endParaRPr lang="en-US" sz="1400" dirty="0">
                  <a:latin typeface="Atkinson Hyperlegible" pitchFamily="50" charset="0"/>
                </a:endParaRPr>
              </a:p>
              <a:p>
                <a14:m>
                  <m:oMath xmlns:m="http://schemas.openxmlformats.org/officeDocument/2006/math">
                    <m:r>
                      <a:rPr lang="it-IT" sz="14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sz="1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4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it-IT" sz="140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400" dirty="0">
                    <a:latin typeface="Atkinson Hyperlegible" pitchFamily="50" charset="0"/>
                  </a:rPr>
                  <a:t> 	=  3e-23 N / (molecule/s)</a:t>
                </a:r>
              </a:p>
              <a:p>
                <a:r>
                  <a:rPr lang="en-US" sz="1400" dirty="0">
                    <a:latin typeface="Atkinson Hyperlegible" pitchFamily="50" charset="0"/>
                  </a:rPr>
                  <a:t>	=  350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µ</a:t>
                </a:r>
                <a:r>
                  <a:rPr lang="en-US" sz="1400" dirty="0">
                    <a:latin typeface="Atkinson Hyperlegible" pitchFamily="50" charset="0"/>
                  </a:rPr>
                  <a:t>m/s</a:t>
                </a:r>
                <a:r>
                  <a:rPr lang="en-US" sz="1400" baseline="30000" dirty="0">
                    <a:latin typeface="Atkinson Hyperlegible" pitchFamily="50" charset="0"/>
                  </a:rPr>
                  <a:t>2</a:t>
                </a:r>
                <a:r>
                  <a:rPr lang="en-US" sz="1400" dirty="0">
                    <a:latin typeface="Atkinson Hyperlegible" pitchFamily="50" charset="0"/>
                  </a:rPr>
                  <a:t> / (mbar L/s)</a:t>
                </a:r>
                <a:br>
                  <a:rPr lang="en-US" sz="1400" noProof="0" dirty="0">
                    <a:latin typeface="Atkinson Hyperlegible" pitchFamily="50" charset="0"/>
                  </a:rPr>
                </a:br>
                <a:endParaRPr lang="en-US" sz="1400" noProof="0" dirty="0">
                  <a:latin typeface="Atkinson Hyperlegible" pitchFamily="50" charset="0"/>
                </a:endParaRPr>
              </a:p>
              <a:p>
                <a:pPr marL="742950" lvl="1" indent="-285750">
                  <a:spcAft>
                    <a:spcPts val="400"/>
                  </a:spcAft>
                  <a:buFont typeface="Wingdings" panose="05000000000000000000" pitchFamily="2" charset="2"/>
                  <a:buChar char="à"/>
                </a:pPr>
                <a:endParaRPr lang="en-US" sz="1400" noProof="0" dirty="0">
                  <a:latin typeface="Atkinson Hyperlegible" pitchFamily="50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129278-C7D4-D1BA-01B9-C8693FD49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301" y="982546"/>
                <a:ext cx="5251872" cy="5207516"/>
              </a:xfrm>
              <a:prstGeom prst="rect">
                <a:avLst/>
              </a:prstGeom>
              <a:blipFill>
                <a:blip r:embed="rId4"/>
                <a:stretch>
                  <a:fillRect l="-348" t="-351" r="-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657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785DF-192B-7BC5-8C79-E0DB44526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86F1-D972-E7DE-C504-9E6D7A43165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noProof="0" dirty="0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Conclusions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D5D2470E-B40D-E5D1-8098-44C1FAD9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617970"/>
            <a:ext cx="609791" cy="240030"/>
          </a:xfrm>
        </p:spPr>
        <p:txBody>
          <a:bodyPr/>
          <a:lstStyle/>
          <a:p>
            <a:fld id="{03FF3461-034B-4B17-B256-1DA456ECEFE7}" type="slidenum">
              <a:rPr lang="en-US" sz="1400" smtClean="0">
                <a:solidFill>
                  <a:schemeClr val="bg1">
                    <a:lumMod val="50000"/>
                  </a:schemeClr>
                </a:solidFill>
                <a:latin typeface="Atkinson Hyperlegible" pitchFamily="50" charset="0"/>
              </a:rPr>
              <a:t>19</a:t>
            </a:fld>
            <a:endParaRPr lang="en-US" sz="1400" dirty="0">
              <a:solidFill>
                <a:schemeClr val="bg1">
                  <a:lumMod val="50000"/>
                </a:schemeClr>
              </a:solidFill>
              <a:latin typeface="Atkinson Hyperlegible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66333D-8FE2-004B-A31B-A96E34EBA41C}"/>
              </a:ext>
            </a:extLst>
          </p:cNvPr>
          <p:cNvSpPr txBox="1"/>
          <p:nvPr/>
        </p:nvSpPr>
        <p:spPr>
          <a:xfrm>
            <a:off x="1069341" y="1968066"/>
            <a:ext cx="7571739" cy="232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tkinson Hyperlegible" pitchFamily="50" charset="0"/>
              </a:rPr>
              <a:t>The </a:t>
            </a:r>
            <a:r>
              <a:rPr lang="en-US" sz="1600" b="1" noProof="0" dirty="0">
                <a:latin typeface="Atkinson Hyperlegible" pitchFamily="50" charset="0"/>
              </a:rPr>
              <a:t>authority reduction to UURLA </a:t>
            </a:r>
            <a:r>
              <a:rPr lang="en-US" sz="1600" noProof="0" dirty="0">
                <a:latin typeface="Atkinson Hyperlegible" pitchFamily="50" charset="0"/>
              </a:rPr>
              <a:t>was crucial for all investigations</a:t>
            </a:r>
            <a:br>
              <a:rPr lang="en-US" sz="1600" noProof="0" dirty="0">
                <a:latin typeface="Atkinson Hyperlegible" pitchFamily="50" charset="0"/>
              </a:rPr>
            </a:br>
            <a:r>
              <a:rPr lang="en-US" sz="1600" noProof="0" dirty="0">
                <a:latin typeface="Atkinson Hyperlegible" pitchFamily="50" charset="0"/>
              </a:rPr>
              <a:t>(low-frequency excess, Brownian, long-lasting glitches).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latin typeface="Atkinson Hyperlegible" pitchFamily="50" charset="0"/>
              </a:rPr>
              <a:t>Brownian noise </a:t>
            </a:r>
            <a:r>
              <a:rPr lang="en-US" sz="1600" dirty="0">
                <a:latin typeface="Atkinson Hyperlegible" pitchFamily="50" charset="0"/>
              </a:rPr>
              <a:t>exceptionally corresponds to a vacuum system</a:t>
            </a:r>
            <a:br>
              <a:rPr lang="en-US" sz="1600" dirty="0">
                <a:latin typeface="Atkinson Hyperlegible" pitchFamily="50" charset="0"/>
              </a:rPr>
            </a:br>
            <a:r>
              <a:rPr lang="en-US" sz="1600" dirty="0">
                <a:latin typeface="Atkinson Hyperlegible" pitchFamily="50" charset="0"/>
              </a:rPr>
              <a:t>outgassing to space for 1.5 years.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latin typeface="Atkinson Hyperlegible" pitchFamily="50" charset="0"/>
              </a:rPr>
              <a:t>Sub-</a:t>
            </a:r>
            <a:r>
              <a:rPr lang="en-US" sz="1600" b="1" dirty="0" err="1">
                <a:latin typeface="Atkinson Hyperlegible" pitchFamily="50" charset="0"/>
              </a:rPr>
              <a:t>mHz</a:t>
            </a:r>
            <a:r>
              <a:rPr lang="en-US" sz="1600" b="1" dirty="0">
                <a:latin typeface="Atkinson Hyperlegible" pitchFamily="50" charset="0"/>
              </a:rPr>
              <a:t> noise </a:t>
            </a:r>
            <a:r>
              <a:rPr lang="en-US" sz="1600" dirty="0">
                <a:latin typeface="Atkinson Hyperlegible" pitchFamily="50" charset="0"/>
              </a:rPr>
              <a:t>is partially modeled as actuation noise (40% power).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latin typeface="Atkinson Hyperlegible" pitchFamily="50" charset="0"/>
              </a:rPr>
              <a:t>Glitches</a:t>
            </a:r>
            <a:r>
              <a:rPr lang="en-US" sz="1600" dirty="0">
                <a:latin typeface="Atkinson Hyperlegible" pitchFamily="50" charset="0"/>
              </a:rPr>
              <a:t> to be investigated with an experimental setup.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tkinson Hyperlegible" pitchFamily="50" charset="0"/>
              </a:rPr>
              <a:t>Investigations are still going on, after 10 years.</a:t>
            </a:r>
            <a:endParaRPr lang="en-US" sz="1600" noProof="0" dirty="0">
              <a:latin typeface="Atkinson Hyperlegible" pitchFamily="50" charset="0"/>
            </a:endParaRPr>
          </a:p>
        </p:txBody>
      </p:sp>
      <p:pic>
        <p:nvPicPr>
          <p:cNvPr id="5" name="Picture 4" descr="A graph of a graph&#10;&#10;AI-generated content may be incorrect.">
            <a:extLst>
              <a:ext uri="{FF2B5EF4-FFF2-40B4-BE49-F238E27FC236}">
                <a16:creationId xmlns:a16="http://schemas.microsoft.com/office/drawing/2014/main" id="{2306F14E-7014-770B-9FD1-FA5874F45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55" y="3699510"/>
            <a:ext cx="3792855" cy="252856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36F8AE8-5C1E-60CA-C95B-6F231CD7D79F}"/>
              </a:ext>
            </a:extLst>
          </p:cNvPr>
          <p:cNvGrpSpPr/>
          <p:nvPr/>
        </p:nvGrpSpPr>
        <p:grpSpPr>
          <a:xfrm>
            <a:off x="8565358" y="1713865"/>
            <a:ext cx="3222624" cy="2109470"/>
            <a:chOff x="8565358" y="1713865"/>
            <a:chExt cx="3222624" cy="2109470"/>
          </a:xfrm>
        </p:grpSpPr>
        <p:pic>
          <p:nvPicPr>
            <p:cNvPr id="6" name="Graphic 4">
              <a:extLst>
                <a:ext uri="{FF2B5EF4-FFF2-40B4-BE49-F238E27FC236}">
                  <a16:creationId xmlns:a16="http://schemas.microsoft.com/office/drawing/2014/main" id="{89256D71-B742-8336-07B9-C548378FE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" r="46946" b="53263"/>
            <a:stretch>
              <a:fillRect/>
            </a:stretch>
          </p:blipFill>
          <p:spPr>
            <a:xfrm>
              <a:off x="8565358" y="1713865"/>
              <a:ext cx="3222624" cy="19145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0FD528-AE7D-233C-55FA-D521C7B92483}"/>
                </a:ext>
              </a:extLst>
            </p:cNvPr>
            <p:cNvSpPr txBox="1"/>
            <p:nvPr/>
          </p:nvSpPr>
          <p:spPr>
            <a:xfrm>
              <a:off x="10021570" y="3607891"/>
              <a:ext cx="7954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DejaVu Sans" panose="020B0603030804020204" pitchFamily="34" charset="0"/>
                  <a:ea typeface="DejaVu Sans" panose="020B0603030804020204" pitchFamily="34" charset="0"/>
                  <a:cs typeface="DejaVu Sans" panose="020B0603030804020204" pitchFamily="34" charset="0"/>
                </a:rPr>
                <a:t>Duration [s]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2381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252B-2050-4713-87EB-AC38A966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77" y="44908"/>
            <a:ext cx="10515600" cy="706591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1"/>
                </a:solidFill>
                <a:latin typeface="Gill Sans Nova" panose="020B0602020104020203" pitchFamily="34" charset="0"/>
              </a:rPr>
              <a:t>LISA </a:t>
            </a:r>
            <a:r>
              <a:rPr lang="it-IT" sz="32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Pathfinder</a:t>
            </a:r>
            <a:r>
              <a:rPr lang="it-IT" sz="3200" dirty="0">
                <a:solidFill>
                  <a:schemeClr val="bg1"/>
                </a:solidFill>
                <a:latin typeface="Gill Sans Nova" panose="020B0602020104020203" pitchFamily="34" charset="0"/>
              </a:rPr>
              <a:t>: a window to low frequencies</a:t>
            </a:r>
            <a:endParaRPr lang="en-US" sz="3200" dirty="0">
              <a:solidFill>
                <a:schemeClr val="bg1"/>
              </a:solidFill>
              <a:latin typeface="Roadgeek 2005 Mittelschrift" panose="02000000000000000000" pitchFamily="2" charset="0"/>
              <a:ea typeface="Roboto Cn" pitchFamily="2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C52B991-50FE-4B7E-B90D-1CAF166F1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t="23180" r="56951" b="27565"/>
          <a:stretch/>
        </p:blipFill>
        <p:spPr>
          <a:xfrm>
            <a:off x="10416077" y="169146"/>
            <a:ext cx="696458" cy="70509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18A73BE-AC2D-4097-8521-95A5D03A3C7D}"/>
              </a:ext>
            </a:extLst>
          </p:cNvPr>
          <p:cNvSpPr txBox="1">
            <a:spLocks/>
          </p:cNvSpPr>
          <p:nvPr/>
        </p:nvSpPr>
        <p:spPr>
          <a:xfrm>
            <a:off x="53789" y="1106532"/>
            <a:ext cx="6733652" cy="5670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latin typeface="Atkinson Hyperlegible" pitchFamily="50" charset="0"/>
              </a:rPr>
              <a:t>LPF’s main measurement: the </a:t>
            </a:r>
            <a:r>
              <a:rPr lang="en-US" sz="1600" b="1" dirty="0">
                <a:latin typeface="Atkinson Hyperlegible" pitchFamily="50" charset="0"/>
              </a:rPr>
              <a:t>differential </a:t>
            </a:r>
            <a:r>
              <a:rPr lang="en-US" sz="1600" b="1" u="sng" dirty="0">
                <a:latin typeface="Atkinson Hyperlegible" pitchFamily="50" charset="0"/>
              </a:rPr>
              <a:t>acceleration</a:t>
            </a:r>
            <a:r>
              <a:rPr lang="en-US" sz="1600" dirty="0">
                <a:latin typeface="Atkinson Hyperlegible" pitchFamily="50" charset="0"/>
              </a:rPr>
              <a:t> </a:t>
            </a:r>
            <a:br>
              <a:rPr lang="en-US" sz="1600" dirty="0">
                <a:latin typeface="Atkinson Hyperlegible" pitchFamily="50" charset="0"/>
              </a:rPr>
            </a:br>
            <a:r>
              <a:rPr lang="en-US" sz="1600" dirty="0">
                <a:latin typeface="Atkinson Hyperlegible" pitchFamily="50" charset="0"/>
              </a:rPr>
              <a:t>between two LISA-like TMs, along a 38cm arm.</a:t>
            </a:r>
            <a:br>
              <a:rPr lang="en-US" sz="1600" dirty="0">
                <a:latin typeface="Atkinson Hyperlegible" pitchFamily="50" charset="0"/>
              </a:rPr>
            </a:br>
            <a:br>
              <a:rPr lang="en-US" sz="1600" dirty="0">
                <a:latin typeface="Atkinson Hyperlegible" pitchFamily="50" charset="0"/>
              </a:rPr>
            </a:br>
            <a:endParaRPr lang="en-US" sz="1600" dirty="0">
              <a:latin typeface="Atkinson Hyperlegible" pitchFamily="50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600" dirty="0">
              <a:latin typeface="Atkinson Hyperlegible" pitchFamily="50" charset="0"/>
            </a:endParaRPr>
          </a:p>
          <a:p>
            <a:pPr marL="457200" lvl="1" indent="0">
              <a:buNone/>
            </a:pPr>
            <a:br>
              <a:rPr lang="en-US" sz="1600" dirty="0">
                <a:latin typeface="Atkinson Hyperlegible" pitchFamily="50" charset="0"/>
              </a:rPr>
            </a:br>
            <a:endParaRPr lang="en-US" sz="1600" dirty="0">
              <a:latin typeface="Atkinson Hyperlegible" pitchFamily="50" charset="0"/>
            </a:endParaRPr>
          </a:p>
          <a:p>
            <a:pPr marL="457200" lvl="1" indent="0">
              <a:buNone/>
            </a:pPr>
            <a:br>
              <a:rPr lang="en-US" sz="1600" dirty="0">
                <a:latin typeface="Atkinson Hyperlegible" pitchFamily="50" charset="0"/>
              </a:rPr>
            </a:br>
            <a:br>
              <a:rPr lang="en-US" sz="1600" dirty="0">
                <a:latin typeface="Atkinson Hyperlegible" pitchFamily="50" charset="0"/>
              </a:rPr>
            </a:br>
            <a:endParaRPr lang="en-US" sz="1600" dirty="0">
              <a:latin typeface="Atkinson Hyperlegible" pitchFamily="50" charset="0"/>
            </a:endParaRPr>
          </a:p>
          <a:p>
            <a:pPr marL="457200" lvl="1" indent="0">
              <a:buNone/>
            </a:pPr>
            <a:endParaRPr lang="en-US" sz="1600" dirty="0">
              <a:latin typeface="Atkinson Hyperlegible" pitchFamily="50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latin typeface="Atkinson Hyperlegible" pitchFamily="50" charset="0"/>
              </a:rPr>
              <a:t>TM1: Drag-free control</a:t>
            </a:r>
            <a:r>
              <a:rPr lang="it-IT" sz="1600" dirty="0">
                <a:latin typeface="Atkinson Hyperlegible" pitchFamily="50" charset="0"/>
              </a:rPr>
              <a:t>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latin typeface="Atkinson Hyperlegible" pitchFamily="50" charset="0"/>
              </a:rPr>
              <a:t>TM2: </a:t>
            </a:r>
            <a:r>
              <a:rPr lang="en-US" sz="1600" b="1" dirty="0" err="1">
                <a:latin typeface="Atkinson Hyperlegible" pitchFamily="50" charset="0"/>
              </a:rPr>
              <a:t>pN</a:t>
            </a:r>
            <a:r>
              <a:rPr lang="en-US" sz="1600" b="1" dirty="0">
                <a:latin typeface="Atkinson Hyperlegible" pitchFamily="50" charset="0"/>
              </a:rPr>
              <a:t> actuation </a:t>
            </a:r>
            <a:r>
              <a:rPr lang="en-US" sz="1600" dirty="0">
                <a:latin typeface="Atkinson Hyperlegible" pitchFamily="50" charset="0"/>
              </a:rPr>
              <a:t>along sensitive axis.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latin typeface="Atkinson Hyperlegible" pitchFamily="50" charset="0"/>
              </a:rPr>
              <a:t>Both: force/torque actuation along all remaining DOFs.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DF090FD2-96FB-404E-A3CC-3D41E7A9ADD2}"/>
              </a:ext>
            </a:extLst>
          </p:cNvPr>
          <p:cNvCxnSpPr>
            <a:cxnSpLocks/>
          </p:cNvCxnSpPr>
          <p:nvPr/>
        </p:nvCxnSpPr>
        <p:spPr>
          <a:xfrm rot="5400000">
            <a:off x="5438617" y="3724558"/>
            <a:ext cx="3092629" cy="341848"/>
          </a:xfrm>
          <a:prstGeom prst="bentConnector3">
            <a:avLst>
              <a:gd name="adj1" fmla="val 39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A7BF6084-B6A4-4C7E-ACD1-7A19EEDA0D9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019032" y="3869426"/>
            <a:ext cx="1059392" cy="208623"/>
          </a:xfrm>
          <a:prstGeom prst="bentConnector3">
            <a:avLst>
              <a:gd name="adj1" fmla="val -35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249DE4B-BDBD-4EDA-98AE-BE6B23B1BD09}"/>
              </a:ext>
            </a:extLst>
          </p:cNvPr>
          <p:cNvSpPr txBox="1"/>
          <p:nvPr/>
        </p:nvSpPr>
        <p:spPr>
          <a:xfrm>
            <a:off x="9735033" y="4503434"/>
            <a:ext cx="2271588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Suspension loop,</a:t>
            </a:r>
            <a:br>
              <a:rPr lang="en-US" sz="1400" dirty="0"/>
            </a:br>
            <a:r>
              <a:rPr lang="en-US" sz="1400" dirty="0" err="1"/>
              <a:t>pN</a:t>
            </a:r>
            <a:r>
              <a:rPr lang="en-US" sz="1400" dirty="0"/>
              <a:t> forces on TM2 </a:t>
            </a:r>
            <a:r>
              <a:rPr lang="en-US" sz="1400" dirty="0" err="1"/>
              <a:t>w.r.t.</a:t>
            </a:r>
            <a:r>
              <a:rPr lang="en-US" sz="1400" dirty="0"/>
              <a:t> TM1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FC8DA-93E5-4193-ABB1-418688F58398}"/>
              </a:ext>
            </a:extLst>
          </p:cNvPr>
          <p:cNvSpPr txBox="1"/>
          <p:nvPr/>
        </p:nvSpPr>
        <p:spPr>
          <a:xfrm>
            <a:off x="6629943" y="5441795"/>
            <a:ext cx="221239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Drag-free loop,</a:t>
            </a:r>
            <a:br>
              <a:rPr lang="en-US" sz="1400" dirty="0"/>
            </a:br>
            <a:r>
              <a:rPr lang="el-GR" sz="1400" dirty="0"/>
              <a:t>μ</a:t>
            </a:r>
            <a:r>
              <a:rPr lang="it-IT" sz="1400" dirty="0"/>
              <a:t>N </a:t>
            </a:r>
            <a:r>
              <a:rPr lang="en-US" sz="1400" dirty="0"/>
              <a:t>forces on S/C </a:t>
            </a:r>
            <a:r>
              <a:rPr lang="en-US" sz="1400" dirty="0" err="1"/>
              <a:t>w.r.t.</a:t>
            </a:r>
            <a:r>
              <a:rPr lang="en-US" sz="1400" dirty="0"/>
              <a:t> TM1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1E3D5F-EEE9-4398-AD3D-77A036F6C9D2}"/>
              </a:ext>
            </a:extLst>
          </p:cNvPr>
          <p:cNvCxnSpPr/>
          <p:nvPr/>
        </p:nvCxnSpPr>
        <p:spPr>
          <a:xfrm>
            <a:off x="6807267" y="4751486"/>
            <a:ext cx="29011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dark, sitting, table, orange&#10;&#10;Description automatically generated">
            <a:extLst>
              <a:ext uri="{FF2B5EF4-FFF2-40B4-BE49-F238E27FC236}">
                <a16:creationId xmlns:a16="http://schemas.microsoft.com/office/drawing/2014/main" id="{9324BE39-87FF-DBEF-3345-2EF9D1A18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738" y="312815"/>
            <a:ext cx="4629302" cy="46293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E4BDF0-471C-C51A-5F03-ECC441840D7F}"/>
              </a:ext>
            </a:extLst>
          </p:cNvPr>
          <p:cNvSpPr txBox="1"/>
          <p:nvPr/>
        </p:nvSpPr>
        <p:spPr>
          <a:xfrm>
            <a:off x="9684401" y="1426364"/>
            <a:ext cx="1696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 Cn" pitchFamily="2" charset="0"/>
                <a:ea typeface="Roboto Cn" pitchFamily="2" charset="0"/>
              </a:rPr>
              <a:t>Interferometric IFO</a:t>
            </a:r>
            <a:br>
              <a:rPr lang="en-US" sz="1600" dirty="0">
                <a:latin typeface="Roboto Cn" pitchFamily="2" charset="0"/>
                <a:ea typeface="Roboto Cn" pitchFamily="2" charset="0"/>
              </a:rPr>
            </a:br>
            <a:r>
              <a:rPr lang="en-US" sz="1600" dirty="0">
                <a:latin typeface="Roboto Cn" pitchFamily="2" charset="0"/>
                <a:ea typeface="Roboto Cn" pitchFamily="2" charset="0"/>
              </a:rPr>
              <a:t>readout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CAB830-D269-2BA4-E486-1F80B5BBC7E1}"/>
              </a:ext>
            </a:extLst>
          </p:cNvPr>
          <p:cNvSpPr txBox="1"/>
          <p:nvPr/>
        </p:nvSpPr>
        <p:spPr>
          <a:xfrm>
            <a:off x="8937386" y="3890049"/>
            <a:ext cx="1529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 Cn" pitchFamily="2" charset="0"/>
                <a:ea typeface="Roboto Cn" pitchFamily="2" charset="0"/>
              </a:rPr>
              <a:t>Capacitive (GRS)</a:t>
            </a:r>
            <a:br>
              <a:rPr lang="en-US" sz="1600" dirty="0">
                <a:latin typeface="Roboto Cn" pitchFamily="2" charset="0"/>
                <a:ea typeface="Roboto Cn" pitchFamily="2" charset="0"/>
              </a:rPr>
            </a:br>
            <a:r>
              <a:rPr lang="en-US" sz="1600" dirty="0">
                <a:latin typeface="Roboto Cn" pitchFamily="2" charset="0"/>
                <a:ea typeface="Roboto Cn" pitchFamily="2" charset="0"/>
              </a:rPr>
              <a:t>readout, 6 DOF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FF7101-C5E0-CD1B-833D-7CC909929150}"/>
              </a:ext>
            </a:extLst>
          </p:cNvPr>
          <p:cNvCxnSpPr>
            <a:stCxn id="12" idx="2"/>
          </p:cNvCxnSpPr>
          <p:nvPr/>
        </p:nvCxnSpPr>
        <p:spPr>
          <a:xfrm flipH="1">
            <a:off x="10188268" y="2011139"/>
            <a:ext cx="344411" cy="372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6DF181-EE05-2FB4-7B75-2D31244246C0}"/>
              </a:ext>
            </a:extLst>
          </p:cNvPr>
          <p:cNvCxnSpPr>
            <a:cxnSpLocks/>
          </p:cNvCxnSpPr>
          <p:nvPr/>
        </p:nvCxnSpPr>
        <p:spPr>
          <a:xfrm flipV="1">
            <a:off x="9728920" y="3586016"/>
            <a:ext cx="540117" cy="301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5AAF109-D173-0426-4AFB-3B9AC08FF189}"/>
              </a:ext>
            </a:extLst>
          </p:cNvPr>
          <p:cNvSpPr txBox="1"/>
          <p:nvPr/>
        </p:nvSpPr>
        <p:spPr>
          <a:xfrm>
            <a:off x="7897485" y="1093990"/>
            <a:ext cx="1493823" cy="310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latin typeface="Roboto Cn" pitchFamily="2" charset="0"/>
                <a:ea typeface="Roboto Cn" pitchFamily="2" charset="0"/>
              </a:rPr>
              <a:t>Electrode</a:t>
            </a:r>
            <a:r>
              <a:rPr lang="it-IT" sz="1600" dirty="0">
                <a:latin typeface="Roboto Cn" pitchFamily="2" charset="0"/>
                <a:ea typeface="Roboto Cn" pitchFamily="2" charset="0"/>
              </a:rPr>
              <a:t> Housing</a:t>
            </a:r>
            <a:endParaRPr lang="en-US" sz="16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5F54B8-BC23-DA04-F85F-2250F38D9BB2}"/>
              </a:ext>
            </a:extLst>
          </p:cNvPr>
          <p:cNvSpPr txBox="1"/>
          <p:nvPr/>
        </p:nvSpPr>
        <p:spPr>
          <a:xfrm>
            <a:off x="7059524" y="3596803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Roboto Cn" pitchFamily="2" charset="0"/>
                <a:ea typeface="Roboto Cn" pitchFamily="2" charset="0"/>
              </a:rPr>
              <a:t>Optical </a:t>
            </a:r>
            <a:r>
              <a:rPr lang="it-IT" sz="1600" dirty="0" err="1">
                <a:latin typeface="Roboto Cn" pitchFamily="2" charset="0"/>
                <a:ea typeface="Roboto Cn" pitchFamily="2" charset="0"/>
              </a:rPr>
              <a:t>Bench</a:t>
            </a:r>
            <a:endParaRPr lang="en-US" sz="1600" dirty="0">
              <a:latin typeface="Roboto Cn" pitchFamily="2" charset="0"/>
              <a:ea typeface="Roboto Cn" pitchFamily="2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5A22BB-8E17-A84D-DB9F-992AE7CB28CD}"/>
              </a:ext>
            </a:extLst>
          </p:cNvPr>
          <p:cNvCxnSpPr>
            <a:cxnSpLocks/>
          </p:cNvCxnSpPr>
          <p:nvPr/>
        </p:nvCxnSpPr>
        <p:spPr>
          <a:xfrm flipV="1">
            <a:off x="7444937" y="3350134"/>
            <a:ext cx="345186" cy="222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F549204-7BE8-6388-6FC6-9F1177D536F1}"/>
              </a:ext>
            </a:extLst>
          </p:cNvPr>
          <p:cNvCxnSpPr>
            <a:cxnSpLocks/>
          </p:cNvCxnSpPr>
          <p:nvPr/>
        </p:nvCxnSpPr>
        <p:spPr>
          <a:xfrm flipH="1">
            <a:off x="7963129" y="1426365"/>
            <a:ext cx="518994" cy="249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diagram of a circuit&#10;&#10;AI-generated content may be incorrect.">
            <a:extLst>
              <a:ext uri="{FF2B5EF4-FFF2-40B4-BE49-F238E27FC236}">
                <a16:creationId xmlns:a16="http://schemas.microsoft.com/office/drawing/2014/main" id="{F1DB8184-6458-741F-44B6-DA1DC3954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54" y="1885204"/>
            <a:ext cx="4206120" cy="17115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91025E0-627F-1551-DB58-4012BA5C2A23}"/>
              </a:ext>
            </a:extLst>
          </p:cNvPr>
          <p:cNvGrpSpPr/>
          <p:nvPr/>
        </p:nvGrpSpPr>
        <p:grpSpPr>
          <a:xfrm>
            <a:off x="708747" y="4947917"/>
            <a:ext cx="5377992" cy="1213954"/>
            <a:chOff x="718008" y="5368674"/>
            <a:chExt cx="5377992" cy="12139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1BCA0E-9EA5-FD8B-C0CB-6ACB4A5CD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08" y="5368674"/>
              <a:ext cx="5377992" cy="51940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2B6E46-E00A-4278-CEBC-592E37908900}"/>
                </a:ext>
              </a:extLst>
            </p:cNvPr>
            <p:cNvSpPr txBox="1"/>
            <p:nvPr/>
          </p:nvSpPr>
          <p:spPr>
            <a:xfrm>
              <a:off x="1608227" y="5945585"/>
              <a:ext cx="15065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Applied control </a:t>
              </a:r>
            </a:p>
            <a:p>
              <a:r>
                <a:rPr lang="en-US" sz="1600" dirty="0"/>
                <a:t>forces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82DEF1-227F-C2AC-F9AA-DA3BEF0FF94F}"/>
                </a:ext>
              </a:extLst>
            </p:cNvPr>
            <p:cNvSpPr txBox="1"/>
            <p:nvPr/>
          </p:nvSpPr>
          <p:spPr>
            <a:xfrm>
              <a:off x="4168473" y="5938719"/>
              <a:ext cx="18549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Stiffness terms, </a:t>
              </a:r>
              <a:b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coupling to S/C motion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D278013-535B-21BE-4304-242FFE1EFAFB}"/>
                </a:ext>
              </a:extLst>
            </p:cNvPr>
            <p:cNvCxnSpPr>
              <a:cxnSpLocks/>
            </p:cNvCxnSpPr>
            <p:nvPr/>
          </p:nvCxnSpPr>
          <p:spPr>
            <a:xfrm>
              <a:off x="2443240" y="5796800"/>
              <a:ext cx="0" cy="1682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D71269A-9227-49AA-1DC9-3DEAFAB74C6B}"/>
                </a:ext>
              </a:extLst>
            </p:cNvPr>
            <p:cNvCxnSpPr>
              <a:cxnSpLocks/>
            </p:cNvCxnSpPr>
            <p:nvPr/>
          </p:nvCxnSpPr>
          <p:spPr>
            <a:xfrm>
              <a:off x="3210145" y="5796800"/>
              <a:ext cx="0" cy="491927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CE834BF-45B1-EC3C-97C8-36D7BE37ED53}"/>
                </a:ext>
              </a:extLst>
            </p:cNvPr>
            <p:cNvCxnSpPr>
              <a:cxnSpLocks/>
            </p:cNvCxnSpPr>
            <p:nvPr/>
          </p:nvCxnSpPr>
          <p:spPr>
            <a:xfrm>
              <a:off x="4016638" y="5879118"/>
              <a:ext cx="187500" cy="16364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48675DA-DF45-3CCB-8521-FD66466D49F6}"/>
                </a:ext>
              </a:extLst>
            </p:cNvPr>
            <p:cNvSpPr txBox="1"/>
            <p:nvPr/>
          </p:nvSpPr>
          <p:spPr>
            <a:xfrm>
              <a:off x="2900877" y="6244074"/>
              <a:ext cx="13299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Inertial forces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52BEB75-6C2B-BDA1-8C14-C1CA5E7DBC13}"/>
              </a:ext>
            </a:extLst>
          </p:cNvPr>
          <p:cNvSpPr/>
          <p:nvPr/>
        </p:nvSpPr>
        <p:spPr>
          <a:xfrm>
            <a:off x="2846236" y="4950133"/>
            <a:ext cx="3431307" cy="491662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09E7057C-AEF4-039B-228D-AB39FA78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617970"/>
            <a:ext cx="609791" cy="240030"/>
          </a:xfrm>
        </p:spPr>
        <p:txBody>
          <a:bodyPr/>
          <a:lstStyle/>
          <a:p>
            <a:fld id="{03FF3461-034B-4B17-B256-1DA456ECEFE7}" type="slidenum">
              <a:rPr lang="en-US" sz="1400" smtClean="0">
                <a:solidFill>
                  <a:schemeClr val="bg1">
                    <a:lumMod val="50000"/>
                  </a:schemeClr>
                </a:solidFill>
                <a:latin typeface="Atkinson Hyperlegible" pitchFamily="50" charset="0"/>
              </a:rPr>
              <a:t>2</a:t>
            </a:fld>
            <a:endParaRPr lang="en-US" sz="1400" dirty="0">
              <a:solidFill>
                <a:schemeClr val="bg1">
                  <a:lumMod val="50000"/>
                </a:schemeClr>
              </a:solidFill>
              <a:latin typeface="Atkinson Hyperlegibl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493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71E86C-8A32-E638-C149-FCCC2110ACD0}"/>
              </a:ext>
            </a:extLst>
          </p:cNvPr>
          <p:cNvSpPr txBox="1"/>
          <p:nvPr/>
        </p:nvSpPr>
        <p:spPr>
          <a:xfrm>
            <a:off x="6916367" y="6550223"/>
            <a:ext cx="2396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[ slide intentionally left blank ]</a:t>
            </a:r>
          </a:p>
        </p:txBody>
      </p:sp>
    </p:spTree>
    <p:extLst>
      <p:ext uri="{BB962C8B-B14F-4D97-AF65-F5344CB8AC3E}">
        <p14:creationId xmlns:p14="http://schemas.microsoft.com/office/powerpoint/2010/main" val="710896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B61F0-4B6F-23D0-0DBA-404F5D691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46E91F-60F6-A5A6-4679-4739DFB0643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noProof="0" dirty="0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The nature of Brownian noise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6E416423-9AC2-28CF-5EC9-7CDA2403B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257" y="6548930"/>
            <a:ext cx="405354" cy="202676"/>
          </a:xfrm>
        </p:spPr>
        <p:txBody>
          <a:bodyPr/>
          <a:lstStyle/>
          <a:p>
            <a:fld id="{03FF3461-034B-4B17-B256-1DA456ECEFE7}" type="slidenum">
              <a:rPr lang="en-US" noProof="0" smtClean="0"/>
              <a:t>21</a:t>
            </a:fld>
            <a:endParaRPr lang="en-US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CC641A-74C6-D549-AFCD-B5C6C9B1EEA9}"/>
              </a:ext>
            </a:extLst>
          </p:cNvPr>
          <p:cNvSpPr txBox="1"/>
          <p:nvPr/>
        </p:nvSpPr>
        <p:spPr>
          <a:xfrm>
            <a:off x="4690805" y="1351918"/>
            <a:ext cx="6497484" cy="5350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600" b="1" noProof="0" dirty="0">
                <a:latin typeface="Atkinson Hyperlegible" pitchFamily="50" charset="0"/>
              </a:rPr>
              <a:t>Random hit “shot noise” </a:t>
            </a:r>
            <a:r>
              <a:rPr lang="en-US" sz="1600" noProof="0" dirty="0">
                <a:latin typeface="Atkinson Hyperlegible" pitchFamily="50" charset="0"/>
              </a:rPr>
              <a:t>by residual gas molecules</a:t>
            </a:r>
            <a:br>
              <a:rPr lang="en-US" sz="1600" noProof="0" dirty="0">
                <a:latin typeface="Atkinson Hyperlegible" pitchFamily="50" charset="0"/>
              </a:rPr>
            </a:br>
            <a:r>
              <a:rPr lang="en-US" sz="1400" noProof="0" dirty="0">
                <a:latin typeface="Atkinson Hyperlegible" pitchFamily="50" charset="0"/>
              </a:rPr>
              <a:t>[Physics Letters A 374 (2010) 3365–3369]</a:t>
            </a:r>
            <a:endParaRPr lang="en-US" sz="1600" noProof="0" dirty="0">
              <a:latin typeface="Atkinson Hyperlegible" pitchFamily="50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tkinson Hyperlegible" pitchFamily="50" charset="0"/>
                <a:sym typeface="Wingdings" panose="05000000000000000000" pitchFamily="2" charset="2"/>
              </a:rPr>
              <a:t>Manifestation of the “fluctuation-dissipation theorem”:</a:t>
            </a:r>
            <a:br>
              <a:rPr lang="en-US" sz="1600" noProof="0" dirty="0">
                <a:latin typeface="Atkinson Hyperlegible" pitchFamily="50" charset="0"/>
                <a:sym typeface="Wingdings" panose="05000000000000000000" pitchFamily="2" charset="2"/>
              </a:rPr>
            </a:br>
            <a:r>
              <a:rPr lang="en-US" sz="1600" b="1" noProof="0" dirty="0">
                <a:latin typeface="Atkinson Hyperlegible" pitchFamily="50" charset="0"/>
                <a:sym typeface="Wingdings" panose="05000000000000000000" pitchFamily="2" charset="2"/>
              </a:rPr>
              <a:t>white</a:t>
            </a:r>
            <a:r>
              <a:rPr lang="en-US" sz="1600" noProof="0" dirty="0">
                <a:latin typeface="Atkinson Hyperlegible" pitchFamily="50" charset="0"/>
                <a:sym typeface="Wingdings" panose="05000000000000000000" pitchFamily="2" charset="2"/>
              </a:rPr>
              <a:t> </a:t>
            </a:r>
            <a:r>
              <a:rPr lang="en-US" sz="1600" b="1" noProof="0" dirty="0">
                <a:latin typeface="Atkinson Hyperlegible" pitchFamily="50" charset="0"/>
                <a:sym typeface="Wingdings" panose="05000000000000000000" pitchFamily="2" charset="2"/>
              </a:rPr>
              <a:t>noise</a:t>
            </a:r>
            <a:r>
              <a:rPr lang="en-US" sz="1600" noProof="0" dirty="0">
                <a:latin typeface="Atkinson Hyperlegible" pitchFamily="50" charset="0"/>
                <a:sym typeface="Wingdings" panose="05000000000000000000" pitchFamily="2" charset="2"/>
              </a:rPr>
              <a:t> in the LISA frequency band.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tkinson Hyperlegible" pitchFamily="50" charset="0"/>
                <a:sym typeface="Wingdings" panose="05000000000000000000" pitchFamily="2" charset="2"/>
              </a:rPr>
              <a:t>Strongly dependent on molecular dynamics and </a:t>
            </a:r>
            <a:r>
              <a:rPr lang="en-US" sz="1600" b="1" noProof="0" dirty="0">
                <a:latin typeface="Atkinson Hyperlegible" pitchFamily="50" charset="0"/>
                <a:sym typeface="Wingdings" panose="05000000000000000000" pitchFamily="2" charset="2"/>
              </a:rPr>
              <a:t>system geometry</a:t>
            </a:r>
            <a:br>
              <a:rPr lang="en-US" sz="1600" noProof="0" dirty="0">
                <a:latin typeface="Atkinson Hyperlegible" pitchFamily="50" charset="0"/>
                <a:sym typeface="Wingdings" panose="05000000000000000000" pitchFamily="2" charset="2"/>
              </a:rPr>
            </a:br>
            <a:r>
              <a:rPr lang="en-US" sz="1400" noProof="0" dirty="0">
                <a:latin typeface="Atkinson Hyperlegible" pitchFamily="50" charset="0"/>
                <a:sym typeface="Wingdings" panose="05000000000000000000" pitchFamily="2" charset="2"/>
              </a:rPr>
              <a:t>[</a:t>
            </a:r>
            <a:r>
              <a:rPr lang="en-US" sz="1400" noProof="0" dirty="0">
                <a:latin typeface="Atkinson Hyperlegible" pitchFamily="50" charset="0"/>
              </a:rPr>
              <a:t>PRL 103, 140601 (2009)]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tkinson Hyperlegible" pitchFamily="50" charset="0"/>
                <a:sym typeface="Wingdings" panose="05000000000000000000" pitchFamily="2" charset="2"/>
              </a:rPr>
              <a:t>Depends on </a:t>
            </a:r>
            <a:r>
              <a:rPr lang="en-US" sz="1600" b="1" noProof="0" dirty="0">
                <a:latin typeface="Atkinson Hyperlegible" pitchFamily="50" charset="0"/>
                <a:sym typeface="Wingdings" panose="05000000000000000000" pitchFamily="2" charset="2"/>
              </a:rPr>
              <a:t>pressure</a:t>
            </a:r>
            <a:r>
              <a:rPr lang="en-US" sz="1600" noProof="0" dirty="0">
                <a:latin typeface="Atkinson Hyperlegible" pitchFamily="50" charset="0"/>
                <a:sym typeface="Wingdings" panose="05000000000000000000" pitchFamily="2" charset="2"/>
              </a:rPr>
              <a:t>  engineering-level requirement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endParaRPr lang="en-US" sz="1600" noProof="0" dirty="0">
              <a:latin typeface="Atkinson Hyperlegible" pitchFamily="50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endParaRPr lang="en-US" sz="1600" noProof="0" dirty="0">
              <a:latin typeface="Atkinson Hyperlegible" pitchFamily="50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endParaRPr lang="en-US" sz="1600" noProof="0" dirty="0">
              <a:latin typeface="Atkinson Hyperlegible" pitchFamily="50" charset="0"/>
              <a:sym typeface="Wingdings" panose="05000000000000000000" pitchFamily="2" charset="2"/>
            </a:endParaRPr>
          </a:p>
          <a:p>
            <a:pPr>
              <a:spcAft>
                <a:spcPts val="1000"/>
              </a:spcAft>
            </a:pPr>
            <a:endParaRPr lang="en-US" sz="1600" noProof="0" dirty="0">
              <a:latin typeface="Atkinson Hyperlegible" pitchFamily="50" charset="0"/>
              <a:sym typeface="Wingdings" panose="05000000000000000000" pitchFamily="2" charset="2"/>
            </a:endParaRPr>
          </a:p>
          <a:p>
            <a:pPr>
              <a:spcAft>
                <a:spcPts val="1000"/>
              </a:spcAft>
            </a:pPr>
            <a:endParaRPr lang="en-US" sz="1600" noProof="0" dirty="0">
              <a:latin typeface="Atkinson Hyperlegible" pitchFamily="50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Atkinson Hyperlegible" pitchFamily="50" charset="0"/>
                <a:sym typeface="Wingdings" panose="05000000000000000000" pitchFamily="2" charset="2"/>
              </a:rPr>
              <a:t> For LISA, this translates into a </a:t>
            </a:r>
            <a:r>
              <a:rPr lang="en-US" sz="1600" b="1" noProof="0" dirty="0">
                <a:solidFill>
                  <a:srgbClr val="C00000"/>
                </a:solidFill>
                <a:latin typeface="Atkinson Hyperlegible" pitchFamily="50" charset="0"/>
                <a:sym typeface="Wingdings" panose="05000000000000000000" pitchFamily="2" charset="2"/>
              </a:rPr>
              <a:t>pressure requirement</a:t>
            </a:r>
            <a:br>
              <a:rPr lang="en-US" sz="1600" noProof="0" dirty="0">
                <a:latin typeface="Atkinson Hyperlegible" pitchFamily="50" charset="0"/>
                <a:sym typeface="Wingdings" panose="05000000000000000000" pitchFamily="2" charset="2"/>
              </a:rPr>
            </a:br>
            <a:r>
              <a:rPr lang="en-US" sz="1600" noProof="0" dirty="0">
                <a:latin typeface="Atkinson Hyperlegible" pitchFamily="50" charset="0"/>
                <a:sym typeface="Wingdings" panose="05000000000000000000" pitchFamily="2" charset="2"/>
              </a:rPr>
              <a:t>at the beginning of the science operations (1.5 yr after launch)</a:t>
            </a:r>
          </a:p>
          <a:p>
            <a:pPr algn="ctr">
              <a:spcAft>
                <a:spcPts val="1000"/>
              </a:spcAft>
            </a:pPr>
            <a:r>
              <a:rPr lang="en-US" sz="1600" noProof="0" dirty="0">
                <a:latin typeface="Atkinson Hyperlegible" pitchFamily="50" charset="0"/>
                <a:sym typeface="Wingdings" panose="05000000000000000000" pitchFamily="2" charset="2"/>
              </a:rPr>
              <a:t>P &lt; 2</a:t>
            </a:r>
            <a:r>
              <a:rPr lang="en-US" sz="1600" noProof="0" dirty="0">
                <a:latin typeface="Atkinson Hyperlegible" pitchFamily="50" charset="0"/>
                <a:cs typeface="Times New Roman" panose="02020603050405020304" pitchFamily="18" charset="0"/>
                <a:sym typeface="Wingdings" panose="05000000000000000000" pitchFamily="2" charset="2"/>
              </a:rPr>
              <a:t>µPa</a:t>
            </a:r>
            <a:endParaRPr lang="en-US" sz="1600" noProof="0" dirty="0">
              <a:latin typeface="Atkinson Hyperlegible" pitchFamily="50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endParaRPr lang="en-US" sz="1400" noProof="0" dirty="0">
              <a:latin typeface="Atkinson Hyperlegible" pitchFamily="50" charset="0"/>
            </a:endParaRPr>
          </a:p>
        </p:txBody>
      </p:sp>
      <p:pic>
        <p:nvPicPr>
          <p:cNvPr id="7" name="Picture 6" descr="A white tower with green lines with Woolworth Building in the background&#10;&#10;AI-generated content may be incorrect.">
            <a:extLst>
              <a:ext uri="{FF2B5EF4-FFF2-40B4-BE49-F238E27FC236}">
                <a16:creationId xmlns:a16="http://schemas.microsoft.com/office/drawing/2014/main" id="{AF677B45-F3D7-B8E1-1ED4-8E044CC85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5" r="24196"/>
          <a:stretch>
            <a:fillRect/>
          </a:stretch>
        </p:blipFill>
        <p:spPr>
          <a:xfrm>
            <a:off x="121920" y="1201258"/>
            <a:ext cx="3884789" cy="40887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08FBFC-0485-F3C6-21CC-4913D81B2B7B}"/>
              </a:ext>
            </a:extLst>
          </p:cNvPr>
          <p:cNvSpPr txBox="1"/>
          <p:nvPr/>
        </p:nvSpPr>
        <p:spPr>
          <a:xfrm>
            <a:off x="215053" y="5399180"/>
            <a:ext cx="3049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noProof="0" dirty="0">
                <a:latin typeface="Atkinson Hyperlegible" pitchFamily="50" charset="0"/>
              </a:rPr>
              <a:t>Gas flow simulation with </a:t>
            </a:r>
            <a:r>
              <a:rPr lang="en-US" sz="1200" noProof="0" dirty="0" err="1">
                <a:latin typeface="Atkinson Hyperlegible" pitchFamily="50" charset="0"/>
              </a:rPr>
              <a:t>Molflow</a:t>
            </a:r>
            <a:r>
              <a:rPr lang="en-US" sz="1200" noProof="0" dirty="0">
                <a:latin typeface="Atkinson Hyperlegible" pitchFamily="50" charset="0"/>
              </a:rPr>
              <a:t>+</a:t>
            </a:r>
            <a:br>
              <a:rPr lang="en-US" sz="1200" noProof="0" dirty="0">
                <a:latin typeface="Atkinson Hyperlegible" pitchFamily="50" charset="0"/>
              </a:rPr>
            </a:br>
            <a:r>
              <a:rPr lang="en-US" sz="1200" noProof="0" dirty="0">
                <a:latin typeface="Atkinson Hyperlegible" pitchFamily="50" charset="0"/>
              </a:rPr>
              <a:t>GRS XZ plane cross section at y=+24mm.</a:t>
            </a:r>
            <a:endParaRPr lang="en-US" sz="1200" noProof="0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EEFA6BF-EB75-9767-86B9-9CE12EED3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634" y="891263"/>
            <a:ext cx="1153817" cy="921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4170D1-BA0E-447D-4701-D13E9E026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047" y="3666396"/>
            <a:ext cx="6012470" cy="6123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562EB9-3177-8EC2-E3D7-66187192F5E7}"/>
              </a:ext>
            </a:extLst>
          </p:cNvPr>
          <p:cNvSpPr txBox="1"/>
          <p:nvPr/>
        </p:nvSpPr>
        <p:spPr>
          <a:xfrm>
            <a:off x="5306096" y="4458590"/>
            <a:ext cx="109998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noProof="0" dirty="0">
                <a:solidFill>
                  <a:srgbClr val="0070FF"/>
                </a:solidFill>
                <a:latin typeface="Atkinson Hyperlegible" pitchFamily="50" charset="0"/>
              </a:rPr>
              <a:t>Geometric</a:t>
            </a:r>
            <a:br>
              <a:rPr lang="en-US" sz="1100" noProof="0" dirty="0">
                <a:solidFill>
                  <a:srgbClr val="0070FF"/>
                </a:solidFill>
                <a:latin typeface="Atkinson Hyperlegible" pitchFamily="50" charset="0"/>
              </a:rPr>
            </a:br>
            <a:r>
              <a:rPr lang="en-US" sz="1100" noProof="0" dirty="0">
                <a:solidFill>
                  <a:srgbClr val="0070FF"/>
                </a:solidFill>
                <a:latin typeface="Atkinson Hyperlegible" pitchFamily="50" charset="0"/>
              </a:rPr>
              <a:t>amplification</a:t>
            </a:r>
            <a:br>
              <a:rPr lang="en-US" sz="1100" noProof="0" dirty="0">
                <a:solidFill>
                  <a:srgbClr val="0070FF"/>
                </a:solidFill>
                <a:latin typeface="Atkinson Hyperlegible" pitchFamily="50" charset="0"/>
              </a:rPr>
            </a:br>
            <a:r>
              <a:rPr lang="en-US" sz="1100" noProof="0" dirty="0">
                <a:solidFill>
                  <a:srgbClr val="0070FF"/>
                </a:solidFill>
                <a:latin typeface="Atkinson Hyperlegible" pitchFamily="50" charset="0"/>
              </a:rPr>
              <a:t>(LISA GRS EH)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56BA39-BE51-DC95-1450-D00FFCF60547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5856087" y="4093820"/>
            <a:ext cx="82355" cy="364770"/>
          </a:xfrm>
          <a:prstGeom prst="straightConnector1">
            <a:avLst/>
          </a:prstGeom>
          <a:ln>
            <a:solidFill>
              <a:srgbClr val="007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CE7B75D-92E4-5B5C-7A0E-48AAE82130D1}"/>
              </a:ext>
            </a:extLst>
          </p:cNvPr>
          <p:cNvSpPr txBox="1"/>
          <p:nvPr/>
        </p:nvSpPr>
        <p:spPr>
          <a:xfrm>
            <a:off x="7296918" y="4375879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noProof="0" dirty="0">
                <a:solidFill>
                  <a:srgbClr val="0070FF"/>
                </a:solidFill>
                <a:latin typeface="Atkinson Hyperlegible" pitchFamily="50" charset="0"/>
              </a:rPr>
              <a:t>TM size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78B69E-EE1B-36FA-E01D-6943AE6DC479}"/>
              </a:ext>
            </a:extLst>
          </p:cNvPr>
          <p:cNvSpPr txBox="1"/>
          <p:nvPr/>
        </p:nvSpPr>
        <p:spPr>
          <a:xfrm>
            <a:off x="6654381" y="4506684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noProof="0" dirty="0">
                <a:solidFill>
                  <a:srgbClr val="0070FF"/>
                </a:solidFill>
                <a:latin typeface="Atkinson Hyperlegible" pitchFamily="50" charset="0"/>
              </a:rPr>
              <a:t>TM mass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87BEBE-AEFE-60FE-20D3-1387E9248090}"/>
              </a:ext>
            </a:extLst>
          </p:cNvPr>
          <p:cNvSpPr txBox="1"/>
          <p:nvPr/>
        </p:nvSpPr>
        <p:spPr>
          <a:xfrm>
            <a:off x="7901271" y="4552850"/>
            <a:ext cx="7425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noProof="0" dirty="0">
                <a:solidFill>
                  <a:srgbClr val="0070FF"/>
                </a:solidFill>
                <a:latin typeface="Atkinson Hyperlegible" pitchFamily="50" charset="0"/>
              </a:rPr>
              <a:t>Molecule</a:t>
            </a:r>
            <a:br>
              <a:rPr lang="en-US" sz="1100" noProof="0" dirty="0">
                <a:solidFill>
                  <a:srgbClr val="0070FF"/>
                </a:solidFill>
                <a:latin typeface="Atkinson Hyperlegible" pitchFamily="50" charset="0"/>
              </a:rPr>
            </a:br>
            <a:r>
              <a:rPr lang="en-US" sz="1100" noProof="0" dirty="0">
                <a:solidFill>
                  <a:srgbClr val="0070FF"/>
                </a:solidFill>
                <a:latin typeface="Atkinson Hyperlegible" pitchFamily="50" charset="0"/>
              </a:rPr>
              <a:t>mass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F289DB-BBD7-D190-5B56-55AC2DD9D105}"/>
              </a:ext>
            </a:extLst>
          </p:cNvPr>
          <p:cNvSpPr txBox="1"/>
          <p:nvPr/>
        </p:nvSpPr>
        <p:spPr>
          <a:xfrm>
            <a:off x="8566125" y="4301588"/>
            <a:ext cx="193354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noProof="0" dirty="0">
                <a:solidFill>
                  <a:srgbClr val="0070FF"/>
                </a:solidFill>
                <a:latin typeface="Atkinson Hyperlegible" pitchFamily="50" charset="0"/>
              </a:rPr>
              <a:t>Temperature</a:t>
            </a:r>
            <a:br>
              <a:rPr lang="en-US" sz="1100" noProof="0" dirty="0">
                <a:solidFill>
                  <a:srgbClr val="0070FF"/>
                </a:solidFill>
                <a:latin typeface="Atkinson Hyperlegible" pitchFamily="50" charset="0"/>
              </a:rPr>
            </a:br>
            <a:r>
              <a:rPr lang="en-US" sz="900" noProof="0" dirty="0">
                <a:solidFill>
                  <a:srgbClr val="0070FF"/>
                </a:solidFill>
                <a:latin typeface="Atkinson Hyperlegible" pitchFamily="50" charset="0"/>
              </a:rPr>
              <a:t>(“mild” dependency here)</a:t>
            </a:r>
            <a:br>
              <a:rPr lang="en-US" sz="900" noProof="0" dirty="0">
                <a:solidFill>
                  <a:srgbClr val="0070FF"/>
                </a:solidFill>
                <a:latin typeface="Atkinson Hyperlegible" pitchFamily="50" charset="0"/>
              </a:rPr>
            </a:br>
            <a:r>
              <a:rPr lang="en-US" sz="900" noProof="0" dirty="0">
                <a:solidFill>
                  <a:srgbClr val="0070FF"/>
                </a:solidFill>
                <a:latin typeface="Atkinson Hyperlegible" pitchFamily="50" charset="0"/>
              </a:rPr>
              <a:t>(stronger dependency hidden in p)</a:t>
            </a:r>
            <a:endParaRPr lang="en-US" sz="1100" noProof="0" dirty="0">
              <a:solidFill>
                <a:srgbClr val="0070FF"/>
              </a:solidFill>
              <a:latin typeface="Atkinson Hyperlegible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29E6F1-F803-7C81-E5D0-E923303F4636}"/>
              </a:ext>
            </a:extLst>
          </p:cNvPr>
          <p:cNvSpPr txBox="1"/>
          <p:nvPr/>
        </p:nvSpPr>
        <p:spPr>
          <a:xfrm>
            <a:off x="6415838" y="4789208"/>
            <a:ext cx="7713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noProof="0" dirty="0">
                <a:solidFill>
                  <a:srgbClr val="0070FF"/>
                </a:solidFill>
                <a:latin typeface="Atkinson Hyperlegible" pitchFamily="50" charset="0"/>
              </a:rPr>
              <a:t>Pressure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B597318-AB23-5617-FCB4-A121AA356426}"/>
              </a:ext>
            </a:extLst>
          </p:cNvPr>
          <p:cNvCxnSpPr>
            <a:cxnSpLocks/>
          </p:cNvCxnSpPr>
          <p:nvPr/>
        </p:nvCxnSpPr>
        <p:spPr>
          <a:xfrm flipH="1" flipV="1">
            <a:off x="6105033" y="4093820"/>
            <a:ext cx="446449" cy="695388"/>
          </a:xfrm>
          <a:prstGeom prst="straightConnector1">
            <a:avLst/>
          </a:prstGeom>
          <a:ln>
            <a:solidFill>
              <a:srgbClr val="007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7256530-B332-8E8F-7AE7-6036609F81A7}"/>
              </a:ext>
            </a:extLst>
          </p:cNvPr>
          <p:cNvCxnSpPr>
            <a:cxnSpLocks/>
          </p:cNvCxnSpPr>
          <p:nvPr/>
        </p:nvCxnSpPr>
        <p:spPr>
          <a:xfrm flipV="1">
            <a:off x="6901316" y="4157530"/>
            <a:ext cx="82355" cy="364770"/>
          </a:xfrm>
          <a:prstGeom prst="straightConnector1">
            <a:avLst/>
          </a:prstGeom>
          <a:ln>
            <a:solidFill>
              <a:srgbClr val="007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D52F6DE-C695-139D-B826-FB30561510A1}"/>
              </a:ext>
            </a:extLst>
          </p:cNvPr>
          <p:cNvCxnSpPr>
            <a:cxnSpLocks/>
          </p:cNvCxnSpPr>
          <p:nvPr/>
        </p:nvCxnSpPr>
        <p:spPr>
          <a:xfrm flipH="1" flipV="1">
            <a:off x="7204125" y="3958333"/>
            <a:ext cx="192767" cy="393235"/>
          </a:xfrm>
          <a:prstGeom prst="straightConnector1">
            <a:avLst/>
          </a:prstGeom>
          <a:ln>
            <a:solidFill>
              <a:srgbClr val="007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940B5F-1D55-5F40-E2F9-54BDF6E78580}"/>
              </a:ext>
            </a:extLst>
          </p:cNvPr>
          <p:cNvCxnSpPr>
            <a:cxnSpLocks/>
          </p:cNvCxnSpPr>
          <p:nvPr/>
        </p:nvCxnSpPr>
        <p:spPr>
          <a:xfrm flipH="1" flipV="1">
            <a:off x="7862895" y="3982644"/>
            <a:ext cx="282904" cy="570206"/>
          </a:xfrm>
          <a:prstGeom prst="straightConnector1">
            <a:avLst/>
          </a:prstGeom>
          <a:ln>
            <a:solidFill>
              <a:srgbClr val="007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88C7FBB-5419-7080-950B-AA44531FCC78}"/>
              </a:ext>
            </a:extLst>
          </p:cNvPr>
          <p:cNvCxnSpPr>
            <a:cxnSpLocks/>
          </p:cNvCxnSpPr>
          <p:nvPr/>
        </p:nvCxnSpPr>
        <p:spPr>
          <a:xfrm flipH="1" flipV="1">
            <a:off x="8203357" y="3913056"/>
            <a:ext cx="439490" cy="414232"/>
          </a:xfrm>
          <a:prstGeom prst="straightConnector1">
            <a:avLst/>
          </a:prstGeom>
          <a:ln>
            <a:solidFill>
              <a:srgbClr val="007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5248877-B928-52AF-104A-77076AE309B3}"/>
              </a:ext>
            </a:extLst>
          </p:cNvPr>
          <p:cNvSpPr txBox="1"/>
          <p:nvPr/>
        </p:nvSpPr>
        <p:spPr>
          <a:xfrm>
            <a:off x="9136941" y="4019511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noProof="0" dirty="0">
                <a:solidFill>
                  <a:srgbClr val="C00000"/>
                </a:solidFill>
                <a:latin typeface="Atkinson Hyperlegible" pitchFamily="50" charset="0"/>
              </a:rPr>
              <a:t>Noise PSD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1FFF8DB5-C753-EBFF-15D1-A04F461B8AF8}"/>
                  </a:ext>
                </a:extLst>
              </p14:cNvPr>
              <p14:cNvContentPartPr/>
              <p14:nvPr/>
            </p14:nvContentPartPr>
            <p14:xfrm>
              <a:off x="7405427" y="5891293"/>
              <a:ext cx="1100520" cy="5245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1FFF8DB5-C753-EBFF-15D1-A04F461B8AF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7787" y="5873293"/>
                <a:ext cx="1136160" cy="5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D623AA6-862E-476B-9ADD-016B01B9DE08}"/>
                  </a:ext>
                </a:extLst>
              </p14:cNvPr>
              <p14:cNvContentPartPr/>
              <p14:nvPr/>
            </p14:nvContentPartPr>
            <p14:xfrm rot="5400000">
              <a:off x="5847766" y="3869313"/>
              <a:ext cx="425634" cy="22911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D623AA6-862E-476B-9ADD-016B01B9DE0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5829776" y="3851329"/>
                <a:ext cx="461253" cy="2647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7333A66-1B33-985F-C8F5-4157C7B7B1D3}"/>
              </a:ext>
            </a:extLst>
          </p:cNvPr>
          <p:cNvSpPr txBox="1"/>
          <p:nvPr/>
        </p:nvSpPr>
        <p:spPr>
          <a:xfrm rot="21411626">
            <a:off x="2309597" y="2947015"/>
            <a:ext cx="506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="1" dirty="0">
                <a:solidFill>
                  <a:srgbClr val="FFFF00"/>
                </a:solidFill>
                <a:latin typeface="Atkinson Hyperlegible" pitchFamily="50" charset="0"/>
              </a:rPr>
              <a:t>Test</a:t>
            </a:r>
            <a:br>
              <a:rPr lang="en-US" sz="1000" b="1" dirty="0">
                <a:solidFill>
                  <a:srgbClr val="FFFF00"/>
                </a:solidFill>
                <a:latin typeface="Atkinson Hyperlegible" pitchFamily="50" charset="0"/>
              </a:rPr>
            </a:br>
            <a:r>
              <a:rPr lang="en-US" sz="1000" b="1" dirty="0">
                <a:solidFill>
                  <a:srgbClr val="FFFF00"/>
                </a:solidFill>
                <a:latin typeface="Atkinson Hyperlegible" pitchFamily="50" charset="0"/>
              </a:rPr>
              <a:t>mass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C3D8476-AFB4-50FD-F17D-6AE804F69F4E}"/>
              </a:ext>
            </a:extLst>
          </p:cNvPr>
          <p:cNvSpPr txBox="1">
            <a:spLocks/>
          </p:cNvSpPr>
          <p:nvPr/>
        </p:nvSpPr>
        <p:spPr>
          <a:xfrm>
            <a:off x="8641080" y="6617970"/>
            <a:ext cx="609791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tkinson Hyperlegible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FF3461-034B-4B17-B256-1DA456ECEFE7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21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599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automaton, engine&#10;&#10;Description automatically generated">
            <a:extLst>
              <a:ext uri="{FF2B5EF4-FFF2-40B4-BE49-F238E27FC236}">
                <a16:creationId xmlns:a16="http://schemas.microsoft.com/office/drawing/2014/main" id="{BF773A7F-5FBF-99F8-FCC9-3C05EF4B6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52" y="1001484"/>
            <a:ext cx="3945497" cy="3575059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D6B9C13-8AD1-40A6-879F-5804BBF0A941}"/>
              </a:ext>
            </a:extLst>
          </p:cNvPr>
          <p:cNvSpPr txBox="1">
            <a:spLocks/>
          </p:cNvSpPr>
          <p:nvPr/>
        </p:nvSpPr>
        <p:spPr>
          <a:xfrm>
            <a:off x="178476" y="1064734"/>
            <a:ext cx="8691204" cy="513178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Residual </a:t>
            </a:r>
            <a:r>
              <a:rPr lang="en-US" sz="1800" b="1" dirty="0"/>
              <a:t>acceleration</a:t>
            </a:r>
            <a:r>
              <a:rPr lang="en-US" sz="1800" dirty="0"/>
              <a:t> noise down to </a:t>
            </a:r>
            <a:r>
              <a:rPr lang="en-US" sz="1800" b="1" dirty="0" err="1"/>
              <a:t>fm</a:t>
            </a:r>
            <a:r>
              <a:rPr lang="en-US" sz="1800" b="1" dirty="0"/>
              <a:t> s</a:t>
            </a:r>
            <a:r>
              <a:rPr lang="en-US" sz="1800" b="1" baseline="30000" dirty="0"/>
              <a:t>-2</a:t>
            </a:r>
            <a:r>
              <a:rPr lang="en-US" sz="1800" b="1" dirty="0"/>
              <a:t>/Hz</a:t>
            </a:r>
            <a:r>
              <a:rPr lang="en-US" sz="1800" b="1" baseline="30000" dirty="0"/>
              <a:t>1/2</a:t>
            </a:r>
            <a:r>
              <a:rPr lang="en-US" sz="1800" dirty="0"/>
              <a:t> at </a:t>
            </a:r>
            <a:r>
              <a:rPr lang="en-US" sz="1800" dirty="0" err="1"/>
              <a:t>mHz</a:t>
            </a:r>
            <a:r>
              <a:rPr lang="en-US" sz="1800" dirty="0"/>
              <a:t> frequencies.</a:t>
            </a:r>
            <a:br>
              <a:rPr lang="en-US" sz="1800" dirty="0"/>
            </a:b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PRL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116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231101 (2016),  PRL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120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061101 (2018),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arXiv:2405.05207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Audio-frequency 6(5)-DOF TM electrostatic actuation </a:t>
            </a:r>
            <a:r>
              <a:rPr lang="en-US" sz="1800" b="1" dirty="0"/>
              <a:t>(</a:t>
            </a:r>
            <a:r>
              <a:rPr lang="en-US" sz="1800" b="1" dirty="0" err="1"/>
              <a:t>forces+torques</a:t>
            </a:r>
            <a:r>
              <a:rPr lang="en-US" sz="1800" b="1" dirty="0"/>
              <a:t>)</a:t>
            </a:r>
            <a:r>
              <a:rPr lang="en-US" sz="1800" dirty="0"/>
              <a:t>.</a:t>
            </a:r>
            <a:br>
              <a:rPr lang="en-US" sz="1800" dirty="0"/>
            </a:b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PRD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109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102009 (2024)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Wide(mm)-gap TM capacitive </a:t>
            </a:r>
            <a:r>
              <a:rPr lang="en-US" sz="1800" b="1" dirty="0"/>
              <a:t>positioning</a:t>
            </a:r>
            <a:r>
              <a:rPr lang="en-US" sz="1800" dirty="0"/>
              <a:t> sensing.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PRD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96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062004 (2017)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Contact-free </a:t>
            </a:r>
            <a:r>
              <a:rPr lang="en-US" sz="1800" b="1" dirty="0"/>
              <a:t>UV-light</a:t>
            </a:r>
            <a:r>
              <a:rPr lang="en-US" sz="1800" dirty="0"/>
              <a:t> Charge Management System, control </a:t>
            </a:r>
            <a:br>
              <a:rPr lang="en-US" sz="1800" dirty="0"/>
            </a:br>
            <a:r>
              <a:rPr lang="en-US" sz="1800" dirty="0"/>
              <a:t>charge-induced force noise.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PRL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118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171101 (2017) – PRD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107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062007 (2023)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endParaRPr lang="en-US" sz="1800" dirty="0"/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Sub-</a:t>
            </a:r>
            <a:r>
              <a:rPr lang="en-US" sz="1800" dirty="0" err="1"/>
              <a:t>nN</a:t>
            </a:r>
            <a:r>
              <a:rPr lang="en-US" sz="1800" dirty="0"/>
              <a:t> static gravitational </a:t>
            </a:r>
            <a:r>
              <a:rPr lang="en-US" sz="1800" b="1" dirty="0"/>
              <a:t>compensation.</a:t>
            </a:r>
            <a:r>
              <a:rPr lang="en-US" sz="1800" dirty="0"/>
              <a:t>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CQG 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33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(2016) 235015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TM </a:t>
            </a:r>
            <a:r>
              <a:rPr lang="en-US" sz="1800" b="1" dirty="0"/>
              <a:t>launch-lock/venting </a:t>
            </a:r>
            <a:r>
              <a:rPr lang="en-US" sz="1800" dirty="0"/>
              <a:t>and </a:t>
            </a:r>
            <a:r>
              <a:rPr lang="en-US" sz="1800" b="1" dirty="0"/>
              <a:t>grabbing/release </a:t>
            </a:r>
            <a:r>
              <a:rPr lang="en-US" sz="1800" dirty="0"/>
              <a:t>mechanisms.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(ASR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67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(2021) 504-520)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Vacuum system handling.</a:t>
            </a:r>
            <a:endParaRPr lang="en-US" sz="1800" b="1" dirty="0"/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800" b="1" dirty="0"/>
              <a:t>Tilt-to-Length</a:t>
            </a:r>
            <a:r>
              <a:rPr lang="en-US" sz="1800" dirty="0"/>
              <a:t> mechanisms investigated with LPF.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PRD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108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102003 (2023)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Environmental diagnostics.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MNRAS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486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3368–3379 (2019),  </a:t>
            </a:r>
            <a:br>
              <a:rPr lang="en-US" sz="16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MNRAS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494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3014–3027 (2020),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Astropart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. Phys. vol.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98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(2018)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endParaRPr lang="en-US" sz="1800" dirty="0"/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800" b="1" dirty="0"/>
              <a:t>++</a:t>
            </a:r>
            <a:r>
              <a:rPr lang="en-US" sz="1800" dirty="0"/>
              <a:t> Tested on LPF thanks to </a:t>
            </a:r>
            <a:br>
              <a:rPr lang="en-US" sz="1800" dirty="0"/>
            </a:br>
            <a:r>
              <a:rPr lang="en-US" sz="1800" dirty="0"/>
              <a:t>the first sub-pm local </a:t>
            </a:r>
            <a:r>
              <a:rPr lang="en-US" sz="1800" b="1" dirty="0"/>
              <a:t>interferometer</a:t>
            </a:r>
            <a:r>
              <a:rPr lang="en-US" sz="1800" dirty="0"/>
              <a:t> ever flown in space. </a:t>
            </a:r>
            <a:br>
              <a:rPr lang="en-US" sz="1800" dirty="0"/>
            </a:b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PRL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126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131103 (2021), PRD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106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082001 (2022), PRD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109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042003 (2024)</a:t>
            </a:r>
          </a:p>
        </p:txBody>
      </p:sp>
      <p:pic>
        <p:nvPicPr>
          <p:cNvPr id="5" name="uv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6CC29100-66E2-43BB-A206-513F5E829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932" y="3572609"/>
            <a:ext cx="3073260" cy="2282628"/>
          </a:xfrm>
          <a:prstGeom prst="rect">
            <a:avLst/>
          </a:prstGeom>
        </p:spPr>
      </p:pic>
      <p:pic>
        <p:nvPicPr>
          <p:cNvPr id="3" name="elettrodi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B912F622-9567-2392-1E83-C011F58D8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62" y="3088106"/>
            <a:ext cx="1916392" cy="2179734"/>
          </a:xfrm>
          <a:prstGeom prst="rect">
            <a:avLst/>
          </a:prstGeom>
        </p:spPr>
      </p:pic>
      <p:pic>
        <p:nvPicPr>
          <p:cNvPr id="7" name="IFO" descr="Diagram, schematic&#10;&#10;Description automatically generated">
            <a:extLst>
              <a:ext uri="{FF2B5EF4-FFF2-40B4-BE49-F238E27FC236}">
                <a16:creationId xmlns:a16="http://schemas.microsoft.com/office/drawing/2014/main" id="{F750849C-BF91-19EE-D569-B876185A1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35" y="4370188"/>
            <a:ext cx="2815222" cy="208919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97129-3040-7C80-6871-5A31A668D075}"/>
              </a:ext>
            </a:extLst>
          </p:cNvPr>
          <p:cNvGrpSpPr/>
          <p:nvPr/>
        </p:nvGrpSpPr>
        <p:grpSpPr>
          <a:xfrm>
            <a:off x="2228260" y="5220076"/>
            <a:ext cx="5970386" cy="1432740"/>
            <a:chOff x="1743239" y="5425260"/>
            <a:chExt cx="5970386" cy="14327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2419484-22C0-3956-DE51-24917CEFC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388"/>
            <a:stretch/>
          </p:blipFill>
          <p:spPr>
            <a:xfrm>
              <a:off x="5418568" y="5501917"/>
              <a:ext cx="2295057" cy="1026497"/>
            </a:xfrm>
            <a:prstGeom prst="rect">
              <a:avLst/>
            </a:prstGeom>
          </p:spPr>
        </p:pic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5E32FB1-07B0-2777-9215-2CC97044F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239" y="5425260"/>
              <a:ext cx="1680542" cy="1432740"/>
            </a:xfrm>
            <a:prstGeom prst="rect">
              <a:avLst/>
            </a:prstGeom>
          </p:spPr>
        </p:pic>
        <p:pic>
          <p:nvPicPr>
            <p:cNvPr id="17" name="Picture 16" descr="A yellow square with red line&#10;&#10;Description automatically generated">
              <a:extLst>
                <a:ext uri="{FF2B5EF4-FFF2-40B4-BE49-F238E27FC236}">
                  <a16:creationId xmlns:a16="http://schemas.microsoft.com/office/drawing/2014/main" id="{B51A51CA-967C-6FFC-E3D4-6DD74F99D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389" y="5544536"/>
              <a:ext cx="850249" cy="91484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E1E4E5-4121-A9BD-C5B3-4339499DFCC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086249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The LPF Gravitational Reference Sensor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9469C0-B083-7ED1-B57E-819C3071256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8805"/>
          <a:stretch/>
        </p:blipFill>
        <p:spPr>
          <a:xfrm>
            <a:off x="3908802" y="3088106"/>
            <a:ext cx="2295057" cy="815677"/>
          </a:xfrm>
          <a:prstGeom prst="rect">
            <a:avLst/>
          </a:prstGeom>
        </p:spPr>
      </p:pic>
      <p:pic>
        <p:nvPicPr>
          <p:cNvPr id="11" name="Picture 10" descr="A diagram of a square with a red and green square&#10;&#10;Description automatically generated">
            <a:extLst>
              <a:ext uri="{FF2B5EF4-FFF2-40B4-BE49-F238E27FC236}">
                <a16:creationId xmlns:a16="http://schemas.microsoft.com/office/drawing/2014/main" id="{B821F315-9FFC-B0DB-EA01-E66B5B2E5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65" y="4342021"/>
            <a:ext cx="3470260" cy="12142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122F7D-6CA7-8FE3-12AE-56C9EC57E2B1}"/>
              </a:ext>
            </a:extLst>
          </p:cNvPr>
          <p:cNvSpPr txBox="1"/>
          <p:nvPr/>
        </p:nvSpPr>
        <p:spPr>
          <a:xfrm>
            <a:off x="8590113" y="938019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tkinson Hyperlegible" pitchFamily="50" charset="0"/>
              </a:rPr>
              <a:t>GRS1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ABD529-1810-E016-1C41-3380726D48B0}"/>
              </a:ext>
            </a:extLst>
          </p:cNvPr>
          <p:cNvSpPr txBox="1"/>
          <p:nvPr/>
        </p:nvSpPr>
        <p:spPr>
          <a:xfrm>
            <a:off x="11099070" y="160857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tkinson Hyperlegible" pitchFamily="50" charset="0"/>
              </a:rPr>
              <a:t>GRS2</a:t>
            </a:r>
          </a:p>
        </p:txBody>
      </p:sp>
    </p:spTree>
    <p:extLst>
      <p:ext uri="{BB962C8B-B14F-4D97-AF65-F5344CB8AC3E}">
        <p14:creationId xmlns:p14="http://schemas.microsoft.com/office/powerpoint/2010/main" val="14196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E8FB07A-1E81-69DB-1813-E431E74F4510}"/>
              </a:ext>
            </a:extLst>
          </p:cNvPr>
          <p:cNvSpPr txBox="1">
            <a:spLocks/>
          </p:cNvSpPr>
          <p:nvPr/>
        </p:nvSpPr>
        <p:spPr>
          <a:xfrm>
            <a:off x="178477" y="121108"/>
            <a:ext cx="10515600" cy="706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Lowest</a:t>
            </a:r>
            <a:r>
              <a:rPr lang="it-IT" sz="3200" dirty="0">
                <a:solidFill>
                  <a:schemeClr val="bg1"/>
                </a:solidFill>
                <a:latin typeface="Gill Sans Nova" panose="020B0602020104020203" pitchFamily="34" charset="0"/>
              </a:rPr>
              <a:t> frequencies, quasi-DC</a:t>
            </a:r>
            <a:endParaRPr lang="en-US" sz="3200" dirty="0">
              <a:solidFill>
                <a:schemeClr val="bg1"/>
              </a:solidFill>
              <a:latin typeface="Roadgeek 2005 Mittelschrift" panose="02000000000000000000" pitchFamily="2" charset="0"/>
              <a:ea typeface="Roboto Cn" pitchFamily="2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C4DD27D-D7A6-1427-247B-80E0EEDE408D}"/>
              </a:ext>
            </a:extLst>
          </p:cNvPr>
          <p:cNvSpPr txBox="1">
            <a:spLocks/>
          </p:cNvSpPr>
          <p:nvPr/>
        </p:nvSpPr>
        <p:spPr>
          <a:xfrm>
            <a:off x="356944" y="1068075"/>
            <a:ext cx="4262169" cy="2939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endParaRPr lang="it-IT" sz="1700" dirty="0"/>
          </a:p>
          <a:p>
            <a:pPr marL="0" indent="0">
              <a:lnSpc>
                <a:spcPct val="80000"/>
              </a:lnSpc>
              <a:spcBef>
                <a:spcPts val="800"/>
              </a:spcBef>
              <a:buNone/>
            </a:pPr>
            <a:endParaRPr lang="it-IT" sz="1700" dirty="0"/>
          </a:p>
          <a:p>
            <a:pPr marL="0" indent="0">
              <a:lnSpc>
                <a:spcPct val="80000"/>
              </a:lnSpc>
              <a:spcBef>
                <a:spcPts val="800"/>
              </a:spcBef>
              <a:buNone/>
            </a:pPr>
            <a:endParaRPr lang="it-IT" sz="1700" dirty="0"/>
          </a:p>
          <a:p>
            <a:pPr marL="0" indent="0">
              <a:lnSpc>
                <a:spcPct val="80000"/>
              </a:lnSpc>
              <a:spcBef>
                <a:spcPts val="800"/>
              </a:spcBef>
              <a:buNone/>
            </a:pPr>
            <a:endParaRPr lang="it-IT" sz="1700" dirty="0"/>
          </a:p>
          <a:p>
            <a:pPr marL="0" indent="0">
              <a:lnSpc>
                <a:spcPct val="80000"/>
              </a:lnSpc>
              <a:spcBef>
                <a:spcPts val="800"/>
              </a:spcBef>
              <a:buNone/>
            </a:pPr>
            <a:endParaRPr lang="it-IT" sz="1700" dirty="0"/>
          </a:p>
          <a:p>
            <a:pPr marL="0" indent="0">
              <a:lnSpc>
                <a:spcPct val="80000"/>
              </a:lnSpc>
              <a:spcBef>
                <a:spcPts val="800"/>
              </a:spcBef>
              <a:buNone/>
            </a:pPr>
            <a:endParaRPr lang="it-IT" sz="1700" dirty="0"/>
          </a:p>
          <a:p>
            <a:pPr marL="0" indent="0">
              <a:lnSpc>
                <a:spcPct val="80000"/>
              </a:lnSpc>
              <a:spcBef>
                <a:spcPts val="800"/>
              </a:spcBef>
              <a:buNone/>
            </a:pPr>
            <a:endParaRPr lang="it-IT" sz="1700" dirty="0"/>
          </a:p>
          <a:p>
            <a:pPr marL="0" indent="0">
              <a:lnSpc>
                <a:spcPct val="80000"/>
              </a:lnSpc>
              <a:spcBef>
                <a:spcPts val="800"/>
              </a:spcBef>
              <a:buNone/>
            </a:pPr>
            <a:endParaRPr lang="en-US" sz="1700" dirty="0"/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700" dirty="0"/>
              <a:t>Very-low frequencies (&lt;30</a:t>
            </a:r>
            <a:r>
              <a:rPr lang="el-GR" sz="1700" dirty="0"/>
              <a:t> μ</a:t>
            </a:r>
            <a:r>
              <a:rPr lang="it-IT" sz="1700" dirty="0"/>
              <a:t>Hz</a:t>
            </a:r>
            <a:r>
              <a:rPr lang="en-US" sz="1700" dirty="0"/>
              <a:t>) dominated by </a:t>
            </a:r>
            <a:r>
              <a:rPr lang="en-US" sz="1700" b="1" dirty="0" err="1"/>
              <a:t>drift+thermal+distortion</a:t>
            </a:r>
            <a:r>
              <a:rPr lang="en-US" sz="1700" b="1" dirty="0"/>
              <a:t> </a:t>
            </a:r>
            <a:r>
              <a:rPr lang="en-US" sz="1700" dirty="0"/>
              <a:t>effects</a:t>
            </a:r>
          </a:p>
        </p:txBody>
      </p:sp>
      <p:pic>
        <p:nvPicPr>
          <p:cNvPr id="25" name="Picture 24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B5353164-6047-18D5-5861-753A2D0BC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763" y="4660620"/>
            <a:ext cx="2545687" cy="1484984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B0ADCA5-7D3E-CE9D-B802-73D65BE3DC0E}"/>
              </a:ext>
            </a:extLst>
          </p:cNvPr>
          <p:cNvCxnSpPr>
            <a:cxnSpLocks/>
          </p:cNvCxnSpPr>
          <p:nvPr/>
        </p:nvCxnSpPr>
        <p:spPr>
          <a:xfrm>
            <a:off x="2679738" y="4131952"/>
            <a:ext cx="1260896" cy="565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C08BE53-2A60-C872-5A5A-D336B80B02A1}"/>
              </a:ext>
            </a:extLst>
          </p:cNvPr>
          <p:cNvCxnSpPr>
            <a:cxnSpLocks/>
          </p:cNvCxnSpPr>
          <p:nvPr/>
        </p:nvCxnSpPr>
        <p:spPr>
          <a:xfrm>
            <a:off x="3940634" y="4002517"/>
            <a:ext cx="2726295" cy="713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 descr="A graph with colored lines&#10;&#10;Description automatically generated">
            <a:extLst>
              <a:ext uri="{FF2B5EF4-FFF2-40B4-BE49-F238E27FC236}">
                <a16:creationId xmlns:a16="http://schemas.microsoft.com/office/drawing/2014/main" id="{AD64F5F7-F3C4-3A17-726D-BAAD67724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5" y="4697573"/>
            <a:ext cx="2723020" cy="1530817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345046C-D4C2-155E-D020-75EFF20CEBBA}"/>
              </a:ext>
            </a:extLst>
          </p:cNvPr>
          <p:cNvCxnSpPr>
            <a:cxnSpLocks/>
          </p:cNvCxnSpPr>
          <p:nvPr/>
        </p:nvCxnSpPr>
        <p:spPr>
          <a:xfrm>
            <a:off x="1187537" y="4068458"/>
            <a:ext cx="310269" cy="629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36" descr="A graph with red and white lines&#10;&#10;Description automatically generated">
            <a:extLst>
              <a:ext uri="{FF2B5EF4-FFF2-40B4-BE49-F238E27FC236}">
                <a16:creationId xmlns:a16="http://schemas.microsoft.com/office/drawing/2014/main" id="{206C5516-7098-C262-F0B1-FF46D46F3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929" y="4359203"/>
            <a:ext cx="3075360" cy="17893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F5556AE-3A9C-E98E-F506-F117DD9C25F1}"/>
              </a:ext>
            </a:extLst>
          </p:cNvPr>
          <p:cNvGrpSpPr/>
          <p:nvPr/>
        </p:nvGrpSpPr>
        <p:grpSpPr>
          <a:xfrm>
            <a:off x="9742289" y="4321124"/>
            <a:ext cx="2120622" cy="911249"/>
            <a:chOff x="7075861" y="1331119"/>
            <a:chExt cx="3602878" cy="1548186"/>
          </a:xfrm>
        </p:grpSpPr>
        <p:pic>
          <p:nvPicPr>
            <p:cNvPr id="39" name="Picture 38" descr="A black square with blue squares&#10;&#10;Description automatically generated with medium confidence">
              <a:extLst>
                <a:ext uri="{FF2B5EF4-FFF2-40B4-BE49-F238E27FC236}">
                  <a16:creationId xmlns:a16="http://schemas.microsoft.com/office/drawing/2014/main" id="{F5569D15-0822-2E67-8570-4730F008F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5861" y="1331119"/>
              <a:ext cx="1265816" cy="1304748"/>
            </a:xfrm>
            <a:prstGeom prst="rect">
              <a:avLst/>
            </a:prstGeom>
          </p:spPr>
        </p:pic>
        <p:pic>
          <p:nvPicPr>
            <p:cNvPr id="40" name="Picture 39" descr="A black square with blue squares&#10;&#10;Description automatically generated with medium confidence">
              <a:extLst>
                <a:ext uri="{FF2B5EF4-FFF2-40B4-BE49-F238E27FC236}">
                  <a16:creationId xmlns:a16="http://schemas.microsoft.com/office/drawing/2014/main" id="{5ACF73DA-DF1C-48FB-341A-6AEDF11EA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923" y="1331119"/>
              <a:ext cx="1265816" cy="1304748"/>
            </a:xfrm>
            <a:prstGeom prst="rect">
              <a:avLst/>
            </a:prstGeom>
          </p:spPr>
        </p:pic>
        <p:pic>
          <p:nvPicPr>
            <p:cNvPr id="41" name="Picture 40" descr="A picture containing text, screenshot, design, graphics&#10;&#10;Description automatically generated">
              <a:extLst>
                <a:ext uri="{FF2B5EF4-FFF2-40B4-BE49-F238E27FC236}">
                  <a16:creationId xmlns:a16="http://schemas.microsoft.com/office/drawing/2014/main" id="{FAF3710C-1315-FCA1-9109-1FE3ED9F8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9374" y="1569567"/>
              <a:ext cx="3115852" cy="1309738"/>
            </a:xfrm>
            <a:prstGeom prst="rect">
              <a:avLst/>
            </a:prstGeom>
          </p:spPr>
        </p:pic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377C5042-1175-F75B-898A-8421B375D3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2833"/>
          <a:stretch/>
        </p:blipFill>
        <p:spPr>
          <a:xfrm>
            <a:off x="804409" y="1165938"/>
            <a:ext cx="2639497" cy="1543939"/>
          </a:xfrm>
          <a:prstGeom prst="rect">
            <a:avLst/>
          </a:prstGeom>
        </p:spPr>
      </p:pic>
      <p:pic>
        <p:nvPicPr>
          <p:cNvPr id="5" name="Picture 4" descr="A graph of a graph showing the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BA15C307-1974-487B-F2AF-F355B7DA84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319" y="1912180"/>
            <a:ext cx="3798363" cy="1960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F97B56-70BD-6CCF-69D5-739346457000}"/>
                  </a:ext>
                </a:extLst>
              </p:cNvPr>
              <p:cNvSpPr txBox="1"/>
              <p:nvPr/>
            </p:nvSpPr>
            <p:spPr>
              <a:xfrm>
                <a:off x="8045539" y="1172226"/>
                <a:ext cx="2116862" cy="55335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0.45±0.02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F97B56-70BD-6CCF-69D5-739346457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39" y="1172226"/>
                <a:ext cx="2116862" cy="55335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graph of a function&#10;&#10;Description automatically generated">
            <a:extLst>
              <a:ext uri="{FF2B5EF4-FFF2-40B4-BE49-F238E27FC236}">
                <a16:creationId xmlns:a16="http://schemas.microsoft.com/office/drawing/2014/main" id="{8C4B9B91-A669-F4E9-822D-68F527F3AD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98" y="1313791"/>
            <a:ext cx="3803019" cy="19609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28A278-10F6-03E4-4BF7-8F53C9425766}"/>
              </a:ext>
            </a:extLst>
          </p:cNvPr>
          <p:cNvSpPr txBox="1"/>
          <p:nvPr/>
        </p:nvSpPr>
        <p:spPr>
          <a:xfrm>
            <a:off x="4374470" y="3300954"/>
            <a:ext cx="3641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Residual drift evolving consistently with</a:t>
            </a:r>
            <a:br>
              <a:rPr lang="en-US" sz="1400" dirty="0"/>
            </a:br>
            <a:r>
              <a:rPr lang="en-US" sz="1400" dirty="0"/>
              <a:t>quasi-static pressure gradient </a:t>
            </a:r>
          </a:p>
        </p:txBody>
      </p:sp>
    </p:spTree>
    <p:extLst>
      <p:ext uri="{BB962C8B-B14F-4D97-AF65-F5344CB8AC3E}">
        <p14:creationId xmlns:p14="http://schemas.microsoft.com/office/powerpoint/2010/main" val="4261744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aph with a blue line&#10;&#10;AI-generated content may be incorrect.">
            <a:extLst>
              <a:ext uri="{FF2B5EF4-FFF2-40B4-BE49-F238E27FC236}">
                <a16:creationId xmlns:a16="http://schemas.microsoft.com/office/drawing/2014/main" id="{C645B02E-28AD-5D18-45CA-80897B1CD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2" y="876195"/>
            <a:ext cx="8229915" cy="5486610"/>
          </a:xfrm>
          <a:prstGeom prst="rect">
            <a:avLst/>
          </a:prstGeom>
        </p:spPr>
      </p:pic>
      <p:pic>
        <p:nvPicPr>
          <p:cNvPr id="18" name="Picture 17" descr="A graph with blue and orange lines&#10;&#10;AI-generated content may be incorrect.">
            <a:extLst>
              <a:ext uri="{FF2B5EF4-FFF2-40B4-BE49-F238E27FC236}">
                <a16:creationId xmlns:a16="http://schemas.microsoft.com/office/drawing/2014/main" id="{3BEE3DD9-8CE6-E1A8-CA9C-02B210EC8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2" y="876195"/>
            <a:ext cx="8229915" cy="5486610"/>
          </a:xfrm>
          <a:prstGeom prst="rect">
            <a:avLst/>
          </a:prstGeom>
        </p:spPr>
      </p:pic>
      <p:pic>
        <p:nvPicPr>
          <p:cNvPr id="20" name="Picture 19" descr="A graph with blue green and white lines&#10;&#10;AI-generated content may be incorrect.">
            <a:extLst>
              <a:ext uri="{FF2B5EF4-FFF2-40B4-BE49-F238E27FC236}">
                <a16:creationId xmlns:a16="http://schemas.microsoft.com/office/drawing/2014/main" id="{76C19194-F41F-9813-75C8-4CBED1CFD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2" y="876195"/>
            <a:ext cx="8229915" cy="5486610"/>
          </a:xfrm>
          <a:prstGeom prst="rect">
            <a:avLst/>
          </a:prstGeom>
        </p:spPr>
      </p:pic>
      <p:pic>
        <p:nvPicPr>
          <p:cNvPr id="22" name="Picture 21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72610EBD-18F8-F263-2634-4614090E9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2" y="876195"/>
            <a:ext cx="8229915" cy="5486610"/>
          </a:xfrm>
          <a:prstGeom prst="rect">
            <a:avLst/>
          </a:prstGeom>
        </p:spPr>
      </p:pic>
      <p:pic>
        <p:nvPicPr>
          <p:cNvPr id="24" name="Picture 23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6F7F4F84-58A2-BCB7-6BB8-BF6261914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2" y="876195"/>
            <a:ext cx="8229915" cy="5486610"/>
          </a:xfrm>
          <a:prstGeom prst="rect">
            <a:avLst/>
          </a:prstGeom>
        </p:spPr>
      </p:pic>
      <p:pic>
        <p:nvPicPr>
          <p:cNvPr id="28" name="Picture 27" descr="A graph of a graph&#10;&#10;AI-generated content may be incorrect.">
            <a:extLst>
              <a:ext uri="{FF2B5EF4-FFF2-40B4-BE49-F238E27FC236}">
                <a16:creationId xmlns:a16="http://schemas.microsoft.com/office/drawing/2014/main" id="{1230D427-C7F6-5DB4-7E35-8E81B77102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2" y="876195"/>
            <a:ext cx="8229915" cy="5486610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F31C3EBD-9119-D870-ADBA-0DA44BADF878}"/>
              </a:ext>
            </a:extLst>
          </p:cNvPr>
          <p:cNvSpPr txBox="1">
            <a:spLocks/>
          </p:cNvSpPr>
          <p:nvPr/>
        </p:nvSpPr>
        <p:spPr>
          <a:xfrm>
            <a:off x="0" y="73042"/>
            <a:ext cx="10515600" cy="706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LPF </a:t>
            </a:r>
            <a:r>
              <a:rPr lang="it-IT" sz="3200" dirty="0" err="1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noise</a:t>
            </a:r>
            <a:r>
              <a:rPr lang="it-IT" sz="3200" dirty="0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 down to dgL4</a:t>
            </a:r>
            <a:endParaRPr lang="en-US" sz="3200" dirty="0">
              <a:solidFill>
                <a:schemeClr val="bg1"/>
              </a:solidFill>
              <a:latin typeface="Roadgeek 2005 Mittelschrift" panose="02000000000000000000" pitchFamily="2" charset="0"/>
              <a:ea typeface="Roboto Cn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956762-D5EA-DF45-F54E-37EB1D14A0DB}"/>
              </a:ext>
            </a:extLst>
          </p:cNvPr>
          <p:cNvSpPr txBox="1"/>
          <p:nvPr/>
        </p:nvSpPr>
        <p:spPr>
          <a:xfrm>
            <a:off x="8700940" y="1859280"/>
            <a:ext cx="3021212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latin typeface="Atkinson Hyperlegible" pitchFamily="50" charset="0"/>
              </a:rPr>
              <a:t>Measured dgL0.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latin typeface="Atkinson Hyperlegible" pitchFamily="50" charset="0"/>
              </a:rPr>
              <a:t>Deglitching.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latin typeface="Atkinson Hyperlegible" pitchFamily="50" charset="0"/>
              </a:rPr>
              <a:t>Subtraction of centrifugal force.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latin typeface="Atkinson Hyperlegible" pitchFamily="50" charset="0"/>
              </a:rPr>
              <a:t>Decorrelation of cross-talk</a:t>
            </a:r>
            <a:br>
              <a:rPr lang="en-US" sz="1400" dirty="0">
                <a:latin typeface="Atkinson Hyperlegible" pitchFamily="50" charset="0"/>
              </a:rPr>
            </a:br>
            <a:r>
              <a:rPr lang="en-US" sz="1400" dirty="0">
                <a:latin typeface="Atkinson Hyperlegible" pitchFamily="50" charset="0"/>
              </a:rPr>
              <a:t>“</a:t>
            </a:r>
            <a:r>
              <a:rPr lang="en-US" sz="1400" dirty="0" err="1">
                <a:latin typeface="Atkinson Hyperlegible" pitchFamily="50" charset="0"/>
              </a:rPr>
              <a:t>debumping</a:t>
            </a:r>
            <a:r>
              <a:rPr lang="en-US" sz="1400" dirty="0">
                <a:latin typeface="Atkinson Hyperlegible" pitchFamily="50" charset="0"/>
              </a:rPr>
              <a:t>”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latin typeface="Atkinson Hyperlegible" pitchFamily="50" charset="0"/>
              </a:rPr>
              <a:t>Decorrelation of Euler force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endParaRPr lang="en-US" sz="1400" dirty="0">
              <a:latin typeface="Atkinson Hyperlegible" pitchFamily="50" charset="0"/>
            </a:endParaRPr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6F98EE65-FCAC-3239-AE3D-4253E5899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617970"/>
            <a:ext cx="609791" cy="240030"/>
          </a:xfrm>
        </p:spPr>
        <p:txBody>
          <a:bodyPr/>
          <a:lstStyle/>
          <a:p>
            <a:fld id="{03FF3461-034B-4B17-B256-1DA456ECEFE7}" type="slidenum">
              <a:rPr lang="en-US" sz="1400" smtClean="0">
                <a:solidFill>
                  <a:schemeClr val="bg1">
                    <a:lumMod val="50000"/>
                  </a:schemeClr>
                </a:solidFill>
                <a:latin typeface="Atkinson Hyperlegible" pitchFamily="50" charset="0"/>
              </a:rPr>
              <a:t>3</a:t>
            </a:fld>
            <a:endParaRPr lang="en-US" sz="1400" dirty="0">
              <a:solidFill>
                <a:schemeClr val="bg1">
                  <a:lumMod val="50000"/>
                </a:schemeClr>
              </a:solidFill>
              <a:latin typeface="Atkinson Hyperlegible" pitchFamily="50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ABAA98-8F3C-30B7-9D6E-5B85F750F3B8}"/>
              </a:ext>
            </a:extLst>
          </p:cNvPr>
          <p:cNvGrpSpPr/>
          <p:nvPr/>
        </p:nvGrpSpPr>
        <p:grpSpPr>
          <a:xfrm>
            <a:off x="3291840" y="921205"/>
            <a:ext cx="8321040" cy="4405175"/>
            <a:chOff x="3291840" y="921205"/>
            <a:chExt cx="8321040" cy="4405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7E7DCE-9552-A47C-C72D-4FF852F23BDC}"/>
                </a:ext>
              </a:extLst>
            </p:cNvPr>
            <p:cNvSpPr/>
            <p:nvPr/>
          </p:nvSpPr>
          <p:spPr>
            <a:xfrm>
              <a:off x="3291840" y="921205"/>
              <a:ext cx="8321040" cy="4405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graph of a graph showing a number of different types of data&#10;&#10;AI-generated content may be incorrect.">
              <a:extLst>
                <a:ext uri="{FF2B5EF4-FFF2-40B4-BE49-F238E27FC236}">
                  <a16:creationId xmlns:a16="http://schemas.microsoft.com/office/drawing/2014/main" id="{25EE24BD-662C-8FF0-7996-C1127B98D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936" y="1328053"/>
              <a:ext cx="6736664" cy="368077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9374B65-84EE-39AA-96AF-F17AEDAFA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126" y="951685"/>
              <a:ext cx="5906012" cy="441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160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graph with a blue line&#10;&#10;AI-generated content may be incorrect.">
            <a:extLst>
              <a:ext uri="{FF2B5EF4-FFF2-40B4-BE49-F238E27FC236}">
                <a16:creationId xmlns:a16="http://schemas.microsoft.com/office/drawing/2014/main" id="{883CEF59-0FCE-2E26-F5DC-0EBEB85A2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2" y="876195"/>
            <a:ext cx="8229915" cy="548661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E21302-B091-1C52-1937-CC6EC67C5A00}"/>
              </a:ext>
            </a:extLst>
          </p:cNvPr>
          <p:cNvCxnSpPr>
            <a:cxnSpLocks/>
          </p:cNvCxnSpPr>
          <p:nvPr/>
        </p:nvCxnSpPr>
        <p:spPr>
          <a:xfrm>
            <a:off x="1558120" y="1988345"/>
            <a:ext cx="3937821" cy="3531844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D6A3AC-E28E-21F0-6299-FBA3D8CE7280}"/>
              </a:ext>
            </a:extLst>
          </p:cNvPr>
          <p:cNvCxnSpPr>
            <a:cxnSpLocks/>
          </p:cNvCxnSpPr>
          <p:nvPr/>
        </p:nvCxnSpPr>
        <p:spPr>
          <a:xfrm flipH="1">
            <a:off x="6917273" y="1777701"/>
            <a:ext cx="2112846" cy="3726369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93B704A-006D-EF0E-F7F0-CEC792FDF387}"/>
              </a:ext>
            </a:extLst>
          </p:cNvPr>
          <p:cNvSpPr txBox="1"/>
          <p:nvPr/>
        </p:nvSpPr>
        <p:spPr>
          <a:xfrm rot="2692676">
            <a:off x="2332384" y="2886666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  <a:latin typeface="Atkinson Hyperlegible" pitchFamily="50" charset="0"/>
              </a:rPr>
              <a:t>Forces on TM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DDD025C-6CF2-D81C-16AF-FA903E767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87" y="3129936"/>
            <a:ext cx="1431154" cy="11427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55472A9-4099-E140-DC53-B924397E641A}"/>
              </a:ext>
            </a:extLst>
          </p:cNvPr>
          <p:cNvSpPr txBox="1"/>
          <p:nvPr/>
        </p:nvSpPr>
        <p:spPr>
          <a:xfrm>
            <a:off x="4721580" y="4331427"/>
            <a:ext cx="2080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E82020"/>
                </a:solidFill>
                <a:latin typeface="Atkinson Hyperlegible" pitchFamily="50" charset="0"/>
              </a:rPr>
              <a:t>Brownian force noise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BB5099-47B9-4D99-CEBA-37AF60B3C376}"/>
              </a:ext>
            </a:extLst>
          </p:cNvPr>
          <p:cNvSpPr txBox="1"/>
          <p:nvPr/>
        </p:nvSpPr>
        <p:spPr>
          <a:xfrm rot="18125849">
            <a:off x="6588496" y="2851525"/>
            <a:ext cx="252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AD47"/>
                </a:solidFill>
                <a:latin typeface="Atkinson Hyperlegible" pitchFamily="50" charset="0"/>
              </a:rPr>
              <a:t>Interferometer readout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49ABE5-4BCF-8D04-22A5-2413FE0CAEF7}"/>
              </a:ext>
            </a:extLst>
          </p:cNvPr>
          <p:cNvSpPr txBox="1"/>
          <p:nvPr/>
        </p:nvSpPr>
        <p:spPr>
          <a:xfrm>
            <a:off x="9716040" y="1892117"/>
            <a:ext cx="2262523" cy="3231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500" dirty="0">
                <a:latin typeface="Atkinson Hyperlegible" pitchFamily="50" charset="0"/>
              </a:rPr>
              <a:t>PRL </a:t>
            </a:r>
            <a:r>
              <a:rPr lang="en-US" sz="1500" b="1" dirty="0">
                <a:latin typeface="Atkinson Hyperlegible" pitchFamily="50" charset="0"/>
              </a:rPr>
              <a:t>126</a:t>
            </a:r>
            <a:r>
              <a:rPr lang="en-US" sz="1500" dirty="0">
                <a:latin typeface="Atkinson Hyperlegible" pitchFamily="50" charset="0"/>
              </a:rPr>
              <a:t>, 131103 (2021)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217190-AC01-C150-FE3C-75F88644074E}"/>
                  </a:ext>
                </a:extLst>
              </p:cNvPr>
              <p:cNvSpPr txBox="1"/>
              <p:nvPr/>
            </p:nvSpPr>
            <p:spPr>
              <a:xfrm>
                <a:off x="8360990" y="1311406"/>
                <a:ext cx="1895647" cy="2884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0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32.0</m:t>
                          </m:r>
                        </m:e>
                        <m:sub>
                          <m:r>
                            <a:rPr lang="it-IT" b="0" i="0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−1.7</m:t>
                          </m:r>
                        </m:sub>
                        <m:sup>
                          <m:r>
                            <a:rPr lang="it-IT" b="0" i="0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+2.4</m:t>
                          </m:r>
                        </m:sup>
                      </m:sSubSup>
                      <m:r>
                        <a:rPr lang="it-IT" b="0" i="0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fm</m:t>
                      </m:r>
                      <m:r>
                        <a:rPr lang="it-IT" b="0" i="0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Hz</m:t>
                          </m:r>
                        </m:e>
                        <m:sup>
                          <m:r>
                            <a:rPr lang="it-IT" b="0" i="0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70AD47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217190-AC01-C150-FE3C-75F886440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0990" y="1311406"/>
                <a:ext cx="1895647" cy="288412"/>
              </a:xfrm>
              <a:prstGeom prst="rect">
                <a:avLst/>
              </a:prstGeom>
              <a:blipFill>
                <a:blip r:embed="rId4"/>
                <a:stretch>
                  <a:fillRect l="-2572" t="-6383" r="-643" b="-1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B62C2A0-08FD-2C72-162D-0113012D9918}"/>
              </a:ext>
            </a:extLst>
          </p:cNvPr>
          <p:cNvSpPr txBox="1"/>
          <p:nvPr/>
        </p:nvSpPr>
        <p:spPr>
          <a:xfrm>
            <a:off x="1150106" y="1673421"/>
            <a:ext cx="2262523" cy="3231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500" dirty="0">
                <a:latin typeface="Atkinson Hyperlegible" pitchFamily="50" charset="0"/>
              </a:rPr>
              <a:t>PRL </a:t>
            </a:r>
            <a:r>
              <a:rPr lang="en-US" sz="1500" b="1" dirty="0">
                <a:latin typeface="Atkinson Hyperlegible" pitchFamily="50" charset="0"/>
              </a:rPr>
              <a:t>120</a:t>
            </a:r>
            <a:r>
              <a:rPr lang="en-US" sz="1500" dirty="0">
                <a:latin typeface="Atkinson Hyperlegible" pitchFamily="50" charset="0"/>
              </a:rPr>
              <a:t>, 061101 (2018)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C8459A9-D36A-B91E-1255-B85626DB7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02120" y="1928968"/>
            <a:ext cx="2004679" cy="134524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7A94C4-AA48-049E-4FD3-AAEB60E8923C}"/>
              </a:ext>
            </a:extLst>
          </p:cNvPr>
          <p:cNvCxnSpPr/>
          <p:nvPr/>
        </p:nvCxnSpPr>
        <p:spPr>
          <a:xfrm>
            <a:off x="4137358" y="4937769"/>
            <a:ext cx="3383280" cy="0"/>
          </a:xfrm>
          <a:prstGeom prst="line">
            <a:avLst/>
          </a:prstGeom>
          <a:ln w="38100">
            <a:solidFill>
              <a:srgbClr val="E8202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DBCDAB-73FB-61EB-1408-737E4F619957}"/>
              </a:ext>
            </a:extLst>
          </p:cNvPr>
          <p:cNvSpPr txBox="1"/>
          <p:nvPr/>
        </p:nvSpPr>
        <p:spPr>
          <a:xfrm>
            <a:off x="1355859" y="4294352"/>
            <a:ext cx="2394821" cy="3231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500" dirty="0">
                <a:latin typeface="Atkinson Hyperlegible" pitchFamily="50" charset="0"/>
              </a:rPr>
              <a:t>PRD </a:t>
            </a:r>
            <a:r>
              <a:rPr lang="en-US" sz="1500" b="1" dirty="0">
                <a:latin typeface="Atkinson Hyperlegible" pitchFamily="50" charset="0"/>
              </a:rPr>
              <a:t>110</a:t>
            </a:r>
            <a:r>
              <a:rPr lang="en-US" sz="1500" dirty="0">
                <a:latin typeface="Atkinson Hyperlegible" pitchFamily="50" charset="0"/>
              </a:rPr>
              <a:t>, 042004 (2024)</a:t>
            </a:r>
            <a:endParaRPr lang="en-US" sz="1500" b="1" dirty="0">
              <a:latin typeface="Atkinson Hyperlegible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71C726-4FA7-3C52-CFDD-DB88FA8A60A3}"/>
              </a:ext>
            </a:extLst>
          </p:cNvPr>
          <p:cNvSpPr txBox="1"/>
          <p:nvPr/>
        </p:nvSpPr>
        <p:spPr>
          <a:xfrm>
            <a:off x="9710700" y="2277378"/>
            <a:ext cx="2341870" cy="3231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500" dirty="0">
                <a:latin typeface="Atkinson Hyperlegible" pitchFamily="50" charset="0"/>
              </a:rPr>
              <a:t>PRD </a:t>
            </a:r>
            <a:r>
              <a:rPr lang="en-US" sz="1500" b="1" dirty="0">
                <a:latin typeface="Atkinson Hyperlegible" pitchFamily="50" charset="0"/>
              </a:rPr>
              <a:t>106</a:t>
            </a:r>
            <a:r>
              <a:rPr lang="en-US" sz="1500" dirty="0">
                <a:latin typeface="Atkinson Hyperlegible" pitchFamily="50" charset="0"/>
              </a:rPr>
              <a:t>, 082001 (2022)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C55CE3-476A-354C-73D9-F32697012CE9}"/>
              </a:ext>
            </a:extLst>
          </p:cNvPr>
          <p:cNvGrpSpPr/>
          <p:nvPr/>
        </p:nvGrpSpPr>
        <p:grpSpPr>
          <a:xfrm>
            <a:off x="4628331" y="1239717"/>
            <a:ext cx="6875575" cy="1636948"/>
            <a:chOff x="1087120" y="894080"/>
            <a:chExt cx="7416800" cy="18999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612C0E-CB45-FCB7-EDDD-C13B979C704A}"/>
                </a:ext>
              </a:extLst>
            </p:cNvPr>
            <p:cNvSpPr/>
            <p:nvPr/>
          </p:nvSpPr>
          <p:spPr>
            <a:xfrm>
              <a:off x="1087120" y="894080"/>
              <a:ext cx="7416800" cy="18999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7D058D-DF2E-E2F3-BE9C-9A6835385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9528" y="1016333"/>
              <a:ext cx="7102870" cy="170807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20CAEA0-C8F6-D36F-1DC3-E6B60C6C9E3D}"/>
              </a:ext>
            </a:extLst>
          </p:cNvPr>
          <p:cNvSpPr txBox="1"/>
          <p:nvPr/>
        </p:nvSpPr>
        <p:spPr>
          <a:xfrm>
            <a:off x="10080134" y="3047007"/>
            <a:ext cx="1351332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Atkinson Hyperlegible" pitchFamily="50" charset="0"/>
              </a:rPr>
              <a:t>LPF noise runs</a:t>
            </a:r>
            <a:br>
              <a:rPr lang="en-US" sz="1400" dirty="0">
                <a:latin typeface="Atkinson Hyperlegible" pitchFamily="50" charset="0"/>
              </a:rPr>
            </a:br>
            <a:r>
              <a:rPr lang="en-US" sz="1400" dirty="0">
                <a:latin typeface="Atkinson Hyperlegible" pitchFamily="50" charset="0"/>
              </a:rPr>
              <a:t>6</a:t>
            </a:r>
          </a:p>
          <a:p>
            <a:pPr algn="r"/>
            <a:r>
              <a:rPr lang="en-US" sz="1400" dirty="0">
                <a:latin typeface="Atkinson Hyperlegible" pitchFamily="50" charset="0"/>
              </a:rPr>
              <a:t>9</a:t>
            </a:r>
          </a:p>
          <a:p>
            <a:pPr algn="r"/>
            <a:r>
              <a:rPr lang="en-US" sz="1400" dirty="0">
                <a:latin typeface="Atkinson Hyperlegible" pitchFamily="50" charset="0"/>
              </a:rPr>
              <a:t>17</a:t>
            </a:r>
          </a:p>
          <a:p>
            <a:pPr algn="r"/>
            <a:r>
              <a:rPr lang="en-US" sz="1400" dirty="0">
                <a:latin typeface="Atkinson Hyperlegible" pitchFamily="50" charset="0"/>
              </a:rPr>
              <a:t>39</a:t>
            </a:r>
          </a:p>
          <a:p>
            <a:pPr algn="r"/>
            <a:r>
              <a:rPr lang="en-US" sz="1400" dirty="0">
                <a:latin typeface="Atkinson Hyperlegible" pitchFamily="50" charset="0"/>
              </a:rPr>
              <a:t>42-43</a:t>
            </a:r>
            <a:br>
              <a:rPr lang="en-US" sz="1400" dirty="0">
                <a:latin typeface="Atkinson Hyperlegible" pitchFamily="50" charset="0"/>
              </a:rPr>
            </a:br>
            <a:r>
              <a:rPr lang="en-US" sz="1400" dirty="0">
                <a:latin typeface="Atkinson Hyperlegible" pitchFamily="50" charset="0"/>
              </a:rPr>
              <a:t>54</a:t>
            </a:r>
          </a:p>
          <a:p>
            <a:pPr algn="r"/>
            <a:r>
              <a:rPr lang="en-US" sz="1400" dirty="0">
                <a:latin typeface="Atkinson Hyperlegible" pitchFamily="50" charset="0"/>
              </a:rPr>
              <a:t>59</a:t>
            </a:r>
          </a:p>
          <a:p>
            <a:pPr algn="r"/>
            <a:r>
              <a:rPr lang="en-US" sz="1400" dirty="0">
                <a:latin typeface="Atkinson Hyperlegible" pitchFamily="50" charset="0"/>
              </a:rPr>
              <a:t>61</a:t>
            </a:r>
          </a:p>
          <a:p>
            <a:pPr algn="r"/>
            <a:r>
              <a:rPr lang="en-US" sz="1400" dirty="0">
                <a:latin typeface="Atkinson Hyperlegible" pitchFamily="50" charset="0"/>
              </a:rPr>
              <a:t>66</a:t>
            </a:r>
            <a:br>
              <a:rPr lang="en-US" sz="1400" dirty="0">
                <a:latin typeface="Atkinson Hyperlegible" pitchFamily="50" charset="0"/>
              </a:rPr>
            </a:br>
            <a:r>
              <a:rPr lang="en-US" sz="1400" dirty="0">
                <a:latin typeface="Atkinson Hyperlegible" pitchFamily="50" charset="0"/>
              </a:rPr>
              <a:t>69</a:t>
            </a:r>
          </a:p>
          <a:p>
            <a:pPr algn="r"/>
            <a:r>
              <a:rPr lang="en-US" sz="1400" dirty="0">
                <a:latin typeface="Atkinson Hyperlegible" pitchFamily="50" charset="0"/>
              </a:rPr>
              <a:t>74</a:t>
            </a:r>
          </a:p>
          <a:p>
            <a:pPr algn="r"/>
            <a:r>
              <a:rPr lang="en-US" sz="1400" dirty="0">
                <a:latin typeface="Atkinson Hyperlegible" pitchFamily="50" charset="0"/>
              </a:rPr>
              <a:t>75-76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2B64205-8A44-44CE-0C97-7B7F27AA875F}"/>
              </a:ext>
            </a:extLst>
          </p:cNvPr>
          <p:cNvSpPr txBox="1">
            <a:spLocks/>
          </p:cNvSpPr>
          <p:nvPr/>
        </p:nvSpPr>
        <p:spPr>
          <a:xfrm>
            <a:off x="0" y="73042"/>
            <a:ext cx="10515600" cy="706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Noise</a:t>
            </a:r>
            <a:r>
              <a:rPr lang="it-IT" sz="3200" dirty="0">
                <a:solidFill>
                  <a:schemeClr val="bg1"/>
                </a:solidFill>
                <a:latin typeface="Gill Sans Nova" panose="020B0602020104020203" pitchFamily="34" charset="0"/>
                <a:ea typeface="Roboto Cn" pitchFamily="2" charset="0"/>
              </a:rPr>
              <a:t> source breakdown</a:t>
            </a:r>
            <a:endParaRPr lang="en-US" sz="3200" dirty="0">
              <a:solidFill>
                <a:schemeClr val="bg1"/>
              </a:solidFill>
              <a:latin typeface="Roadgeek 2005 Mittelschrift" panose="02000000000000000000" pitchFamily="2" charset="0"/>
              <a:ea typeface="Roboto Cn" pitchFamily="2" charset="0"/>
            </a:endParaRPr>
          </a:p>
        </p:txBody>
      </p: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60E1E5B5-E961-130D-6991-CD533D07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617970"/>
            <a:ext cx="609791" cy="240030"/>
          </a:xfrm>
        </p:spPr>
        <p:txBody>
          <a:bodyPr/>
          <a:lstStyle/>
          <a:p>
            <a:fld id="{03FF3461-034B-4B17-B256-1DA456ECEFE7}" type="slidenum">
              <a:rPr lang="en-US" sz="1400" smtClean="0">
                <a:solidFill>
                  <a:schemeClr val="bg1">
                    <a:lumMod val="50000"/>
                  </a:schemeClr>
                </a:solidFill>
                <a:latin typeface="Atkinson Hyperlegible" pitchFamily="50" charset="0"/>
              </a:rPr>
              <a:t>4</a:t>
            </a:fld>
            <a:endParaRPr lang="en-US" sz="1400" dirty="0">
              <a:solidFill>
                <a:schemeClr val="bg1">
                  <a:lumMod val="50000"/>
                </a:schemeClr>
              </a:solidFill>
              <a:latin typeface="Atkinson Hyperlegibl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2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3" grpId="0"/>
      <p:bldP spid="33" grpId="1"/>
      <p:bldP spid="34" grpId="0"/>
      <p:bldP spid="34" grpId="1"/>
      <p:bldP spid="5" grpId="0" animBg="1"/>
      <p:bldP spid="5" grpId="1" animBg="1"/>
      <p:bldP spid="20" grpId="0"/>
      <p:bldP spid="20" grpId="1"/>
      <p:bldP spid="6" grpId="0" animBg="1"/>
      <p:bldP spid="6" grpId="1" animBg="1"/>
      <p:bldP spid="14" grpId="0" animBg="1"/>
      <p:bldP spid="9" grpId="0" animBg="1"/>
      <p:bldP spid="9" grpId="1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828CB-386C-DAE4-9ACB-6642BA0D5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3B7B8E9-51D8-5D14-1FC1-92294BF18BED}"/>
              </a:ext>
            </a:extLst>
          </p:cNvPr>
          <p:cNvSpPr/>
          <p:nvPr/>
        </p:nvSpPr>
        <p:spPr>
          <a:xfrm flipH="1" flipV="1">
            <a:off x="1541204" y="3259320"/>
            <a:ext cx="7219337" cy="162268"/>
          </a:xfrm>
          <a:prstGeom prst="triangle">
            <a:avLst>
              <a:gd name="adj" fmla="val 0"/>
            </a:avLst>
          </a:prstGeom>
          <a:solidFill>
            <a:srgbClr val="D118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1BAE66-530E-8A70-4B18-9AB66ED06CF1}"/>
              </a:ext>
            </a:extLst>
          </p:cNvPr>
          <p:cNvSpPr txBox="1"/>
          <p:nvPr/>
        </p:nvSpPr>
        <p:spPr>
          <a:xfrm>
            <a:off x="3055620" y="2698916"/>
            <a:ext cx="580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Gill Sans Nova" panose="020B0602020104020203" pitchFamily="34" charset="0"/>
              </a:rPr>
              <a:t>Low-frequency noise</a:t>
            </a:r>
          </a:p>
        </p:txBody>
      </p:sp>
    </p:spTree>
    <p:extLst>
      <p:ext uri="{BB962C8B-B14F-4D97-AF65-F5344CB8AC3E}">
        <p14:creationId xmlns:p14="http://schemas.microsoft.com/office/powerpoint/2010/main" val="1527708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D51CA98A-198C-1FC6-2B44-4AD71D71F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4" y="1086835"/>
            <a:ext cx="7651262" cy="3825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B4252B-2050-4713-87EB-AC38A966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77" y="44908"/>
            <a:ext cx="10515600" cy="706591"/>
          </a:xfrm>
        </p:spPr>
        <p:txBody>
          <a:bodyPr>
            <a:normAutofit/>
          </a:bodyPr>
          <a:lstStyle/>
          <a:p>
            <a:r>
              <a:rPr lang="it-IT" sz="32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Brownian</a:t>
            </a:r>
            <a:r>
              <a:rPr lang="it-IT" sz="3200" dirty="0">
                <a:solidFill>
                  <a:schemeClr val="bg1"/>
                </a:solidFill>
                <a:latin typeface="Gill Sans Nova" panose="020B0602020104020203" pitchFamily="34" charset="0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noise</a:t>
            </a:r>
            <a:r>
              <a:rPr lang="it-IT" sz="3200" dirty="0">
                <a:solidFill>
                  <a:schemeClr val="bg1"/>
                </a:solidFill>
                <a:latin typeface="Gill Sans Nova" panose="020B0602020104020203" pitchFamily="34" charset="0"/>
              </a:rPr>
              <a:t> and pressure</a:t>
            </a:r>
            <a:endParaRPr lang="en-US" sz="3200" dirty="0">
              <a:solidFill>
                <a:schemeClr val="bg1"/>
              </a:solidFill>
              <a:latin typeface="Roadgeek 2005 Mittelschrift" panose="02000000000000000000" pitchFamily="2" charset="0"/>
              <a:ea typeface="Roboto Cn" pitchFamily="2" charset="0"/>
            </a:endParaRP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5BDCD3A3-2E55-2879-698C-40F2D6FB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617970"/>
            <a:ext cx="609791" cy="240030"/>
          </a:xfrm>
        </p:spPr>
        <p:txBody>
          <a:bodyPr/>
          <a:lstStyle/>
          <a:p>
            <a:fld id="{03FF3461-034B-4B17-B256-1DA456ECEFE7}" type="slidenum">
              <a:rPr lang="en-US" sz="1400" smtClean="0">
                <a:solidFill>
                  <a:schemeClr val="bg1">
                    <a:lumMod val="50000"/>
                  </a:schemeClr>
                </a:solidFill>
                <a:latin typeface="Atkinson Hyperlegible" pitchFamily="50" charset="0"/>
              </a:rPr>
              <a:t>6</a:t>
            </a:fld>
            <a:endParaRPr lang="en-US" sz="1400" dirty="0">
              <a:solidFill>
                <a:schemeClr val="bg1">
                  <a:lumMod val="50000"/>
                </a:schemeClr>
              </a:solidFill>
              <a:latin typeface="Atkinson Hyperlegible" pitchFamily="50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7869C2A-FE50-3C56-40A9-5A2C7E2121AB}"/>
              </a:ext>
            </a:extLst>
          </p:cNvPr>
          <p:cNvSpPr txBox="1">
            <a:spLocks/>
          </p:cNvSpPr>
          <p:nvPr/>
        </p:nvSpPr>
        <p:spPr>
          <a:xfrm>
            <a:off x="8021957" y="1201509"/>
            <a:ext cx="3974574" cy="43898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500" dirty="0">
                <a:latin typeface="Atkinson Hyperlegible" pitchFamily="50" charset="0"/>
              </a:rPr>
              <a:t>Brownian noise decreased consistently over time (about 1.5 </a:t>
            </a:r>
            <a:r>
              <a:rPr lang="en-US" sz="1500" dirty="0" err="1">
                <a:latin typeface="Atkinson Hyperlegible" pitchFamily="50" charset="0"/>
              </a:rPr>
              <a:t>yr</a:t>
            </a:r>
            <a:r>
              <a:rPr lang="en-US" sz="1500" dirty="0">
                <a:latin typeface="Atkinson Hyperlegible" pitchFamily="50" charset="0"/>
              </a:rPr>
              <a:t> venting).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500" dirty="0">
                <a:latin typeface="Atkinson Hyperlegible" pitchFamily="50" charset="0"/>
              </a:rPr>
              <a:t>Brownian </a:t>
            </a:r>
            <a:r>
              <a:rPr lang="en-US" sz="1500" b="1" dirty="0">
                <a:latin typeface="Atkinson Hyperlegible" pitchFamily="50" charset="0"/>
              </a:rPr>
              <a:t>dominates</a:t>
            </a:r>
            <a:r>
              <a:rPr lang="en-US" sz="1500" dirty="0">
                <a:latin typeface="Atkinson Hyperlegible" pitchFamily="50" charset="0"/>
              </a:rPr>
              <a:t> </a:t>
            </a:r>
            <a:r>
              <a:rPr lang="en-US" sz="1500" dirty="0" err="1">
                <a:latin typeface="Atkinson Hyperlegible" pitchFamily="50" charset="0"/>
              </a:rPr>
              <a:t>mHz</a:t>
            </a:r>
            <a:r>
              <a:rPr lang="en-US" sz="1500" dirty="0">
                <a:latin typeface="Atkinson Hyperlegible" pitchFamily="50" charset="0"/>
              </a:rPr>
              <a:t> </a:t>
            </a:r>
            <a:br>
              <a:rPr lang="en-US" sz="1500" dirty="0">
                <a:latin typeface="Atkinson Hyperlegible" pitchFamily="50" charset="0"/>
              </a:rPr>
            </a:br>
            <a:r>
              <a:rPr lang="en-US" sz="1500" dirty="0">
                <a:latin typeface="Atkinson Hyperlegible" pitchFamily="50" charset="0"/>
              </a:rPr>
              <a:t>acceleration noise.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endParaRPr lang="en-US" sz="1500" dirty="0">
              <a:latin typeface="Atkinson Hyperlegible" pitchFamily="50" charset="0"/>
            </a:endParaRP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500" dirty="0">
                <a:latin typeface="Atkinson Hyperlegible" pitchFamily="50" charset="0"/>
              </a:rPr>
              <a:t>Reached “H</a:t>
            </a:r>
            <a:r>
              <a:rPr lang="en-US" sz="1500" baseline="-25000" dirty="0">
                <a:latin typeface="Atkinson Hyperlegible" pitchFamily="50" charset="0"/>
              </a:rPr>
              <a:t>2</a:t>
            </a:r>
            <a:r>
              <a:rPr lang="en-US" sz="1500" dirty="0">
                <a:latin typeface="Atkinson Hyperlegible" pitchFamily="50" charset="0"/>
              </a:rPr>
              <a:t>O equiv. pressure” </a:t>
            </a:r>
            <a:r>
              <a:rPr lang="en-US" sz="1500" b="1" dirty="0">
                <a:latin typeface="Atkinson Hyperlegible" pitchFamily="50" charset="0"/>
              </a:rPr>
              <a:t>2 </a:t>
            </a:r>
            <a:r>
              <a:rPr lang="el-GR" sz="1500" b="1" dirty="0"/>
              <a:t>μ</a:t>
            </a:r>
            <a:r>
              <a:rPr lang="it-IT" sz="1500" b="1" dirty="0">
                <a:latin typeface="Atkinson Hyperlegible" pitchFamily="50" charset="0"/>
              </a:rPr>
              <a:t>Pa</a:t>
            </a:r>
            <a:r>
              <a:rPr lang="it-IT" sz="1500" dirty="0">
                <a:latin typeface="Atkinson Hyperlegible" pitchFamily="50" charset="0"/>
              </a:rPr>
              <a:t>.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it-IT" sz="1500" dirty="0" err="1">
                <a:latin typeface="Atkinson Hyperlegible" pitchFamily="50" charset="0"/>
              </a:rPr>
              <a:t>Reached</a:t>
            </a:r>
            <a:r>
              <a:rPr lang="it-IT" sz="1500" dirty="0">
                <a:latin typeface="Atkinson Hyperlegible" pitchFamily="50" charset="0"/>
              </a:rPr>
              <a:t> LISA pressure spec.</a:t>
            </a:r>
            <a:endParaRPr lang="en-US" sz="1500" dirty="0">
              <a:latin typeface="Atkinson Hyperlegible" pitchFamily="50" charset="0"/>
            </a:endParaRP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500" b="1" dirty="0">
                <a:latin typeface="Atkinson Hyperlegible" pitchFamily="50" charset="0"/>
              </a:rPr>
              <a:t>Dependence on T</a:t>
            </a:r>
            <a:r>
              <a:rPr lang="en-US" sz="1500" dirty="0">
                <a:latin typeface="Atkinson Hyperlegible" pitchFamily="50" charset="0"/>
              </a:rPr>
              <a:t> clearly identified.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endParaRPr lang="en-US" sz="1500" dirty="0">
              <a:latin typeface="Atkinson Hyperlegible" pitchFamily="50" charset="0"/>
            </a:endParaRPr>
          </a:p>
          <a:p>
            <a:pPr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500" dirty="0">
                <a:latin typeface="Atkinson Hyperlegible" pitchFamily="50" charset="0"/>
              </a:rPr>
              <a:t>Consistent with water outgassing.</a:t>
            </a:r>
            <a:br>
              <a:rPr lang="en-US" sz="1500" dirty="0">
                <a:latin typeface="Atkinson Hyperlegible" pitchFamily="50" charset="0"/>
              </a:rPr>
            </a:br>
            <a:r>
              <a:rPr lang="en-US" sz="1500" dirty="0">
                <a:latin typeface="Atkinson Hyperlegible" pitchFamily="50" charset="0"/>
              </a:rPr>
              <a:t>However, incompatible with standard outgassing “water-film on metal”.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658C55A-24A0-476B-D1F6-326AEF1C5787}"/>
              </a:ext>
            </a:extLst>
          </p:cNvPr>
          <p:cNvSpPr/>
          <p:nvPr/>
        </p:nvSpPr>
        <p:spPr>
          <a:xfrm>
            <a:off x="7940766" y="3504726"/>
            <a:ext cx="4055765" cy="788242"/>
          </a:xfrm>
          <a:prstGeom prst="rect">
            <a:avLst/>
          </a:prstGeom>
          <a:noFill/>
          <a:ln w="28575">
            <a:solidFill>
              <a:srgbClr val="D118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172A75-1587-D617-44E8-C854340BC66C}"/>
              </a:ext>
            </a:extLst>
          </p:cNvPr>
          <p:cNvSpPr/>
          <p:nvPr/>
        </p:nvSpPr>
        <p:spPr>
          <a:xfrm>
            <a:off x="7993329" y="1639772"/>
            <a:ext cx="2976050" cy="520029"/>
          </a:xfrm>
          <a:prstGeom prst="rect">
            <a:avLst/>
          </a:prstGeom>
          <a:noFill/>
          <a:ln w="28575">
            <a:solidFill>
              <a:srgbClr val="D118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DACEDFB4-80AD-CEF6-281C-46B223957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4" y="1086835"/>
            <a:ext cx="7650000" cy="3825000"/>
          </a:xfrm>
          <a:prstGeom prst="rect">
            <a:avLst/>
          </a:prstGeom>
        </p:spPr>
      </p:pic>
      <p:pic>
        <p:nvPicPr>
          <p:cNvPr id="17" name="Picture 16" descr="A picture containing font, text, white, line&#10;&#10;Description automatically generated">
            <a:extLst>
              <a:ext uri="{FF2B5EF4-FFF2-40B4-BE49-F238E27FC236}">
                <a16:creationId xmlns:a16="http://schemas.microsoft.com/office/drawing/2014/main" id="{2CA7BA83-8F51-6A14-302C-882AC9FBD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94" y="3083163"/>
            <a:ext cx="2759114" cy="398062"/>
          </a:xfrm>
          <a:prstGeom prst="rect">
            <a:avLst/>
          </a:prstGeom>
          <a:ln w="19050">
            <a:solidFill>
              <a:srgbClr val="E44A6A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828FA0-19AB-4AAD-2EEC-C6F0430FE5E2}"/>
              </a:ext>
            </a:extLst>
          </p:cNvPr>
          <p:cNvSpPr txBox="1"/>
          <p:nvPr/>
        </p:nvSpPr>
        <p:spPr>
          <a:xfrm>
            <a:off x="381314" y="932315"/>
            <a:ext cx="4141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Evolution of the </a:t>
            </a:r>
            <a:r>
              <a:rPr lang="en-US" sz="140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Brownian noise PSD </a:t>
            </a:r>
            <a:r>
              <a:rPr lang="en-US" sz="1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in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11245D-07AC-978A-27F4-061EA99213CD}"/>
              </a:ext>
            </a:extLst>
          </p:cNvPr>
          <p:cNvGrpSpPr/>
          <p:nvPr/>
        </p:nvGrpSpPr>
        <p:grpSpPr>
          <a:xfrm>
            <a:off x="381314" y="4307404"/>
            <a:ext cx="6875575" cy="1636948"/>
            <a:chOff x="1087120" y="894080"/>
            <a:chExt cx="7416800" cy="18999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ADADD86-C88A-6015-09A3-DCE5A99A6E33}"/>
                </a:ext>
              </a:extLst>
            </p:cNvPr>
            <p:cNvSpPr/>
            <p:nvPr/>
          </p:nvSpPr>
          <p:spPr>
            <a:xfrm>
              <a:off x="1087120" y="894080"/>
              <a:ext cx="7416800" cy="18999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D58CE14-AAD1-78D8-9118-58CD6FC4B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9528" y="1016333"/>
              <a:ext cx="7102870" cy="1708077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891479-5F9C-081F-AA91-17C6A5DB674C}"/>
              </a:ext>
            </a:extLst>
          </p:cNvPr>
          <p:cNvGrpSpPr/>
          <p:nvPr/>
        </p:nvGrpSpPr>
        <p:grpSpPr>
          <a:xfrm>
            <a:off x="2420425" y="4912466"/>
            <a:ext cx="3367532" cy="1624519"/>
            <a:chOff x="2420425" y="4912466"/>
            <a:chExt cx="3367532" cy="1624519"/>
          </a:xfrm>
        </p:grpSpPr>
        <p:pic>
          <p:nvPicPr>
            <p:cNvPr id="19" name="Picture 18" descr="A number on a white background&#10;&#10;Description automatically generated">
              <a:extLst>
                <a:ext uri="{FF2B5EF4-FFF2-40B4-BE49-F238E27FC236}">
                  <a16:creationId xmlns:a16="http://schemas.microsoft.com/office/drawing/2014/main" id="{271146BE-4A6E-EFA6-90CA-2DA40F96A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6173" y="6031371"/>
              <a:ext cx="1842244" cy="34674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EF6E74B-63DE-A726-D14A-F54EDA3F20B7}"/>
                </a:ext>
              </a:extLst>
            </p:cNvPr>
            <p:cNvSpPr/>
            <p:nvPr/>
          </p:nvSpPr>
          <p:spPr>
            <a:xfrm>
              <a:off x="2420425" y="4912466"/>
              <a:ext cx="3367532" cy="1624519"/>
            </a:xfrm>
            <a:prstGeom prst="rect">
              <a:avLst/>
            </a:prstGeom>
            <a:noFill/>
            <a:ln w="28575">
              <a:solidFill>
                <a:srgbClr val="D118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A black symbols on a white background&#10;&#10;Description automatically generated">
              <a:extLst>
                <a:ext uri="{FF2B5EF4-FFF2-40B4-BE49-F238E27FC236}">
                  <a16:creationId xmlns:a16="http://schemas.microsoft.com/office/drawing/2014/main" id="{8AC7C948-F485-E2A4-6440-A355F7487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6173" y="5705063"/>
              <a:ext cx="1886400" cy="273940"/>
            </a:xfrm>
            <a:prstGeom prst="rect">
              <a:avLst/>
            </a:prstGeom>
          </p:spPr>
        </p:pic>
        <p:pic>
          <p:nvPicPr>
            <p:cNvPr id="26" name="Picture 25" descr="A math equations with numbers and symbols&#10;&#10;Description automatically generated">
              <a:extLst>
                <a:ext uri="{FF2B5EF4-FFF2-40B4-BE49-F238E27FC236}">
                  <a16:creationId xmlns:a16="http://schemas.microsoft.com/office/drawing/2014/main" id="{961ADDBE-8AF1-8FC4-836A-0E2AC0BD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57" y="4992906"/>
              <a:ext cx="3196867" cy="66299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F7814B-FF56-863C-B1B5-B14AC50B9C91}"/>
              </a:ext>
            </a:extLst>
          </p:cNvPr>
          <p:cNvGrpSpPr/>
          <p:nvPr/>
        </p:nvGrpSpPr>
        <p:grpSpPr>
          <a:xfrm>
            <a:off x="2875375" y="1240092"/>
            <a:ext cx="4682270" cy="2669218"/>
            <a:chOff x="7645310" y="2913335"/>
            <a:chExt cx="3751911" cy="2138849"/>
          </a:xfrm>
        </p:grpSpPr>
        <p:pic>
          <p:nvPicPr>
            <p:cNvPr id="10" name="Picture 9" descr="A picture containing screenshot, line&#10;&#10;Description automatically generated">
              <a:extLst>
                <a:ext uri="{FF2B5EF4-FFF2-40B4-BE49-F238E27FC236}">
                  <a16:creationId xmlns:a16="http://schemas.microsoft.com/office/drawing/2014/main" id="{B0FAE4B5-A492-7D24-0BCA-821D33F86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10" y="2913335"/>
              <a:ext cx="3751911" cy="2138849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4457EC-434B-A3F0-A491-B90996AD4FA6}"/>
                </a:ext>
              </a:extLst>
            </p:cNvPr>
            <p:cNvCxnSpPr>
              <a:cxnSpLocks/>
            </p:cNvCxnSpPr>
            <p:nvPr/>
          </p:nvCxnSpPr>
          <p:spPr>
            <a:xfrm>
              <a:off x="9406291" y="4460479"/>
              <a:ext cx="1427271" cy="0"/>
            </a:xfrm>
            <a:prstGeom prst="line">
              <a:avLst/>
            </a:prstGeom>
            <a:ln w="38100">
              <a:solidFill>
                <a:srgbClr val="E8202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9" name="Picture 28" descr="A white tower with green lines with Woolworth Building in the background&#10;&#10;AI-generated content may be incorrect.">
            <a:extLst>
              <a:ext uri="{FF2B5EF4-FFF2-40B4-BE49-F238E27FC236}">
                <a16:creationId xmlns:a16="http://schemas.microsoft.com/office/drawing/2014/main" id="{5A36980C-05CD-7BDB-CB3B-450605B24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5" r="24196"/>
          <a:stretch>
            <a:fillRect/>
          </a:stretch>
        </p:blipFill>
        <p:spPr>
          <a:xfrm>
            <a:off x="7714211" y="1577717"/>
            <a:ext cx="3884789" cy="408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5" grpId="0" animBg="1"/>
      <p:bldP spid="3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90EBFE7-66DF-A436-09D6-BA10C441C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617970"/>
            <a:ext cx="609791" cy="240030"/>
          </a:xfrm>
        </p:spPr>
        <p:txBody>
          <a:bodyPr/>
          <a:lstStyle/>
          <a:p>
            <a:fld id="{03FF3461-034B-4B17-B256-1DA456ECEFE7}" type="slidenum">
              <a:rPr lang="en-US" sz="1400" smtClean="0">
                <a:solidFill>
                  <a:schemeClr val="bg1">
                    <a:lumMod val="50000"/>
                  </a:schemeClr>
                </a:solidFill>
                <a:latin typeface="Atkinson Hyperlegible" pitchFamily="50" charset="0"/>
              </a:rPr>
              <a:t>7</a:t>
            </a:fld>
            <a:endParaRPr lang="en-US" sz="1400" dirty="0">
              <a:solidFill>
                <a:schemeClr val="bg1">
                  <a:lumMod val="50000"/>
                </a:schemeClr>
              </a:solidFill>
              <a:latin typeface="Atkinson Hyperlegible" pitchFamily="50" charset="0"/>
            </a:endParaRPr>
          </a:p>
        </p:txBody>
      </p:sp>
      <p:pic>
        <p:nvPicPr>
          <p:cNvPr id="11" name="Picture 10" descr="A graph with blue and white lines&#10;&#10;Description automatically generated">
            <a:extLst>
              <a:ext uri="{FF2B5EF4-FFF2-40B4-BE49-F238E27FC236}">
                <a16:creationId xmlns:a16="http://schemas.microsoft.com/office/drawing/2014/main" id="{D278FD2F-F1F8-B6BA-CBD4-9BFF853C8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74" y="1192821"/>
            <a:ext cx="7005128" cy="27939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E8FB07A-1E81-69DB-1813-E431E74F4510}"/>
              </a:ext>
            </a:extLst>
          </p:cNvPr>
          <p:cNvSpPr txBox="1">
            <a:spLocks/>
          </p:cNvSpPr>
          <p:nvPr/>
        </p:nvSpPr>
        <p:spPr>
          <a:xfrm>
            <a:off x="178477" y="121108"/>
            <a:ext cx="10515600" cy="706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Stability</a:t>
            </a:r>
            <a:r>
              <a:rPr lang="it-IT" sz="3200" dirty="0">
                <a:solidFill>
                  <a:schemeClr val="bg1"/>
                </a:solidFill>
                <a:latin typeface="Gill Sans Nova" panose="020B0602020104020203" pitchFamily="34" charset="0"/>
              </a:rPr>
              <a:t> of the sub-</a:t>
            </a:r>
            <a:r>
              <a:rPr lang="it-IT" sz="32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mHz</a:t>
            </a:r>
            <a:r>
              <a:rPr lang="it-IT" sz="3200" dirty="0">
                <a:solidFill>
                  <a:schemeClr val="bg1"/>
                </a:solidFill>
                <a:latin typeface="Gill Sans Nova" panose="020B0602020104020203" pitchFamily="34" charset="0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noise</a:t>
            </a:r>
            <a:endParaRPr lang="en-US" sz="3200" dirty="0">
              <a:solidFill>
                <a:schemeClr val="bg1"/>
              </a:solidFill>
              <a:latin typeface="Roadgeek 2005 Mittelschrift" panose="02000000000000000000" pitchFamily="2" charset="0"/>
              <a:ea typeface="Roboto Cn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8F6AD1-B939-EFE6-AAE9-8D76E4ABD6A2}"/>
              </a:ext>
            </a:extLst>
          </p:cNvPr>
          <p:cNvGrpSpPr/>
          <p:nvPr/>
        </p:nvGrpSpPr>
        <p:grpSpPr>
          <a:xfrm>
            <a:off x="342498" y="1192821"/>
            <a:ext cx="3707455" cy="2577317"/>
            <a:chOff x="342498" y="1192821"/>
            <a:chExt cx="3707455" cy="25773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B36456D-7E30-E54D-BF5E-D1177D9278F6}"/>
                </a:ext>
              </a:extLst>
            </p:cNvPr>
            <p:cNvGrpSpPr/>
            <p:nvPr/>
          </p:nvGrpSpPr>
          <p:grpSpPr>
            <a:xfrm>
              <a:off x="342498" y="1192821"/>
              <a:ext cx="3707455" cy="2440548"/>
              <a:chOff x="342498" y="1192821"/>
              <a:chExt cx="3707455" cy="2440548"/>
            </a:xfrm>
          </p:grpSpPr>
          <p:pic>
            <p:nvPicPr>
              <p:cNvPr id="8" name="Picture 7" descr="A picture containing screenshot, line&#10;&#10;Description automatically generated">
                <a:extLst>
                  <a:ext uri="{FF2B5EF4-FFF2-40B4-BE49-F238E27FC236}">
                    <a16:creationId xmlns:a16="http://schemas.microsoft.com/office/drawing/2014/main" id="{EC0A8180-B907-170B-5872-F3E448B8B1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498" y="1192821"/>
                <a:ext cx="3707455" cy="2113506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F87CD5A-19E8-0A6B-B8CC-3C37B7FBA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875" y="1752600"/>
                <a:ext cx="1501775" cy="1476375"/>
              </a:xfrm>
              <a:prstGeom prst="line">
                <a:avLst/>
              </a:prstGeom>
              <a:ln w="19050"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6B15044-5BC3-60FD-B2E2-B10B5AE35D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875" y="1911350"/>
                <a:ext cx="1546225" cy="1519822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BEB9FA9-E6EA-6EB6-0748-BA24136A00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875" y="2047875"/>
                <a:ext cx="1590675" cy="1585494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19" descr="A math formula with numbers and symbols&#10;&#10;Description automatically generated with medium confidence">
              <a:extLst>
                <a:ext uri="{FF2B5EF4-FFF2-40B4-BE49-F238E27FC236}">
                  <a16:creationId xmlns:a16="http://schemas.microsoft.com/office/drawing/2014/main" id="{370A39E6-0222-1327-0AA7-BD41C1914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02" y="3333210"/>
              <a:ext cx="2168151" cy="43692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46A46DB-B1D5-DC85-CF01-43D83F7A34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76343" y="4286226"/>
                <a:ext cx="4983637" cy="2474527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latin typeface="Atkinson Hyperlegible" pitchFamily="50" charset="0"/>
                  </a:rPr>
                  <a:t>Noise </a:t>
                </a:r>
                <a:r>
                  <a:rPr lang="en-US" sz="1600" b="1" dirty="0">
                    <a:latin typeface="Atkinson Hyperlegible" pitchFamily="50" charset="0"/>
                  </a:rPr>
                  <a:t>showing </a:t>
                </a:r>
                <a14:m>
                  <m:oMath xmlns:m="http://schemas.openxmlformats.org/officeDocument/2006/math"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en-US" sz="1600" b="1" dirty="0">
                    <a:latin typeface="Atkinson Hyperlegible" pitchFamily="50" charset="0"/>
                  </a:rPr>
                  <a:t> ASD behavior </a:t>
                </a:r>
                <a:r>
                  <a:rPr lang="en-US" sz="1600" dirty="0">
                    <a:latin typeface="Atkinson Hyperlegible" pitchFamily="50" charset="0"/>
                  </a:rPr>
                  <a:t>in </a:t>
                </a:r>
                <a:br>
                  <a:rPr lang="en-US" sz="1600" dirty="0">
                    <a:latin typeface="Atkinson Hyperlegible" pitchFamily="50" charset="0"/>
                  </a:rPr>
                </a:br>
                <a:r>
                  <a:rPr lang="en-US" sz="1600" dirty="0">
                    <a:latin typeface="Atkinson Hyperlegible" pitchFamily="50" charset="0"/>
                  </a:rPr>
                  <a:t>the 36 </a:t>
                </a:r>
                <a:r>
                  <a:rPr lang="el-GR" sz="1600" dirty="0"/>
                  <a:t>μ</a:t>
                </a:r>
                <a:r>
                  <a:rPr lang="it-IT" sz="1600" dirty="0">
                    <a:latin typeface="Atkinson Hyperlegible" pitchFamily="50" charset="0"/>
                  </a:rPr>
                  <a:t>Hz – 100 </a:t>
                </a:r>
                <a:r>
                  <a:rPr lang="el-GR" sz="1600" dirty="0"/>
                  <a:t>μ</a:t>
                </a:r>
                <a:r>
                  <a:rPr lang="it-IT" sz="1600" dirty="0">
                    <a:latin typeface="Atkinson Hyperlegible" pitchFamily="50" charset="0"/>
                  </a:rPr>
                  <a:t>Hz frequency band.</a:t>
                </a:r>
              </a:p>
              <a:p>
                <a:pPr>
                  <a:lnSpc>
                    <a:spcPct val="8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noProof="0" dirty="0">
                    <a:latin typeface="Atkinson Hyperlegible" pitchFamily="50" charset="0"/>
                  </a:rPr>
                  <a:t>Noise amplitude has been remarkably </a:t>
                </a:r>
                <a:r>
                  <a:rPr lang="en-US" sz="1600" b="1" noProof="0" dirty="0">
                    <a:latin typeface="Atkinson Hyperlegible" pitchFamily="50" charset="0"/>
                  </a:rPr>
                  <a:t>stable for 500 days </a:t>
                </a:r>
                <a:r>
                  <a:rPr lang="en-US" sz="1600" noProof="0" dirty="0">
                    <a:latin typeface="Atkinson Hyperlegible" pitchFamily="50" charset="0"/>
                  </a:rPr>
                  <a:t>(despite maneuvers)</a:t>
                </a:r>
              </a:p>
              <a:p>
                <a:pPr>
                  <a:lnSpc>
                    <a:spcPct val="8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noProof="0" dirty="0">
                    <a:latin typeface="Atkinson Hyperlegible" pitchFamily="50" charset="0"/>
                  </a:rPr>
                  <a:t>Though, not quite consistent with stationary noise. </a:t>
                </a:r>
                <a:br>
                  <a:rPr lang="en-US" sz="1600" noProof="0" dirty="0">
                    <a:latin typeface="Atkinson Hyperlegible" pitchFamily="50" charset="0"/>
                  </a:rPr>
                </a:br>
                <a:r>
                  <a:rPr lang="en-US" sz="1600" noProof="0" dirty="0">
                    <a:latin typeface="Atkinson Hyperlegible" pitchFamily="50" charset="0"/>
                  </a:rPr>
                  <a:t>Some </a:t>
                </a:r>
                <a:r>
                  <a:rPr lang="en-US" sz="1600" b="1" noProof="0" dirty="0">
                    <a:latin typeface="Atkinson Hyperlegible" pitchFamily="50" charset="0"/>
                  </a:rPr>
                  <a:t>degree of variability (stat.+20%)</a:t>
                </a:r>
              </a:p>
              <a:p>
                <a:pPr>
                  <a:lnSpc>
                    <a:spcPct val="8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noProof="0" dirty="0">
                    <a:latin typeface="Atkinson Hyperlegible" pitchFamily="50" charset="0"/>
                  </a:rPr>
                  <a:t>Noise showing </a:t>
                </a:r>
                <a:r>
                  <a:rPr lang="en-US" sz="1600" noProof="0" dirty="0" err="1">
                    <a:latin typeface="Atkinson Hyperlegible" pitchFamily="50" charset="0"/>
                  </a:rPr>
                  <a:t>Gaussianity</a:t>
                </a:r>
                <a:r>
                  <a:rPr lang="en-US" sz="1600" noProof="0" dirty="0">
                    <a:latin typeface="Atkinson Hyperlegible" pitchFamily="50" charset="0"/>
                  </a:rPr>
                  <a:t> within runs.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46A46DB-B1D5-DC85-CF01-43D83F7A3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343" y="4286226"/>
                <a:ext cx="4983637" cy="2474527"/>
              </a:xfrm>
              <a:prstGeom prst="rect">
                <a:avLst/>
              </a:prstGeom>
              <a:blipFill>
                <a:blip r:embed="rId6"/>
                <a:stretch>
                  <a:fillRect l="-489" t="-2217" r="-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076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4067A-E45E-ADF0-909A-459220680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C42ABBE-25D4-F632-BAAE-512CE929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617970"/>
            <a:ext cx="609791" cy="240030"/>
          </a:xfrm>
        </p:spPr>
        <p:txBody>
          <a:bodyPr/>
          <a:lstStyle/>
          <a:p>
            <a:fld id="{03FF3461-034B-4B17-B256-1DA456ECEFE7}" type="slidenum">
              <a:rPr lang="en-US" sz="1400" smtClean="0">
                <a:solidFill>
                  <a:schemeClr val="bg1">
                    <a:lumMod val="50000"/>
                  </a:schemeClr>
                </a:solidFill>
                <a:latin typeface="Atkinson Hyperlegible" pitchFamily="50" charset="0"/>
              </a:rPr>
              <a:t>8</a:t>
            </a:fld>
            <a:endParaRPr lang="en-US" sz="1400" dirty="0">
              <a:solidFill>
                <a:schemeClr val="bg1">
                  <a:lumMod val="50000"/>
                </a:schemeClr>
              </a:solidFill>
              <a:latin typeface="Atkinson Hyperlegible" pitchFamily="50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B3896BE-4611-8AD4-20C5-50DDC49A87C0}"/>
              </a:ext>
            </a:extLst>
          </p:cNvPr>
          <p:cNvSpPr txBox="1">
            <a:spLocks/>
          </p:cNvSpPr>
          <p:nvPr/>
        </p:nvSpPr>
        <p:spPr>
          <a:xfrm>
            <a:off x="178477" y="121108"/>
            <a:ext cx="10515600" cy="706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Stability</a:t>
            </a:r>
            <a:r>
              <a:rPr lang="it-IT" sz="3200" dirty="0">
                <a:solidFill>
                  <a:schemeClr val="bg1"/>
                </a:solidFill>
                <a:latin typeface="Gill Sans Nova" panose="020B0602020104020203" pitchFamily="34" charset="0"/>
              </a:rPr>
              <a:t> of the sub-</a:t>
            </a:r>
            <a:r>
              <a:rPr lang="it-IT" sz="32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mHz</a:t>
            </a:r>
            <a:r>
              <a:rPr lang="it-IT" sz="3200" dirty="0">
                <a:solidFill>
                  <a:schemeClr val="bg1"/>
                </a:solidFill>
                <a:latin typeface="Gill Sans Nova" panose="020B0602020104020203" pitchFamily="34" charset="0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noise</a:t>
            </a:r>
            <a:endParaRPr lang="en-US" sz="3200" dirty="0">
              <a:solidFill>
                <a:schemeClr val="bg1"/>
              </a:solidFill>
              <a:latin typeface="Roadgeek 2005 Mittelschrift" panose="02000000000000000000" pitchFamily="2" charset="0"/>
              <a:ea typeface="Roboto C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6974E0FE-E51B-4BF6-FEBD-4238E312CE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5123" y="1358021"/>
                <a:ext cx="4983637" cy="2474527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latin typeface="Atkinson Hyperlegible" pitchFamily="50" charset="0"/>
                  </a:rPr>
                  <a:t>Noise </a:t>
                </a:r>
                <a:r>
                  <a:rPr lang="en-US" sz="1600" b="1" dirty="0">
                    <a:latin typeface="Atkinson Hyperlegible" pitchFamily="50" charset="0"/>
                  </a:rPr>
                  <a:t>showing </a:t>
                </a:r>
                <a14:m>
                  <m:oMath xmlns:m="http://schemas.openxmlformats.org/officeDocument/2006/math"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en-US" sz="1600" b="1" dirty="0">
                    <a:latin typeface="Atkinson Hyperlegible" pitchFamily="50" charset="0"/>
                  </a:rPr>
                  <a:t> ASD behavior </a:t>
                </a:r>
                <a:r>
                  <a:rPr lang="en-US" sz="1600" dirty="0">
                    <a:latin typeface="Atkinson Hyperlegible" pitchFamily="50" charset="0"/>
                  </a:rPr>
                  <a:t>in </a:t>
                </a:r>
                <a:br>
                  <a:rPr lang="en-US" sz="1600" dirty="0">
                    <a:latin typeface="Atkinson Hyperlegible" pitchFamily="50" charset="0"/>
                  </a:rPr>
                </a:br>
                <a:r>
                  <a:rPr lang="en-US" sz="1600" dirty="0">
                    <a:latin typeface="Atkinson Hyperlegible" pitchFamily="50" charset="0"/>
                  </a:rPr>
                  <a:t>the 36 </a:t>
                </a:r>
                <a:r>
                  <a:rPr lang="el-GR" sz="1600" dirty="0"/>
                  <a:t>μ</a:t>
                </a:r>
                <a:r>
                  <a:rPr lang="it-IT" sz="1600" dirty="0">
                    <a:latin typeface="Atkinson Hyperlegible" pitchFamily="50" charset="0"/>
                  </a:rPr>
                  <a:t>Hz – 100 </a:t>
                </a:r>
                <a:r>
                  <a:rPr lang="el-GR" sz="1600" dirty="0"/>
                  <a:t>μ</a:t>
                </a:r>
                <a:r>
                  <a:rPr lang="it-IT" sz="1600" dirty="0">
                    <a:latin typeface="Atkinson Hyperlegible" pitchFamily="50" charset="0"/>
                  </a:rPr>
                  <a:t>Hz frequency band.</a:t>
                </a:r>
              </a:p>
              <a:p>
                <a:pPr>
                  <a:lnSpc>
                    <a:spcPct val="8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noProof="0" dirty="0">
                    <a:latin typeface="Atkinson Hyperlegible" pitchFamily="50" charset="0"/>
                  </a:rPr>
                  <a:t>Noise amplitude has been remarkably </a:t>
                </a:r>
                <a:r>
                  <a:rPr lang="en-US" sz="1600" b="1" noProof="0" dirty="0">
                    <a:latin typeface="Atkinson Hyperlegible" pitchFamily="50" charset="0"/>
                  </a:rPr>
                  <a:t>stable for 500 days </a:t>
                </a:r>
                <a:r>
                  <a:rPr lang="en-US" sz="1600" noProof="0" dirty="0">
                    <a:latin typeface="Atkinson Hyperlegible" pitchFamily="50" charset="0"/>
                  </a:rPr>
                  <a:t>(despite maneuvers)</a:t>
                </a:r>
              </a:p>
              <a:p>
                <a:pPr>
                  <a:lnSpc>
                    <a:spcPct val="8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noProof="0" dirty="0">
                    <a:latin typeface="Atkinson Hyperlegible" pitchFamily="50" charset="0"/>
                  </a:rPr>
                  <a:t>Though, not quite consistent with stationary noise. </a:t>
                </a:r>
                <a:br>
                  <a:rPr lang="en-US" sz="1600" noProof="0" dirty="0">
                    <a:latin typeface="Atkinson Hyperlegible" pitchFamily="50" charset="0"/>
                  </a:rPr>
                </a:br>
                <a:r>
                  <a:rPr lang="en-US" sz="1600" noProof="0" dirty="0">
                    <a:latin typeface="Atkinson Hyperlegible" pitchFamily="50" charset="0"/>
                  </a:rPr>
                  <a:t>Some </a:t>
                </a:r>
                <a:r>
                  <a:rPr lang="en-US" sz="1600" b="1" noProof="0" dirty="0">
                    <a:latin typeface="Atkinson Hyperlegible" pitchFamily="50" charset="0"/>
                  </a:rPr>
                  <a:t>degree of variability (stat.+20%)</a:t>
                </a:r>
              </a:p>
              <a:p>
                <a:pPr>
                  <a:lnSpc>
                    <a:spcPct val="8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noProof="0" dirty="0">
                    <a:latin typeface="Atkinson Hyperlegible" pitchFamily="50" charset="0"/>
                  </a:rPr>
                  <a:t>Noise showing </a:t>
                </a:r>
                <a:r>
                  <a:rPr lang="en-US" sz="1600" noProof="0" dirty="0" err="1">
                    <a:latin typeface="Atkinson Hyperlegible" pitchFamily="50" charset="0"/>
                  </a:rPr>
                  <a:t>Gaussianity</a:t>
                </a:r>
                <a:r>
                  <a:rPr lang="en-US" sz="1600" noProof="0" dirty="0">
                    <a:latin typeface="Atkinson Hyperlegible" pitchFamily="50" charset="0"/>
                  </a:rPr>
                  <a:t> within runs.</a:t>
                </a:r>
              </a:p>
            </p:txBody>
          </p:sp>
        </mc:Choice>
        <mc:Fallback xmlns="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6974E0FE-E51B-4BF6-FEBD-4238E312C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23" y="1358021"/>
                <a:ext cx="4983637" cy="2474527"/>
              </a:xfrm>
              <a:prstGeom prst="rect">
                <a:avLst/>
              </a:prstGeom>
              <a:blipFill>
                <a:blip r:embed="rId3"/>
                <a:stretch>
                  <a:fillRect l="-489" t="-2217" r="-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1731075B-3B88-8805-E88B-8FE55CE83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33" y="4850481"/>
            <a:ext cx="2911633" cy="1698452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9F5C132-62AE-6D95-73BC-290415BCC6F7}"/>
              </a:ext>
            </a:extLst>
          </p:cNvPr>
          <p:cNvCxnSpPr>
            <a:cxnSpLocks/>
          </p:cNvCxnSpPr>
          <p:nvPr/>
        </p:nvCxnSpPr>
        <p:spPr>
          <a:xfrm>
            <a:off x="1907941" y="4360297"/>
            <a:ext cx="310269" cy="437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082C4-BAC2-57BD-2E24-B6336590E98A}"/>
              </a:ext>
            </a:extLst>
          </p:cNvPr>
          <p:cNvGrpSpPr/>
          <p:nvPr/>
        </p:nvGrpSpPr>
        <p:grpSpPr>
          <a:xfrm>
            <a:off x="8339089" y="4797831"/>
            <a:ext cx="2120622" cy="911249"/>
            <a:chOff x="7075861" y="1331119"/>
            <a:chExt cx="3602878" cy="1548186"/>
          </a:xfrm>
        </p:grpSpPr>
        <p:pic>
          <p:nvPicPr>
            <p:cNvPr id="39" name="Picture 38" descr="A black square with blue squares&#10;&#10;Description automatically generated with medium confidence">
              <a:extLst>
                <a:ext uri="{FF2B5EF4-FFF2-40B4-BE49-F238E27FC236}">
                  <a16:creationId xmlns:a16="http://schemas.microsoft.com/office/drawing/2014/main" id="{A5239434-AC10-62E9-37B1-A1F8257B7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5861" y="1331119"/>
              <a:ext cx="1265816" cy="1304748"/>
            </a:xfrm>
            <a:prstGeom prst="rect">
              <a:avLst/>
            </a:prstGeom>
          </p:spPr>
        </p:pic>
        <p:pic>
          <p:nvPicPr>
            <p:cNvPr id="40" name="Picture 39" descr="A black square with blue squares&#10;&#10;Description automatically generated with medium confidence">
              <a:extLst>
                <a:ext uri="{FF2B5EF4-FFF2-40B4-BE49-F238E27FC236}">
                  <a16:creationId xmlns:a16="http://schemas.microsoft.com/office/drawing/2014/main" id="{7E14BC75-CD88-DA7D-26A7-6E0C3FCE1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923" y="1331119"/>
              <a:ext cx="1265816" cy="1304748"/>
            </a:xfrm>
            <a:prstGeom prst="rect">
              <a:avLst/>
            </a:prstGeom>
          </p:spPr>
        </p:pic>
        <p:pic>
          <p:nvPicPr>
            <p:cNvPr id="41" name="Picture 40" descr="A picture containing text, screenshot, design, graphics&#10;&#10;Description automatically generated">
              <a:extLst>
                <a:ext uri="{FF2B5EF4-FFF2-40B4-BE49-F238E27FC236}">
                  <a16:creationId xmlns:a16="http://schemas.microsoft.com/office/drawing/2014/main" id="{8695D3A8-7487-5D61-EE6B-917BF52D5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9374" y="1569567"/>
              <a:ext cx="3115852" cy="1309738"/>
            </a:xfrm>
            <a:prstGeom prst="rect">
              <a:avLst/>
            </a:prstGeom>
          </p:spPr>
        </p:pic>
      </p:grpSp>
      <p:pic>
        <p:nvPicPr>
          <p:cNvPr id="2" name="Picture 1" descr="A graph with red and white lines&#10;&#10;Description automatically generated">
            <a:extLst>
              <a:ext uri="{FF2B5EF4-FFF2-40B4-BE49-F238E27FC236}">
                <a16:creationId xmlns:a16="http://schemas.microsoft.com/office/drawing/2014/main" id="{F337B0FE-33A6-CDD2-B69C-24626D9E87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74" y="4590516"/>
            <a:ext cx="3075360" cy="178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D3E672-2A48-A69C-394E-F4F37E37054A}"/>
              </a:ext>
            </a:extLst>
          </p:cNvPr>
          <p:cNvSpPr txBox="1"/>
          <p:nvPr/>
        </p:nvSpPr>
        <p:spPr>
          <a:xfrm>
            <a:off x="334524" y="3817805"/>
            <a:ext cx="6096000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Atkinson Hyperlegible" pitchFamily="50" charset="0"/>
              </a:rPr>
              <a:t>Extremely-low frequencies (&lt;20</a:t>
            </a:r>
            <a:r>
              <a:rPr lang="el-GR" sz="1600" dirty="0"/>
              <a:t> μ</a:t>
            </a:r>
            <a:r>
              <a:rPr lang="it-IT" sz="1600" dirty="0">
                <a:latin typeface="Atkinson Hyperlegible" pitchFamily="50" charset="0"/>
              </a:rPr>
              <a:t>Hz</a:t>
            </a:r>
            <a:r>
              <a:rPr lang="en-US" sz="1600" dirty="0">
                <a:latin typeface="Atkinson Hyperlegible" pitchFamily="50" charset="0"/>
              </a:rPr>
              <a:t>) dominated by </a:t>
            </a:r>
            <a:r>
              <a:rPr lang="en-US" sz="1600" b="1" dirty="0" err="1">
                <a:latin typeface="Atkinson Hyperlegible" pitchFamily="50" charset="0"/>
              </a:rPr>
              <a:t>drift+thermal+distortion</a:t>
            </a:r>
            <a:r>
              <a:rPr lang="en-US" sz="1600" b="1" dirty="0">
                <a:latin typeface="Atkinson Hyperlegible" pitchFamily="50" charset="0"/>
              </a:rPr>
              <a:t> </a:t>
            </a:r>
            <a:r>
              <a:rPr lang="en-US" sz="1600" dirty="0">
                <a:latin typeface="Atkinson Hyperlegible" pitchFamily="50" charset="0"/>
              </a:rPr>
              <a:t>effects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52DEB8-A6A6-3D1D-771C-68649C8B4CDC}"/>
              </a:ext>
            </a:extLst>
          </p:cNvPr>
          <p:cNvGrpSpPr/>
          <p:nvPr/>
        </p:nvGrpSpPr>
        <p:grpSpPr>
          <a:xfrm>
            <a:off x="5642890" y="1161803"/>
            <a:ext cx="5679058" cy="3094608"/>
            <a:chOff x="5642890" y="1161803"/>
            <a:chExt cx="5679058" cy="3094608"/>
          </a:xfrm>
        </p:grpSpPr>
        <p:pic>
          <p:nvPicPr>
            <p:cNvPr id="28" name="Picture 27" descr="A graph of a number of red and black points&#10;&#10;AI-generated content may be incorrect.">
              <a:extLst>
                <a:ext uri="{FF2B5EF4-FFF2-40B4-BE49-F238E27FC236}">
                  <a16:creationId xmlns:a16="http://schemas.microsoft.com/office/drawing/2014/main" id="{B8759640-53ED-12E3-409A-C9B1D74E4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1653" y="1161803"/>
              <a:ext cx="5570295" cy="309460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04C10C-D3E3-9F2F-1AE3-E7334AD56BB4}"/>
                </a:ext>
              </a:extLst>
            </p:cNvPr>
            <p:cNvSpPr txBox="1"/>
            <p:nvPr/>
          </p:nvSpPr>
          <p:spPr>
            <a:xfrm>
              <a:off x="7962472" y="2364451"/>
              <a:ext cx="2903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FF0000"/>
                  </a:solidFill>
                  <a:latin typeface="Atkinson Hyperlegible" pitchFamily="50" charset="0"/>
                </a:rPr>
                <a:t>[ unpublished: with new LISA </a:t>
              </a:r>
              <a:br>
                <a:rPr lang="en-US" sz="1200" dirty="0">
                  <a:solidFill>
                    <a:srgbClr val="FF0000"/>
                  </a:solidFill>
                  <a:latin typeface="Atkinson Hyperlegible" pitchFamily="50" charset="0"/>
                </a:rPr>
              </a:br>
              <a:r>
                <a:rPr lang="en-US" sz="1200" dirty="0">
                  <a:solidFill>
                    <a:srgbClr val="FF0000"/>
                  </a:solidFill>
                  <a:latin typeface="Atkinson Hyperlegible" pitchFamily="50" charset="0"/>
                </a:rPr>
                <a:t>P&amp;O PSD frequency set ]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1B216D4-8ADB-992A-D3E6-F6F563FCA935}"/>
                </a:ext>
              </a:extLst>
            </p:cNvPr>
            <p:cNvCxnSpPr/>
            <p:nvPr/>
          </p:nvCxnSpPr>
          <p:spPr>
            <a:xfrm>
              <a:off x="5642890" y="2023784"/>
              <a:ext cx="4339590" cy="13671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BCB1E63-426F-08F4-989B-0C966C01B01B}"/>
              </a:ext>
            </a:extLst>
          </p:cNvPr>
          <p:cNvCxnSpPr/>
          <p:nvPr/>
        </p:nvCxnSpPr>
        <p:spPr>
          <a:xfrm flipH="1">
            <a:off x="6606540" y="1161803"/>
            <a:ext cx="335280" cy="270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4EFD1A8-9A38-4D65-C349-7DDFE6DBF466}"/>
              </a:ext>
            </a:extLst>
          </p:cNvPr>
          <p:cNvSpPr txBox="1"/>
          <p:nvPr/>
        </p:nvSpPr>
        <p:spPr>
          <a:xfrm>
            <a:off x="6888480" y="984811"/>
            <a:ext cx="1533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tkinson Hyperlegible" pitchFamily="50" charset="0"/>
              </a:rPr>
              <a:t>12-day periodogram</a:t>
            </a:r>
          </a:p>
        </p:txBody>
      </p:sp>
    </p:spTree>
    <p:extLst>
      <p:ext uri="{BB962C8B-B14F-4D97-AF65-F5344CB8AC3E}">
        <p14:creationId xmlns:p14="http://schemas.microsoft.com/office/powerpoint/2010/main" val="3026182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E3CA8-5DA0-FCB0-B045-C46860974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EF93EDCD-7881-92E0-F025-A9D1D6BAD6C0}"/>
              </a:ext>
            </a:extLst>
          </p:cNvPr>
          <p:cNvSpPr/>
          <p:nvPr/>
        </p:nvSpPr>
        <p:spPr>
          <a:xfrm flipH="1" flipV="1">
            <a:off x="1541204" y="3259320"/>
            <a:ext cx="7219337" cy="162268"/>
          </a:xfrm>
          <a:prstGeom prst="triangle">
            <a:avLst>
              <a:gd name="adj" fmla="val 0"/>
            </a:avLst>
          </a:prstGeom>
          <a:solidFill>
            <a:srgbClr val="D118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930EB-BD1E-6031-B37C-4C9311695572}"/>
              </a:ext>
            </a:extLst>
          </p:cNvPr>
          <p:cNvSpPr txBox="1"/>
          <p:nvPr/>
        </p:nvSpPr>
        <p:spPr>
          <a:xfrm>
            <a:off x="3055620" y="2698916"/>
            <a:ext cx="580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Gill Sans Nova" panose="020B0602020104020203" pitchFamily="34" charset="0"/>
              </a:rPr>
              <a:t>LPF Glitches</a:t>
            </a:r>
          </a:p>
        </p:txBody>
      </p:sp>
      <p:pic>
        <p:nvPicPr>
          <p:cNvPr id="21" name="Picture 20" descr="A picture containing line, plot, text, diagram&#10;&#10;Description automatically generated">
            <a:extLst>
              <a:ext uri="{FF2B5EF4-FFF2-40B4-BE49-F238E27FC236}">
                <a16:creationId xmlns:a16="http://schemas.microsoft.com/office/drawing/2014/main" id="{1F48FDCD-13BE-1C0F-B1AF-36D548D7F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92" y="4030079"/>
            <a:ext cx="6149339" cy="185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55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18926</TotalTime>
  <Words>1822</Words>
  <Application>Microsoft Office PowerPoint</Application>
  <PresentationFormat>Widescreen</PresentationFormat>
  <Paragraphs>276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Calibri Light</vt:lpstr>
      <vt:lpstr>Wingdings</vt:lpstr>
      <vt:lpstr>CA Cula Light</vt:lpstr>
      <vt:lpstr>DejaVu Sans</vt:lpstr>
      <vt:lpstr>Atkinson Hyperlegible</vt:lpstr>
      <vt:lpstr>Roadgeek 2005 Mittelschrift</vt:lpstr>
      <vt:lpstr>Times New Roman</vt:lpstr>
      <vt:lpstr>Gill Sans Nova</vt:lpstr>
      <vt:lpstr>Arial</vt:lpstr>
      <vt:lpstr>Cambria Math</vt:lpstr>
      <vt:lpstr>Roboto Cn</vt:lpstr>
      <vt:lpstr>Calibri</vt:lpstr>
      <vt:lpstr>Office Theme</vt:lpstr>
      <vt:lpstr>PowerPoint Presentation</vt:lpstr>
      <vt:lpstr>LISA Pathfinder: a window to low frequencies</vt:lpstr>
      <vt:lpstr>PowerPoint Presentation</vt:lpstr>
      <vt:lpstr>PowerPoint Presentation</vt:lpstr>
      <vt:lpstr>PowerPoint Presentation</vt:lpstr>
      <vt:lpstr>Brownian noise and pressure</vt:lpstr>
      <vt:lpstr>PowerPoint Presentation</vt:lpstr>
      <vt:lpstr>PowerPoint Presentation</vt:lpstr>
      <vt:lpstr>PowerPoint Presentation</vt:lpstr>
      <vt:lpstr>LPF glitches: description</vt:lpstr>
      <vt:lpstr>Glitch nature: two-sided</vt:lpstr>
      <vt:lpstr>Impulse-carrying: impulse and duration</vt:lpstr>
      <vt:lpstr>PowerPoint Presentation</vt:lpstr>
      <vt:lpstr>Physical models and noise projection</vt:lpstr>
      <vt:lpstr>Physical models and noise projection</vt:lpstr>
      <vt:lpstr>Investigating on the excess noise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Sala Lorenzo</dc:creator>
  <cp:lastModifiedBy>Sala, Lorenzo</cp:lastModifiedBy>
  <cp:revision>491</cp:revision>
  <dcterms:created xsi:type="dcterms:W3CDTF">2020-10-12T08:49:20Z</dcterms:created>
  <dcterms:modified xsi:type="dcterms:W3CDTF">2025-12-01T15:42:21Z</dcterms:modified>
</cp:coreProperties>
</file>