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11.jpeg" ContentType="image/jpeg"/>
  <Override PartName="/ppt/media/image10.jpeg" ContentType="image/jpeg"/>
  <Override PartName="/ppt/media/image14.jpeg" ContentType="image/jpeg"/>
  <Override PartName="/ppt/media/image21.jpeg" ContentType="image/jpeg"/>
  <Override PartName="/ppt/media/image22.jpeg" ContentType="image/jpeg"/>
  <Override PartName="/ppt/media/image13.jpeg" ContentType="image/jpeg"/>
  <Override PartName="/ppt/media/image15.png" ContentType="image/png"/>
  <Override PartName="/ppt/media/image16.png" ContentType="image/png"/>
  <Override PartName="/ppt/media/image7.png" ContentType="image/png"/>
  <Override PartName="/ppt/media/image2.jpeg" ContentType="image/jpeg"/>
  <Override PartName="/ppt/media/image8.jpeg" ContentType="image/jpeg"/>
  <Override PartName="/ppt/media/image3.png" ContentType="image/png"/>
  <Override PartName="/ppt/media/image19.png" ContentType="image/png"/>
  <Override PartName="/ppt/media/image5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6.png" ContentType="image/png"/>
  <Override PartName="/ppt/media/image9.jpeg" ContentType="image/jpeg"/>
  <Override PartName="/ppt/media/image12.png" ContentType="image/png"/>
  <Override PartName="/ppt/media/image4.png" ContentType="image/png"/>
  <Override PartName="/ppt/media/image1.jpeg" ContentType="image/jpeg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6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 idx="25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 idx="26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 idx="27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220A7D5F-4262-4661-A597-BB3741D53536}" type="slidenum">
              <a:rPr b="0" lang="en-US" sz="14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28"/>
          </p:nvPr>
        </p:nvSpPr>
        <p:spPr>
          <a:xfrm>
            <a:off x="5180040" y="651348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8D8198C-BDA4-4050-9927-18DEA5655E12}" type="slidenum">
              <a:rPr b="0" lang="en-GB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2857680" y="514440"/>
            <a:ext cx="3428640" cy="257148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4840" cy="308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29"/>
          </p:nvPr>
        </p:nvSpPr>
        <p:spPr>
          <a:xfrm>
            <a:off x="5180040" y="6513480"/>
            <a:ext cx="3962160" cy="34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F99F878-1C18-4633-A85E-056DD8FA4F1B}" type="slidenum">
              <a:rPr b="0" lang="en-GB" sz="12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e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9.jpe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44600" y="219240"/>
            <a:ext cx="825480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64960" y="1231920"/>
            <a:ext cx="8613360" cy="376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F07A7C-48DF-42B3-A8CD-D8A3916D4D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ext_2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2" descr=""/>
          <p:cNvPicPr/>
          <p:nvPr/>
        </p:nvPicPr>
        <p:blipFill>
          <a:blip r:embed="rId2"/>
          <a:stretch/>
        </p:blipFill>
        <p:spPr>
          <a:xfrm>
            <a:off x="0" y="3933720"/>
            <a:ext cx="9143640" cy="220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ZoneTexte 12"/>
          <p:cNvSpPr/>
          <p:nvPr/>
        </p:nvSpPr>
        <p:spPr>
          <a:xfrm>
            <a:off x="7646040" y="82800"/>
            <a:ext cx="140328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ASTRIUM CONFIDENTIAL</a:t>
            </a: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Line 21"/>
          <p:cNvSpPr/>
          <p:nvPr/>
        </p:nvSpPr>
        <p:spPr>
          <a:xfrm>
            <a:off x="963360" y="6445080"/>
            <a:ext cx="360" cy="73080"/>
          </a:xfrm>
          <a:prstGeom prst="line">
            <a:avLst/>
          </a:prstGeom>
          <a:ln w="6350">
            <a:solidFill>
              <a:srgbClr val="3a94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95" name="Image 6" descr=""/>
          <p:cNvPicPr/>
          <p:nvPr/>
        </p:nvPicPr>
        <p:blipFill>
          <a:blip r:embed="rId3"/>
          <a:srcRect l="74738" t="90589" r="6375" b="1763"/>
          <a:stretch/>
        </p:blipFill>
        <p:spPr>
          <a:xfrm>
            <a:off x="7015320" y="6202440"/>
            <a:ext cx="1714320" cy="52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ZoneTexte 14"/>
          <p:cNvSpPr/>
          <p:nvPr/>
        </p:nvSpPr>
        <p:spPr>
          <a:xfrm rot="16200000">
            <a:off x="-2133000" y="3120840"/>
            <a:ext cx="4502520" cy="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GB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  <a:endParaRPr b="0" lang="en-US" sz="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73000" y="466560"/>
            <a:ext cx="6794280" cy="396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US" sz="2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22440" y="1335240"/>
            <a:ext cx="3446280" cy="1676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71440" indent="-271440">
              <a:lnSpc>
                <a:spcPct val="100000"/>
              </a:lnSpc>
              <a:spcBef>
                <a:spcPts val="499"/>
              </a:spcBef>
              <a:buClr>
                <a:srgbClr val="eb690b"/>
              </a:buClr>
              <a:buSzPct val="120000"/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chemeClr val="dk2"/>
              </a:solidFill>
              <a:latin typeface="Arial"/>
            </a:endParaRPr>
          </a:p>
          <a:p>
            <a:pPr lvl="1" marL="600120" indent="-25704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90000"/>
              <a:buFont typeface="Arial"/>
              <a:buChar char="□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  <a:p>
            <a:pPr lvl="2" marL="914400" indent="-243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95000"/>
              <a:buFont typeface="Arial"/>
              <a:buChar char="□"/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  <a:p>
            <a:pPr marL="11520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US" sz="1200" spc="-1" strike="noStrike">
              <a:solidFill>
                <a:schemeClr val="dk2"/>
              </a:solidFill>
              <a:latin typeface="Arial"/>
            </a:endParaRPr>
          </a:p>
          <a:p>
            <a:pPr marL="11520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US" sz="1200" spc="-1" strike="noStrike">
              <a:solidFill>
                <a:schemeClr val="dk2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221000" y="1335240"/>
            <a:ext cx="3446280" cy="1676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71440" indent="-271440">
              <a:lnSpc>
                <a:spcPct val="100000"/>
              </a:lnSpc>
              <a:spcBef>
                <a:spcPts val="499"/>
              </a:spcBef>
              <a:buClr>
                <a:srgbClr val="eb690b"/>
              </a:buClr>
              <a:buSzPct val="120000"/>
              <a:buFont typeface="Wingdings" charset="2"/>
              <a:buChar char="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chemeClr val="dk2"/>
              </a:solidFill>
              <a:latin typeface="Arial"/>
            </a:endParaRPr>
          </a:p>
          <a:p>
            <a:pPr lvl="1" marL="600120" indent="-25704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90000"/>
              <a:buFont typeface="Arial"/>
              <a:buChar char="□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  <a:p>
            <a:pPr lvl="2" marL="914400" indent="-243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95000"/>
              <a:buFont typeface="Arial"/>
              <a:buChar char="□"/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  <a:p>
            <a:pPr marL="11520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US" sz="1200" spc="-1" strike="noStrike">
              <a:solidFill>
                <a:schemeClr val="dk2"/>
              </a:solidFill>
              <a:latin typeface="Arial"/>
            </a:endParaRPr>
          </a:p>
          <a:p>
            <a:pPr marL="11520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US" sz="1200" spc="-1" strike="noStrike">
              <a:solidFill>
                <a:schemeClr val="dk2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dt" idx="19"/>
          </p:nvPr>
        </p:nvSpPr>
        <p:spPr>
          <a:xfrm>
            <a:off x="34920" y="6429240"/>
            <a:ext cx="864720" cy="1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700" spc="-1" strike="noStrike">
                <a:solidFill>
                  <a:srgbClr val="3a94d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GB" sz="700" spc="-1" strike="noStrike">
                <a:solidFill>
                  <a:srgbClr val="3a94d5"/>
                </a:solidFill>
                <a:latin typeface="Arial"/>
              </a:rPr>
              <a:t>&lt;date/time&gt;</a:t>
            </a:r>
            <a:endParaRPr b="0" lang="en-US" sz="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ftr" idx="20"/>
          </p:nvPr>
        </p:nvSpPr>
        <p:spPr>
          <a:xfrm>
            <a:off x="1011240" y="6429240"/>
            <a:ext cx="1437840" cy="1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GB" sz="700" spc="-1" strike="noStrike">
                <a:solidFill>
                  <a:srgbClr val="3a94d5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GB" sz="700" spc="-1" strike="noStrike">
                <a:solidFill>
                  <a:srgbClr val="3a94d5"/>
                </a:solidFill>
                <a:latin typeface="Arial"/>
              </a:rPr>
              <a:t>&lt;footer&gt;</a:t>
            </a:r>
            <a:endParaRPr b="0" lang="en-US" sz="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sldNum" idx="21"/>
          </p:nvPr>
        </p:nvSpPr>
        <p:spPr>
          <a:xfrm>
            <a:off x="8820000" y="6429240"/>
            <a:ext cx="226800" cy="1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GB" sz="700" spc="-1" strike="noStrike">
                <a:solidFill>
                  <a:srgbClr val="3a94d5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48F4C50-1EB7-4D60-B1FB-03AF1D99DC83}" type="slidenum">
              <a:rPr b="0" lang="en-GB" sz="700" spc="-1" strike="noStrike">
                <a:solidFill>
                  <a:srgbClr val="3a94d5"/>
                </a:solidFill>
                <a:latin typeface="Arial"/>
              </a:rPr>
              <a:t>&lt;number&gt;</a:t>
            </a:fld>
            <a:endParaRPr b="0" lang="en-US" sz="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ext_3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2" descr=""/>
          <p:cNvPicPr/>
          <p:nvPr/>
        </p:nvPicPr>
        <p:blipFill>
          <a:blip r:embed="rId2"/>
          <a:stretch/>
        </p:blipFill>
        <p:spPr>
          <a:xfrm>
            <a:off x="0" y="3933720"/>
            <a:ext cx="9143640" cy="220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ZoneTexte 12"/>
          <p:cNvSpPr/>
          <p:nvPr/>
        </p:nvSpPr>
        <p:spPr>
          <a:xfrm>
            <a:off x="7646040" y="82800"/>
            <a:ext cx="140328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ASTRIUM CONFIDENTIAL</a:t>
            </a: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/>
          <p:nvPr/>
        </p:nvSpPr>
        <p:spPr>
          <a:xfrm>
            <a:off x="963360" y="6445080"/>
            <a:ext cx="360" cy="73080"/>
          </a:xfrm>
          <a:prstGeom prst="line">
            <a:avLst/>
          </a:prstGeom>
          <a:ln w="6350">
            <a:solidFill>
              <a:srgbClr val="3a94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06" name="Image 6" descr=""/>
          <p:cNvPicPr/>
          <p:nvPr/>
        </p:nvPicPr>
        <p:blipFill>
          <a:blip r:embed="rId3"/>
          <a:srcRect l="74738" t="90589" r="6375" b="1763"/>
          <a:stretch/>
        </p:blipFill>
        <p:spPr>
          <a:xfrm>
            <a:off x="7015320" y="6202440"/>
            <a:ext cx="1714320" cy="52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ZoneTexte 14"/>
          <p:cNvSpPr/>
          <p:nvPr/>
        </p:nvSpPr>
        <p:spPr>
          <a:xfrm rot="16200000">
            <a:off x="-2133000" y="3120840"/>
            <a:ext cx="4502520" cy="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GB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  <a:endParaRPr b="0" lang="en-US" sz="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73000" y="466560"/>
            <a:ext cx="6794280" cy="396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US" sz="2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22440" y="1335240"/>
            <a:ext cx="3446280" cy="170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2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chemeClr val="dk2"/>
              </a:solidFill>
              <a:latin typeface="Arial"/>
            </a:endParaRPr>
          </a:p>
          <a:p>
            <a:pPr lvl="1" marL="270000" indent="-270000">
              <a:lnSpc>
                <a:spcPct val="100000"/>
              </a:lnSpc>
              <a:spcBef>
                <a:spcPts val="499"/>
              </a:spcBef>
              <a:buClr>
                <a:srgbClr val="eb690b"/>
              </a:buClr>
              <a:buSzPct val="12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Arial"/>
              </a:rPr>
              <a:t>Second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601200" indent="-25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90000"/>
              <a:buFont typeface="Arial"/>
              <a:buChar char="□"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  <a:p>
            <a:pPr lvl="3" marL="914400" indent="-252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95000"/>
              <a:buFont typeface="Arial"/>
              <a:buChar char="□"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  <a:p>
            <a:pPr marL="11520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US" sz="1200" spc="-1" strike="noStrike">
              <a:solidFill>
                <a:schemeClr val="dk2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221000" y="1335240"/>
            <a:ext cx="3446280" cy="170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2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chemeClr val="dk2"/>
              </a:solidFill>
              <a:latin typeface="Arial"/>
            </a:endParaRPr>
          </a:p>
          <a:p>
            <a:pPr lvl="1" marL="270000" indent="-270000">
              <a:lnSpc>
                <a:spcPct val="100000"/>
              </a:lnSpc>
              <a:spcBef>
                <a:spcPts val="499"/>
              </a:spcBef>
              <a:buClr>
                <a:srgbClr val="eb690b"/>
              </a:buClr>
              <a:buSzPct val="120000"/>
              <a:buFont typeface="Wingdings" charset="2"/>
              <a:buChar char="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Arial"/>
              </a:rPr>
              <a:t>Second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601200" indent="-25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90000"/>
              <a:buFont typeface="Arial"/>
              <a:buChar char="□"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  <a:p>
            <a:pPr lvl="3" marL="914400" indent="-252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95000"/>
              <a:buFont typeface="Arial"/>
              <a:buChar char="□"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US" sz="1400" spc="-1" strike="noStrike">
              <a:solidFill>
                <a:schemeClr val="dk1"/>
              </a:solidFill>
              <a:latin typeface="Arial"/>
            </a:endParaRPr>
          </a:p>
          <a:p>
            <a:pPr marL="11520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US" sz="1200" spc="-1" strike="noStrike">
              <a:solidFill>
                <a:schemeClr val="dk2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dt" idx="22"/>
          </p:nvPr>
        </p:nvSpPr>
        <p:spPr>
          <a:xfrm>
            <a:off x="34920" y="6429240"/>
            <a:ext cx="864720" cy="1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700" spc="-1" strike="noStrike">
                <a:solidFill>
                  <a:srgbClr val="3a94d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GB" sz="700" spc="-1" strike="noStrike">
                <a:solidFill>
                  <a:srgbClr val="3a94d5"/>
                </a:solidFill>
                <a:latin typeface="Arial"/>
              </a:rPr>
              <a:t>&lt;date/time&gt;</a:t>
            </a:r>
            <a:endParaRPr b="0" lang="en-US" sz="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ftr" idx="23"/>
          </p:nvPr>
        </p:nvSpPr>
        <p:spPr>
          <a:xfrm>
            <a:off x="1011240" y="6429240"/>
            <a:ext cx="1437840" cy="1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GB" sz="700" spc="-1" strike="noStrike">
                <a:solidFill>
                  <a:srgbClr val="3a94d5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GB" sz="700" spc="-1" strike="noStrike">
                <a:solidFill>
                  <a:srgbClr val="3a94d5"/>
                </a:solidFill>
                <a:latin typeface="Arial"/>
              </a:rPr>
              <a:t>&lt;footer&gt;</a:t>
            </a:r>
            <a:endParaRPr b="0" lang="en-US" sz="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sldNum" idx="24"/>
          </p:nvPr>
        </p:nvSpPr>
        <p:spPr>
          <a:xfrm>
            <a:off x="8820000" y="6429240"/>
            <a:ext cx="226800" cy="1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GB" sz="700" spc="-1" strike="noStrike">
                <a:solidFill>
                  <a:srgbClr val="3a94d5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7A42A548-DAF2-44CB-B419-BD582A738920}" type="slidenum">
              <a:rPr b="0" lang="en-GB" sz="700" spc="-1" strike="noStrike">
                <a:solidFill>
                  <a:srgbClr val="3a94d5"/>
                </a:solidFill>
                <a:latin typeface="Arial"/>
              </a:rPr>
              <a:t>&lt;number&gt;</a:t>
            </a:fld>
            <a:endParaRPr b="0" lang="en-US" sz="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k object 1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bk object 17"/>
          <p:cNvSpPr/>
          <p:nvPr/>
        </p:nvSpPr>
        <p:spPr>
          <a:xfrm>
            <a:off x="0" y="0"/>
            <a:ext cx="28224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2" name="Picture 6" descr=""/>
          <p:cNvPicPr/>
          <p:nvPr/>
        </p:nvPicPr>
        <p:blipFill>
          <a:blip r:embed="rId4"/>
          <a:stretch/>
        </p:blipFill>
        <p:spPr>
          <a:xfrm>
            <a:off x="7423200" y="6259680"/>
            <a:ext cx="1720440" cy="59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44600" y="219240"/>
            <a:ext cx="8254800" cy="28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64960" y="1231920"/>
            <a:ext cx="8613360" cy="376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3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3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ftr" idx="4"/>
          </p:nvPr>
        </p:nvSpPr>
        <p:spPr>
          <a:xfrm>
            <a:off x="3108240" y="6378480"/>
            <a:ext cx="29271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dt" idx="5"/>
          </p:nvPr>
        </p:nvSpPr>
        <p:spPr>
          <a:xfrm>
            <a:off x="45720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6"/>
          </p:nvPr>
        </p:nvSpPr>
        <p:spPr>
          <a:xfrm>
            <a:off x="658332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07011FC-3809-4503-A931-F7C826E1DCDA}" type="slidenum">
              <a:rPr b="0" lang="en-US" sz="14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k object 1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bk object 17"/>
          <p:cNvSpPr/>
          <p:nvPr/>
        </p:nvSpPr>
        <p:spPr>
          <a:xfrm>
            <a:off x="0" y="0"/>
            <a:ext cx="28224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0" name="Picture 6" descr=""/>
          <p:cNvPicPr/>
          <p:nvPr/>
        </p:nvPicPr>
        <p:blipFill>
          <a:blip r:embed="rId4"/>
          <a:stretch/>
        </p:blipFill>
        <p:spPr>
          <a:xfrm>
            <a:off x="7423200" y="6259680"/>
            <a:ext cx="1720440" cy="59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44600" y="219240"/>
            <a:ext cx="8254800" cy="28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577520"/>
            <a:ext cx="397728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709160" y="1577520"/>
            <a:ext cx="397728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7"/>
          </p:nvPr>
        </p:nvSpPr>
        <p:spPr>
          <a:xfrm>
            <a:off x="3108240" y="6378480"/>
            <a:ext cx="29271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dt" idx="8"/>
          </p:nvPr>
        </p:nvSpPr>
        <p:spPr>
          <a:xfrm>
            <a:off x="45720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9"/>
          </p:nvPr>
        </p:nvSpPr>
        <p:spPr>
          <a:xfrm>
            <a:off x="658332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BDBECCA-070B-448F-978F-B6DE227B563F}" type="slidenum">
              <a:rPr b="0" lang="en-US" sz="14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k object 1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bk object 17"/>
          <p:cNvSpPr/>
          <p:nvPr/>
        </p:nvSpPr>
        <p:spPr>
          <a:xfrm>
            <a:off x="0" y="0"/>
            <a:ext cx="28224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9" name="Picture 6" descr=""/>
          <p:cNvPicPr/>
          <p:nvPr/>
        </p:nvPicPr>
        <p:blipFill>
          <a:blip r:embed="rId4"/>
          <a:stretch/>
        </p:blipFill>
        <p:spPr>
          <a:xfrm>
            <a:off x="7423200" y="6259680"/>
            <a:ext cx="1720440" cy="59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44600" y="219240"/>
            <a:ext cx="8254800" cy="28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10"/>
          </p:nvPr>
        </p:nvSpPr>
        <p:spPr>
          <a:xfrm>
            <a:off x="3108240" y="6378480"/>
            <a:ext cx="29271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11"/>
          </p:nvPr>
        </p:nvSpPr>
        <p:spPr>
          <a:xfrm>
            <a:off x="45720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 idx="12"/>
          </p:nvPr>
        </p:nvSpPr>
        <p:spPr>
          <a:xfrm>
            <a:off x="658332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0655AD9-389E-4E8F-8B48-FE1DB8B61EA7}" type="slidenum">
              <a:rPr b="0" lang="en-US" sz="14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k object 1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bk object 17"/>
          <p:cNvSpPr/>
          <p:nvPr/>
        </p:nvSpPr>
        <p:spPr>
          <a:xfrm>
            <a:off x="0" y="0"/>
            <a:ext cx="28224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6" name="Picture 6" descr=""/>
          <p:cNvPicPr/>
          <p:nvPr/>
        </p:nvPicPr>
        <p:blipFill>
          <a:blip r:embed="rId4"/>
          <a:stretch/>
        </p:blipFill>
        <p:spPr>
          <a:xfrm>
            <a:off x="7423200" y="6259680"/>
            <a:ext cx="1720440" cy="59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ftr" idx="13"/>
          </p:nvPr>
        </p:nvSpPr>
        <p:spPr>
          <a:xfrm>
            <a:off x="3108240" y="6378480"/>
            <a:ext cx="29271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dt" idx="14"/>
          </p:nvPr>
        </p:nvSpPr>
        <p:spPr>
          <a:xfrm>
            <a:off x="45720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sldNum" idx="15"/>
          </p:nvPr>
        </p:nvSpPr>
        <p:spPr>
          <a:xfrm>
            <a:off x="658332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0B6C53D-69A6-45B9-BF17-10F954AA2F9B}" type="slidenum">
              <a:rPr b="0" lang="en-US" sz="14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over_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2" descr=""/>
          <p:cNvPicPr/>
          <p:nvPr/>
        </p:nvPicPr>
        <p:blipFill>
          <a:blip r:embed="rId2"/>
          <a:stretch/>
        </p:blipFill>
        <p:spPr>
          <a:xfrm>
            <a:off x="0" y="3933720"/>
            <a:ext cx="9143640" cy="220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ZoneTexte 12"/>
          <p:cNvSpPr/>
          <p:nvPr/>
        </p:nvSpPr>
        <p:spPr>
          <a:xfrm>
            <a:off x="7646040" y="82800"/>
            <a:ext cx="140328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ASTRIUM CONFIDENTIAL</a:t>
            </a: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Line 21"/>
          <p:cNvSpPr/>
          <p:nvPr/>
        </p:nvSpPr>
        <p:spPr>
          <a:xfrm>
            <a:off x="963360" y="6445080"/>
            <a:ext cx="360" cy="73080"/>
          </a:xfrm>
          <a:prstGeom prst="line">
            <a:avLst/>
          </a:prstGeom>
          <a:ln w="6350">
            <a:solidFill>
              <a:srgbClr val="3a94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53" name="Image 6" descr=""/>
          <p:cNvPicPr/>
          <p:nvPr/>
        </p:nvPicPr>
        <p:blipFill>
          <a:blip r:embed="rId3"/>
          <a:srcRect l="74738" t="90589" r="6375" b="1763"/>
          <a:stretch/>
        </p:blipFill>
        <p:spPr>
          <a:xfrm>
            <a:off x="7015320" y="6202440"/>
            <a:ext cx="1714320" cy="52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ZoneTexte 14"/>
          <p:cNvSpPr/>
          <p:nvPr/>
        </p:nvSpPr>
        <p:spPr>
          <a:xfrm rot="16200000">
            <a:off x="-2133000" y="3120840"/>
            <a:ext cx="4502520" cy="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GB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  <a:endParaRPr b="0" lang="en-US" sz="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" name="Image 11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ZoneTexte 4"/>
          <p:cNvSpPr/>
          <p:nvPr/>
        </p:nvSpPr>
        <p:spPr>
          <a:xfrm>
            <a:off x="7646760" y="82800"/>
            <a:ext cx="140328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GB" sz="9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ASTRIUM CONFIDENTIAL</a:t>
            </a: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ZoneTexte 5"/>
          <p:cNvSpPr/>
          <p:nvPr/>
        </p:nvSpPr>
        <p:spPr>
          <a:xfrm rot="16200000">
            <a:off x="-2133000" y="3120840"/>
            <a:ext cx="4502520" cy="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GB" sz="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  <a:endParaRPr b="0" lang="en-US" sz="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34800" y="133200"/>
            <a:ext cx="7228440" cy="49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lt1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718000" y="831600"/>
            <a:ext cx="5817240" cy="1292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2"/>
                </a:solidFill>
                <a:latin typeface="Arial"/>
              </a:rPr>
              <a:t>Click to edit Master text styles</a:t>
            </a:r>
            <a:endParaRPr b="0" lang="en-US" sz="3200" spc="-1" strike="noStrike">
              <a:solidFill>
                <a:schemeClr val="dk2"/>
              </a:solidFill>
              <a:latin typeface="Arial"/>
            </a:endParaRPr>
          </a:p>
          <a:p>
            <a:pPr marL="108000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lt1"/>
                </a:solidFill>
                <a:latin typeface="Arial"/>
              </a:rPr>
              <a:t>Second level</a:t>
            </a:r>
            <a:endParaRPr b="0" lang="en-US" sz="2400" spc="-1" strike="noStrike">
              <a:solidFill>
                <a:schemeClr val="dk2"/>
              </a:solidFill>
              <a:latin typeface="Arial"/>
            </a:endParaRPr>
          </a:p>
          <a:p>
            <a:pPr marL="108000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over_2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"/>
          <p:cNvPicPr/>
          <p:nvPr/>
        </p:nvPicPr>
        <p:blipFill>
          <a:blip r:embed="rId2"/>
          <a:stretch/>
        </p:blipFill>
        <p:spPr>
          <a:xfrm>
            <a:off x="0" y="3933720"/>
            <a:ext cx="9143640" cy="220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ZoneTexte 12"/>
          <p:cNvSpPr/>
          <p:nvPr/>
        </p:nvSpPr>
        <p:spPr>
          <a:xfrm>
            <a:off x="7646040" y="82800"/>
            <a:ext cx="140328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ASTRIUM CONFIDENTIAL</a:t>
            </a: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Line 21"/>
          <p:cNvSpPr/>
          <p:nvPr/>
        </p:nvSpPr>
        <p:spPr>
          <a:xfrm>
            <a:off x="963360" y="6445080"/>
            <a:ext cx="360" cy="73080"/>
          </a:xfrm>
          <a:prstGeom prst="line">
            <a:avLst/>
          </a:prstGeom>
          <a:ln w="6350">
            <a:solidFill>
              <a:srgbClr val="3a94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63" name="Image 6" descr=""/>
          <p:cNvPicPr/>
          <p:nvPr/>
        </p:nvPicPr>
        <p:blipFill>
          <a:blip r:embed="rId3"/>
          <a:srcRect l="74738" t="90589" r="6375" b="1763"/>
          <a:stretch/>
        </p:blipFill>
        <p:spPr>
          <a:xfrm>
            <a:off x="7015320" y="6202440"/>
            <a:ext cx="1714320" cy="52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ZoneTexte 14"/>
          <p:cNvSpPr/>
          <p:nvPr/>
        </p:nvSpPr>
        <p:spPr>
          <a:xfrm rot="16200000">
            <a:off x="-2133000" y="3120840"/>
            <a:ext cx="4502520" cy="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GB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  <a:endParaRPr b="0" lang="en-US" sz="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" name="Image 11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ZoneTexte 4"/>
          <p:cNvSpPr/>
          <p:nvPr/>
        </p:nvSpPr>
        <p:spPr>
          <a:xfrm>
            <a:off x="7646040" y="82800"/>
            <a:ext cx="140328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GB" sz="9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ASTRIUM CONFIDENTIAL</a:t>
            </a: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ZoneTexte 5"/>
          <p:cNvSpPr/>
          <p:nvPr/>
        </p:nvSpPr>
        <p:spPr>
          <a:xfrm rot="16200000">
            <a:off x="-2133000" y="3120840"/>
            <a:ext cx="4502520" cy="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GB" sz="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  <a:endParaRPr b="0" lang="en-US" sz="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34800" y="133200"/>
            <a:ext cx="7228440" cy="49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lt1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718000" y="831600"/>
            <a:ext cx="5817240" cy="1292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2"/>
                </a:solidFill>
                <a:latin typeface="Arial"/>
              </a:rPr>
              <a:t>Click to edit Master text styles</a:t>
            </a:r>
            <a:endParaRPr b="0" lang="en-US" sz="3200" spc="-1" strike="noStrike">
              <a:solidFill>
                <a:schemeClr val="dk2"/>
              </a:solidFill>
              <a:latin typeface="Arial"/>
            </a:endParaRPr>
          </a:p>
          <a:p>
            <a:pPr marL="108000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lt1"/>
                </a:solidFill>
                <a:latin typeface="Arial"/>
              </a:rPr>
              <a:t>Second level</a:t>
            </a:r>
            <a:endParaRPr b="0" lang="en-US" sz="2400" spc="-1" strike="noStrike">
              <a:solidFill>
                <a:schemeClr val="dk2"/>
              </a:solidFill>
              <a:latin typeface="Arial"/>
            </a:endParaRPr>
          </a:p>
          <a:p>
            <a:pPr marL="108000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lt1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over_3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2" descr=""/>
          <p:cNvPicPr/>
          <p:nvPr/>
        </p:nvPicPr>
        <p:blipFill>
          <a:blip r:embed="rId2"/>
          <a:stretch/>
        </p:blipFill>
        <p:spPr>
          <a:xfrm>
            <a:off x="0" y="3933720"/>
            <a:ext cx="9143640" cy="220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ZoneTexte 12"/>
          <p:cNvSpPr/>
          <p:nvPr/>
        </p:nvSpPr>
        <p:spPr>
          <a:xfrm>
            <a:off x="7646040" y="82800"/>
            <a:ext cx="140328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ASTRIUM CONFIDENTIAL</a:t>
            </a: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21"/>
          <p:cNvSpPr/>
          <p:nvPr/>
        </p:nvSpPr>
        <p:spPr>
          <a:xfrm>
            <a:off x="963360" y="6445080"/>
            <a:ext cx="360" cy="73080"/>
          </a:xfrm>
          <a:prstGeom prst="line">
            <a:avLst/>
          </a:prstGeom>
          <a:ln w="6350">
            <a:solidFill>
              <a:srgbClr val="3a94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73" name="Image 6" descr=""/>
          <p:cNvPicPr/>
          <p:nvPr/>
        </p:nvPicPr>
        <p:blipFill>
          <a:blip r:embed="rId3"/>
          <a:srcRect l="74738" t="90589" r="6375" b="1763"/>
          <a:stretch/>
        </p:blipFill>
        <p:spPr>
          <a:xfrm>
            <a:off x="7015320" y="6202440"/>
            <a:ext cx="1714320" cy="52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ZoneTexte 14"/>
          <p:cNvSpPr/>
          <p:nvPr/>
        </p:nvSpPr>
        <p:spPr>
          <a:xfrm rot="16200000">
            <a:off x="-2133000" y="3120840"/>
            <a:ext cx="4502520" cy="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GB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  <a:endParaRPr b="0" lang="en-US" sz="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5" name="Image 18" descr="Astrium PPT_180213_p11.jpg"/>
          <p:cNvPicPr/>
          <p:nvPr/>
        </p:nvPicPr>
        <p:blipFill>
          <a:blip r:embed="rId4"/>
          <a:stretch/>
        </p:blipFill>
        <p:spPr>
          <a:xfrm>
            <a:off x="61920" y="0"/>
            <a:ext cx="908172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" name="Image 14" descr="Astrium PPT_180213_p9.jpg"/>
          <p:cNvPicPr/>
          <p:nvPr/>
        </p:nvPicPr>
        <p:blipFill>
          <a:blip r:embed="rId5"/>
          <a:stretch/>
        </p:blipFill>
        <p:spPr>
          <a:xfrm>
            <a:off x="0" y="-27000"/>
            <a:ext cx="9143640" cy="690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ZoneTexte 15"/>
          <p:cNvSpPr/>
          <p:nvPr/>
        </p:nvSpPr>
        <p:spPr>
          <a:xfrm>
            <a:off x="7646040" y="82800"/>
            <a:ext cx="140328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ASTRIUM CONFIDENTIAL</a:t>
            </a: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ZoneTexte 16"/>
          <p:cNvSpPr/>
          <p:nvPr/>
        </p:nvSpPr>
        <p:spPr>
          <a:xfrm rot="16200000">
            <a:off x="-2133000" y="3120840"/>
            <a:ext cx="4502520" cy="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GB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  <a:endParaRPr b="0" lang="en-US" sz="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Rectangle 7"/>
          <p:cNvSpPr/>
          <p:nvPr/>
        </p:nvSpPr>
        <p:spPr>
          <a:xfrm>
            <a:off x="2843280" y="2492280"/>
            <a:ext cx="215640" cy="43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34800" y="133200"/>
            <a:ext cx="7228440" cy="49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2718000" y="831600"/>
            <a:ext cx="5817240" cy="1292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lt2"/>
                </a:solidFill>
                <a:latin typeface="Arial"/>
              </a:rPr>
              <a:t>Click to edit Master text styles</a:t>
            </a:r>
            <a:endParaRPr b="0" lang="en-US" sz="3200" spc="-1" strike="noStrike">
              <a:solidFill>
                <a:schemeClr val="dk2"/>
              </a:solidFill>
              <a:latin typeface="Arial"/>
            </a:endParaRPr>
          </a:p>
          <a:p>
            <a:pPr marL="108000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2"/>
                </a:solidFill>
                <a:latin typeface="Arial"/>
              </a:rPr>
              <a:t>Second level</a:t>
            </a:r>
            <a:endParaRPr b="0" lang="en-US" sz="2400" spc="-1" strike="noStrike">
              <a:solidFill>
                <a:schemeClr val="dk2"/>
              </a:solidFill>
              <a:latin typeface="Arial"/>
            </a:endParaRPr>
          </a:p>
          <a:p>
            <a:pPr marL="108000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2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chemeClr val="dk2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ext_1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2" descr=""/>
          <p:cNvPicPr/>
          <p:nvPr/>
        </p:nvPicPr>
        <p:blipFill>
          <a:blip r:embed="rId2"/>
          <a:stretch/>
        </p:blipFill>
        <p:spPr>
          <a:xfrm>
            <a:off x="0" y="3933720"/>
            <a:ext cx="9143640" cy="220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ZoneTexte 12"/>
          <p:cNvSpPr/>
          <p:nvPr/>
        </p:nvSpPr>
        <p:spPr>
          <a:xfrm>
            <a:off x="7646040" y="82800"/>
            <a:ext cx="140328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en-GB" sz="9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ASTRIUM CONFIDENTIAL</a:t>
            </a: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Line 21"/>
          <p:cNvSpPr/>
          <p:nvPr/>
        </p:nvSpPr>
        <p:spPr>
          <a:xfrm>
            <a:off x="963360" y="6445080"/>
            <a:ext cx="360" cy="73080"/>
          </a:xfrm>
          <a:prstGeom prst="line">
            <a:avLst/>
          </a:prstGeom>
          <a:ln w="6350">
            <a:solidFill>
              <a:srgbClr val="3a94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85" name="Image 6" descr=""/>
          <p:cNvPicPr/>
          <p:nvPr/>
        </p:nvPicPr>
        <p:blipFill>
          <a:blip r:embed="rId3"/>
          <a:srcRect l="74738" t="90589" r="6375" b="1763"/>
          <a:stretch/>
        </p:blipFill>
        <p:spPr>
          <a:xfrm>
            <a:off x="7015320" y="6202440"/>
            <a:ext cx="1714320" cy="52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ZoneTexte 14"/>
          <p:cNvSpPr/>
          <p:nvPr/>
        </p:nvSpPr>
        <p:spPr>
          <a:xfrm rot="16200000">
            <a:off x="-2133000" y="3120840"/>
            <a:ext cx="4502520" cy="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en-GB" sz="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This document and its content is the property of Astrium [Ltd/SAS/GmbH] and is strictly confidential. It shall not be communicated to any third party without the written consent of Astrium [Ltd/SAS/GmbH].</a:t>
            </a:r>
            <a:endParaRPr b="0" lang="en-US" sz="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73000" y="466560"/>
            <a:ext cx="6794280" cy="396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chemeClr val="dk2"/>
                </a:solidFill>
                <a:latin typeface="Arial"/>
              </a:rPr>
              <a:t>Click to edit Master title style</a:t>
            </a:r>
            <a:endParaRPr b="0" lang="en-US" sz="2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22440" y="1335240"/>
            <a:ext cx="7044840" cy="1831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71440" indent="-271440">
              <a:lnSpc>
                <a:spcPct val="100000"/>
              </a:lnSpc>
              <a:spcBef>
                <a:spcPts val="499"/>
              </a:spcBef>
              <a:buClr>
                <a:srgbClr val="eb690b"/>
              </a:buClr>
              <a:buSzPct val="120000"/>
              <a:buFont typeface="Wingdings" charset="2"/>
              <a:buChar char=""/>
            </a:pPr>
            <a:r>
              <a:rPr b="0" lang="en-US" sz="2200" spc="-1" strike="noStrike">
                <a:solidFill>
                  <a:schemeClr val="dk2"/>
                </a:solidFill>
                <a:latin typeface="Arial"/>
              </a:rPr>
              <a:t>Click to edit Master text styles</a:t>
            </a:r>
            <a:endParaRPr b="0" lang="en-US" sz="2200" spc="-1" strike="noStrike">
              <a:solidFill>
                <a:schemeClr val="dk2"/>
              </a:solidFill>
              <a:latin typeface="Arial"/>
            </a:endParaRPr>
          </a:p>
          <a:p>
            <a:pPr lvl="1" marL="600120" indent="-25704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90000"/>
              <a:buFont typeface="Arial"/>
              <a:buChar char="□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Second level</a:t>
            </a:r>
            <a:endParaRPr b="0" lang="en-US" sz="1800" spc="-1" strike="noStrike">
              <a:solidFill>
                <a:schemeClr val="dk1"/>
              </a:solidFill>
              <a:latin typeface="Arial"/>
            </a:endParaRPr>
          </a:p>
          <a:p>
            <a:pPr lvl="2" marL="914400" indent="-243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95000"/>
              <a:buFont typeface="Arial"/>
              <a:buChar char="□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Third level</a:t>
            </a:r>
            <a:endParaRPr b="0" lang="en-US" sz="1600" spc="-1" strike="noStrike">
              <a:solidFill>
                <a:schemeClr val="dk1"/>
              </a:solidFill>
              <a:latin typeface="Arial"/>
            </a:endParaRPr>
          </a:p>
          <a:p>
            <a:pPr marL="1165320" indent="324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Fourth level</a:t>
            </a:r>
            <a:endParaRPr b="0" lang="en-US" sz="1400" spc="-1" strike="noStrike">
              <a:solidFill>
                <a:schemeClr val="dk2"/>
              </a:solidFill>
              <a:latin typeface="Arial"/>
            </a:endParaRPr>
          </a:p>
          <a:p>
            <a:pPr marL="1170000" indent="144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Fifth level</a:t>
            </a:r>
            <a:endParaRPr b="0" lang="en-US" sz="1400" spc="-1" strike="noStrike">
              <a:solidFill>
                <a:schemeClr val="dk2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16"/>
          </p:nvPr>
        </p:nvSpPr>
        <p:spPr>
          <a:xfrm>
            <a:off x="34920" y="6429240"/>
            <a:ext cx="864720" cy="1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700" spc="-1" strike="noStrike">
                <a:solidFill>
                  <a:srgbClr val="3a94d5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GB" sz="700" spc="-1" strike="noStrike">
                <a:solidFill>
                  <a:srgbClr val="3a94d5"/>
                </a:solidFill>
                <a:latin typeface="Arial"/>
              </a:rPr>
              <a:t>&lt;date/time&gt;</a:t>
            </a:r>
            <a:endParaRPr b="0" lang="en-US" sz="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 idx="17"/>
          </p:nvPr>
        </p:nvSpPr>
        <p:spPr>
          <a:xfrm>
            <a:off x="1011240" y="6429240"/>
            <a:ext cx="1437840" cy="1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GB" sz="700" spc="-1" strike="noStrike">
                <a:solidFill>
                  <a:srgbClr val="3a94d5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GB" sz="700" spc="-1" strike="noStrike">
                <a:solidFill>
                  <a:srgbClr val="3a94d5"/>
                </a:solidFill>
                <a:latin typeface="Arial"/>
              </a:rPr>
              <a:t>&lt;footer&gt;</a:t>
            </a:r>
            <a:endParaRPr b="0" lang="en-US" sz="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 idx="18"/>
          </p:nvPr>
        </p:nvSpPr>
        <p:spPr>
          <a:xfrm>
            <a:off x="8820000" y="6429240"/>
            <a:ext cx="226800" cy="10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GB" sz="700" spc="-1" strike="noStrike">
                <a:solidFill>
                  <a:srgbClr val="3a94d5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5F30A86-B5D3-4092-8693-51806EC2F3DA}" type="slidenum">
              <a:rPr b="0" lang="en-GB" sz="700" spc="-1" strike="noStrike">
                <a:solidFill>
                  <a:srgbClr val="3a94d5"/>
                </a:solidFill>
                <a:latin typeface="Arial"/>
              </a:rPr>
              <a:t>&lt;number&gt;</a:t>
            </a:fld>
            <a:endParaRPr b="0" lang="en-US" sz="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bk object 17" hidden="1"/>
          <p:cNvSpPr/>
          <p:nvPr/>
        </p:nvSpPr>
        <p:spPr>
          <a:xfrm>
            <a:off x="0" y="0"/>
            <a:ext cx="282240" cy="68576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Picture 6" descr=""/>
          <p:cNvPicPr/>
          <p:nvPr/>
        </p:nvPicPr>
        <p:blipFill>
          <a:blip r:embed="rId4"/>
          <a:stretch/>
        </p:blipFill>
        <p:spPr>
          <a:xfrm>
            <a:off x="7423200" y="6259680"/>
            <a:ext cx="1720440" cy="597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Picture 9" descr=""/>
          <p:cNvPicPr/>
          <p:nvPr/>
        </p:nvPicPr>
        <p:blipFill>
          <a:blip r:embed="rId5"/>
          <a:stretch/>
        </p:blipFill>
        <p:spPr>
          <a:xfrm>
            <a:off x="0" y="0"/>
            <a:ext cx="9143640" cy="6463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Rectangle 15"/>
          <p:cNvSpPr/>
          <p:nvPr/>
        </p:nvSpPr>
        <p:spPr>
          <a:xfrm>
            <a:off x="0" y="6086520"/>
            <a:ext cx="9143640" cy="771120"/>
          </a:xfrm>
          <a:prstGeom prst="rect">
            <a:avLst/>
          </a:prstGeom>
          <a:gradFill rotWithShape="0">
            <a:gsLst>
              <a:gs pos="0">
                <a:srgbClr val="5a6f83"/>
              </a:gs>
              <a:gs pos="100000">
                <a:srgbClr val="e0e0df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15000"/>
              </a:lnSpc>
            </a:pPr>
            <a:endParaRPr b="0" lang="de-DE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bk object 27"/>
          <p:cNvSpPr/>
          <p:nvPr/>
        </p:nvSpPr>
        <p:spPr>
          <a:xfrm>
            <a:off x="658800" y="1590840"/>
            <a:ext cx="360" cy="1257120"/>
          </a:xfrm>
          <a:custGeom>
            <a:avLst/>
            <a:gdLst>
              <a:gd name="textAreaLeft" fmla="*/ 0 w 360"/>
              <a:gd name="textAreaRight" fmla="*/ 720 w 360"/>
              <a:gd name="textAreaTop" fmla="*/ 0 h 1257120"/>
              <a:gd name="textAreaBottom" fmla="*/ 1257480 h 1257120"/>
            </a:gdLst>
            <a:ahLst/>
            <a:rect l="textAreaLeft" t="textAreaTop" r="textAreaRight" b="textAreaBottom"/>
            <a:pathLst>
              <a:path w="0" h="1258570">
                <a:moveTo>
                  <a:pt x="0" y="0"/>
                </a:moveTo>
                <a:lnTo>
                  <a:pt x="0" y="1258493"/>
                </a:lnTo>
              </a:path>
            </a:pathLst>
          </a:custGeom>
          <a:noFill/>
          <a:ln w="43764">
            <a:solidFill>
              <a:srgbClr val="85bd5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bk object 28"/>
          <p:cNvSpPr/>
          <p:nvPr/>
        </p:nvSpPr>
        <p:spPr>
          <a:xfrm>
            <a:off x="681120" y="1052640"/>
            <a:ext cx="360" cy="2007720"/>
          </a:xfrm>
          <a:custGeom>
            <a:avLst/>
            <a:gdLst>
              <a:gd name="textAreaLeft" fmla="*/ 0 w 360"/>
              <a:gd name="textAreaRight" fmla="*/ 720 w 360"/>
              <a:gd name="textAreaTop" fmla="*/ 0 h 2007720"/>
              <a:gd name="textAreaBottom" fmla="*/ 2008080 h 2007720"/>
            </a:gdLst>
            <a:ahLst/>
            <a:rect l="textAreaLeft" t="textAreaTop" r="textAreaRight" b="textAreaBottom"/>
            <a:pathLst>
              <a:path w="0" h="2007235">
                <a:moveTo>
                  <a:pt x="0" y="0"/>
                </a:moveTo>
                <a:lnTo>
                  <a:pt x="0" y="2006993"/>
                </a:lnTo>
              </a:path>
            </a:pathLst>
          </a:cu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9" name="Group 20"/>
          <p:cNvGrpSpPr/>
          <p:nvPr/>
        </p:nvGrpSpPr>
        <p:grpSpPr>
          <a:xfrm>
            <a:off x="0" y="6080040"/>
            <a:ext cx="9143640" cy="91800"/>
            <a:chOff x="0" y="6080040"/>
            <a:chExt cx="9143640" cy="91800"/>
          </a:xfrm>
        </p:grpSpPr>
        <p:sp>
          <p:nvSpPr>
            <p:cNvPr id="10" name="Rectangle 12"/>
            <p:cNvSpPr/>
            <p:nvPr/>
          </p:nvSpPr>
          <p:spPr>
            <a:xfrm>
              <a:off x="0" y="6080040"/>
              <a:ext cx="9139680" cy="30960"/>
            </a:xfrm>
            <a:prstGeom prst="rect">
              <a:avLst/>
            </a:prstGeom>
            <a:solidFill>
              <a:srgbClr val="1e317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3680" bIns="-13680" anchor="ctr">
              <a:noAutofit/>
            </a:bodyPr>
            <a:p>
              <a:pPr algn="ctr">
                <a:lnSpc>
                  <a:spcPct val="115000"/>
                </a:lnSpc>
              </a:pPr>
              <a:endParaRPr b="0" lang="de-DE" sz="15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2478600" y="6080040"/>
              <a:ext cx="6665040" cy="91800"/>
            </a:xfrm>
            <a:prstGeom prst="rect">
              <a:avLst/>
            </a:prstGeom>
            <a:solidFill>
              <a:srgbClr val="1e317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15000"/>
                </a:lnSpc>
              </a:pPr>
              <a:endParaRPr b="0" lang="de-DE" sz="15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2" name="Picture 17" descr="Logo_Def1"/>
          <p:cNvPicPr/>
          <p:nvPr/>
        </p:nvPicPr>
        <p:blipFill>
          <a:blip r:embed="rId6"/>
          <a:stretch/>
        </p:blipFill>
        <p:spPr>
          <a:xfrm>
            <a:off x="7159680" y="6165720"/>
            <a:ext cx="1991880" cy="69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57080" y="1236600"/>
            <a:ext cx="7629840" cy="958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r>
              <a:rPr b="0" lang="en-US" sz="19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9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1"/>
          </p:nvPr>
        </p:nvSpPr>
        <p:spPr>
          <a:xfrm>
            <a:off x="3108240" y="6378480"/>
            <a:ext cx="29271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2"/>
          </p:nvPr>
        </p:nvSpPr>
        <p:spPr>
          <a:xfrm>
            <a:off x="45720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3"/>
          </p:nvPr>
        </p:nvSpPr>
        <p:spPr>
          <a:xfrm>
            <a:off x="6583320" y="6378480"/>
            <a:ext cx="2103120" cy="342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DD6C0B-78D7-4AA1-8367-CA6CA8DF331F}" type="slidenum">
              <a:rPr b="0" lang="en-US" sz="14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  <p:sldLayoutId id="2147483653" r:id="rId4"/>
    <p:sldLayoutId id="2147483654" r:id="rId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hyperlink" Target="http://www.google.co.uk/url?sa=i&amp;rct=j&amp;q=&amp;esrc=s&amp;source=images&amp;cd=&amp;cad=rja&amp;uact=8&amp;ved=0ahUKEwip9aqmzMPQAhWFOxQKHRuhB98QjRwIBw&amp;url=http://www.bbc.com/news/science-environment-36068599&amp;psig=AFQjCNHcluZoG74UYhaSkXNo2nhgYvDGHA&amp;ust=1480152525626361" TargetMode="External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85760" y="4263840"/>
            <a:ext cx="693396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12600" indent="0" algn="ctr">
              <a:lnSpc>
                <a:spcPct val="100000"/>
              </a:lnSpc>
              <a:buNone/>
            </a:pPr>
            <a:r>
              <a:rPr b="0" lang="en-GB" sz="3200" spc="-1" strike="noStrike">
                <a:solidFill>
                  <a:schemeClr val="lt1"/>
                </a:solidFill>
                <a:latin typeface="Helvetica Neue"/>
                <a:ea typeface="Helvetica Neue"/>
              </a:rPr>
              <a:t>Lisa Pathfinder – View from Industrial (Prime) Perspective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1" name="Picture 5" descr=""/>
          <p:cNvPicPr/>
          <p:nvPr/>
        </p:nvPicPr>
        <p:blipFill>
          <a:blip r:embed="rId1"/>
          <a:srcRect l="18634" t="3330" r="15003" b="-3330"/>
          <a:stretch/>
        </p:blipFill>
        <p:spPr>
          <a:xfrm>
            <a:off x="457200" y="228600"/>
            <a:ext cx="2626920" cy="324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7" descr=""/>
          <p:cNvPicPr/>
          <p:nvPr/>
        </p:nvPicPr>
        <p:blipFill>
          <a:blip r:embed="rId2"/>
          <a:srcRect l="5015" t="495" r="54612" b="26552"/>
          <a:stretch/>
        </p:blipFill>
        <p:spPr>
          <a:xfrm>
            <a:off x="5962680" y="200160"/>
            <a:ext cx="2742840" cy="329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Right Arrow 3"/>
          <p:cNvSpPr/>
          <p:nvPr/>
        </p:nvSpPr>
        <p:spPr>
          <a:xfrm>
            <a:off x="3886200" y="1143000"/>
            <a:ext cx="1639440" cy="990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4" name="TextBox 1"/>
          <p:cNvSpPr/>
          <p:nvPr/>
        </p:nvSpPr>
        <p:spPr>
          <a:xfrm>
            <a:off x="990720" y="3308400"/>
            <a:ext cx="1371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chemeClr val="lt1"/>
                </a:solidFill>
                <a:latin typeface="Calibri"/>
              </a:rPr>
              <a:t>2004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Box 7"/>
          <p:cNvSpPr/>
          <p:nvPr/>
        </p:nvSpPr>
        <p:spPr>
          <a:xfrm>
            <a:off x="6648480" y="3460680"/>
            <a:ext cx="1371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chemeClr val="lt1"/>
                </a:solidFill>
                <a:latin typeface="Calibri"/>
              </a:rPr>
              <a:t>2015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1123200" y="5345640"/>
            <a:ext cx="3921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chemeClr val="lt1"/>
                </a:solidFill>
                <a:latin typeface="Calibri"/>
              </a:rPr>
              <a:t>C.Trenkel on behalf of Airbus UK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flashbacks that may shape one’s view…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2935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Launch and LEOP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The launch from Kourou and subsequent LEOP campaign were flawless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Tight launch window (1 minute)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Six apogee raising manoeuvres (using LPF PM)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ESA and Airbus teams working very well together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In words of ESOC: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Most complex LEOP ever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“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We are not doing that again…”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2123640" y="4572000"/>
            <a:ext cx="5091480" cy="2173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3" descr=""/>
          <p:cNvPicPr/>
          <p:nvPr/>
        </p:nvPicPr>
        <p:blipFill>
          <a:blip r:embed="rId1"/>
          <a:stretch/>
        </p:blipFill>
        <p:spPr>
          <a:xfrm>
            <a:off x="711360" y="838080"/>
            <a:ext cx="7619760" cy="561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990720" y="838080"/>
            <a:ext cx="7991640" cy="27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Pre-flight predicted performance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9" name="Text Placeholder 2"/>
          <p:cNvSpPr/>
          <p:nvPr/>
        </p:nvSpPr>
        <p:spPr>
          <a:xfrm>
            <a:off x="1066680" y="6400800"/>
            <a:ext cx="7772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did certainly not lack ambition </a:t>
            </a:r>
            <a:r>
              <a:rPr b="1" lang="en-GB" sz="1800" spc="-1" strike="noStrike">
                <a:solidFill>
                  <a:schemeClr val="dk1"/>
                </a:solidFill>
                <a:latin typeface="Wingdings"/>
                <a:ea typeface="Calibri"/>
              </a:rPr>
              <a:t>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LPF results in context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1" name="Right Brace 1"/>
          <p:cNvSpPr/>
          <p:nvPr/>
        </p:nvSpPr>
        <p:spPr>
          <a:xfrm>
            <a:off x="7772400" y="1219320"/>
            <a:ext cx="380520" cy="220932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2" name="TextBox 2"/>
          <p:cNvSpPr/>
          <p:nvPr/>
        </p:nvSpPr>
        <p:spPr>
          <a:xfrm rot="5400000">
            <a:off x="8060400" y="2212920"/>
            <a:ext cx="828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In LEO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TextBox 8"/>
          <p:cNvSpPr/>
          <p:nvPr/>
        </p:nvSpPr>
        <p:spPr>
          <a:xfrm rot="5400000">
            <a:off x="7734600" y="4938120"/>
            <a:ext cx="828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at L1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3" descr=""/>
          <p:cNvPicPr/>
          <p:nvPr/>
        </p:nvPicPr>
        <p:blipFill>
          <a:blip r:embed="rId1"/>
          <a:stretch/>
        </p:blipFill>
        <p:spPr>
          <a:xfrm>
            <a:off x="711360" y="838080"/>
            <a:ext cx="7619760" cy="561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990720" y="838080"/>
            <a:ext cx="7772040" cy="27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In-flight measured performance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cxnSp>
        <p:nvCxnSpPr>
          <p:cNvPr id="166" name="Straight Connector 17"/>
          <p:cNvCxnSpPr/>
          <p:nvPr/>
        </p:nvCxnSpPr>
        <p:spPr>
          <a:xfrm>
            <a:off x="1371600" y="5181480"/>
            <a:ext cx="2133720" cy="533880"/>
          </a:xfrm>
          <a:prstGeom prst="straightConnector1">
            <a:avLst/>
          </a:prstGeom>
          <a:ln w="38100">
            <a:solidFill>
              <a:srgbClr val="db70de"/>
            </a:solidFill>
            <a:prstDash val="dash"/>
            <a:round/>
          </a:ln>
        </p:spPr>
      </p:cxnSp>
      <p:cxnSp>
        <p:nvCxnSpPr>
          <p:cNvPr id="167" name="Straight Connector 18"/>
          <p:cNvCxnSpPr/>
          <p:nvPr/>
        </p:nvCxnSpPr>
        <p:spPr>
          <a:xfrm flipH="1">
            <a:off x="3504960" y="5717160"/>
            <a:ext cx="2514960" cy="360"/>
          </a:xfrm>
          <a:prstGeom prst="straightConnector1">
            <a:avLst/>
          </a:prstGeom>
          <a:ln w="38100">
            <a:solidFill>
              <a:srgbClr val="db70de"/>
            </a:solidFill>
            <a:prstDash val="dash"/>
            <a:round/>
          </a:ln>
        </p:spPr>
      </p:cxnSp>
      <p:cxnSp>
        <p:nvCxnSpPr>
          <p:cNvPr id="168" name="Straight Connector 19"/>
          <p:cNvCxnSpPr/>
          <p:nvPr/>
        </p:nvCxnSpPr>
        <p:spPr>
          <a:xfrm flipH="1">
            <a:off x="6019560" y="4876560"/>
            <a:ext cx="1668600" cy="838800"/>
          </a:xfrm>
          <a:prstGeom prst="straightConnector1">
            <a:avLst/>
          </a:prstGeom>
          <a:ln w="38100">
            <a:solidFill>
              <a:srgbClr val="db70de"/>
            </a:solidFill>
            <a:prstDash val="dash"/>
            <a:round/>
          </a:ln>
        </p:spPr>
      </p:cxnSp>
      <p:sp>
        <p:nvSpPr>
          <p:cNvPr id="169" name="Text Box 2"/>
          <p:cNvSpPr/>
          <p:nvPr/>
        </p:nvSpPr>
        <p:spPr>
          <a:xfrm rot="19956600">
            <a:off x="5896440" y="4871520"/>
            <a:ext cx="1903680" cy="299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en-GB" sz="1400" spc="-1" strike="noStrike">
                <a:solidFill>
                  <a:srgbClr val="db70de"/>
                </a:solidFill>
                <a:latin typeface="Calibri"/>
                <a:ea typeface="Calibri"/>
              </a:rPr>
              <a:t>LPF in-flight (2017)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 Placeholder 2"/>
          <p:cNvSpPr/>
          <p:nvPr/>
        </p:nvSpPr>
        <p:spPr>
          <a:xfrm>
            <a:off x="1066680" y="6400800"/>
            <a:ext cx="77720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was not just a minor improvement…it was a huge leap!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LPF results in context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LPF results in context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3372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did not just meet its requirements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it performed </a:t>
            </a: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better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 than we could hope for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Two other gravitational missions, trying to break new ground, were not quite so fortunate: 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Gravity-Probe B (NASA, launch 2004)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Microscope (CNES, launch 2016)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Both missed / underestimate significant noise sources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457200"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So why did LPF perform </a:t>
            </a: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so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 well?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</a:pP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LPF results in context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538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Let us remember a few things: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Correct residual gas damping estimate was published in 2009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Thanks to </a:t>
            </a: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invaluable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 Trento torsion balance measurements (not just for this)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Resulted in significant ISH re-design with venting to space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Remember that we the LTP should have been delivered in 2006(!)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Gravitational balancing (I)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 payload modelling error resulted in an in-flight performance that was worse than pre-flight CBE… but along the non-critical Y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Still within requirement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Along the critical X, the balancing was much better than pre-flight CBE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Actually, in part, thanks to the mistake above(!)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LPF results in context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514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Gravitational balancing (II)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There was a near-miss pre IBM design – the “other” TM was not included in the gravitational model(!)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Spotted by CGS, just in time (thank you CGS!)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This mistake would have been a disaster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Probably my personally most traumatic memories </a:t>
            </a:r>
            <a:r>
              <a:rPr b="0" lang="en-GB" sz="1800" spc="-1" strike="noStrike">
                <a:solidFill>
                  <a:schemeClr val="dk1"/>
                </a:solidFill>
                <a:latin typeface="Wingdings"/>
                <a:ea typeface="Calibri"/>
              </a:rPr>
              <a:t>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 !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Magnetic environment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Pre-flight verification of local DC gradient was limited by test methods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Worst case prediction was not realised in space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457200"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TM release and DFACS capture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Release velocities  &gt;  10x requirements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During release, TM electrically short-circuited IS-FEE (!)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Pre-flight analysis had shown that this would be “impossible”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LPF results in context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438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7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In Summary: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performance was exceptional, and no significant noise source was missed or underestimated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Not to be taken for granted 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– see GP-B / Microscope experience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 lot of hard work and “hard thinking” ensured that meeting the mission requirements was never in doubt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But the fact that the performance was </a:t>
            </a:r>
            <a:r>
              <a:rPr b="0" lang="en-GB" sz="1800" spc="-1" strike="noStrike" u="sng">
                <a:solidFill>
                  <a:schemeClr val="dk1"/>
                </a:solidFill>
                <a:uFillTx/>
                <a:latin typeface="Calibri"/>
                <a:ea typeface="Calibri"/>
              </a:rPr>
              <a:t>so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 good was “a bit” fortunate </a:t>
            </a:r>
            <a:r>
              <a:rPr b="0" lang="en-GB" sz="1800" spc="-1" strike="noStrike">
                <a:solidFill>
                  <a:schemeClr val="dk1"/>
                </a:solidFill>
                <a:latin typeface="Wingdings"/>
                <a:ea typeface="Calibri"/>
              </a:rPr>
              <a:t>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Remember: </a:t>
            </a: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Fortune favours the bold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!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457200"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457200" indent="0">
              <a:lnSpc>
                <a:spcPct val="107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(And I didn’t mention the fibre inside the ISH…)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457200"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Back to “Airbus’ View”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27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This is my view of Airbus’ view: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82" name="Table 4"/>
          <p:cNvGraphicFramePr/>
          <p:nvPr/>
        </p:nvGraphicFramePr>
        <p:xfrm>
          <a:off x="800280" y="1905120"/>
          <a:ext cx="7543440" cy="3092760"/>
        </p:xfrm>
        <a:graphic>
          <a:graphicData uri="http://schemas.openxmlformats.org/drawingml/2006/table">
            <a:tbl>
              <a:tblPr/>
              <a:tblGrid>
                <a:gridCol w="3581280"/>
                <a:gridCol w="1371600"/>
                <a:gridCol w="1371600"/>
                <a:gridCol w="121896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en-GB" sz="16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Airbus Management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LPF Management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LPF Engineering</a:t>
                      </a:r>
                      <a:endParaRPr b="0" lang="en-US" sz="1600" spc="-1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At project start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d53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d53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d53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Major problems appear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d53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Cost &amp; schedule grow forever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Airbus / ESA management replaced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Major problems resolved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d53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Excellent in-flight results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d53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d53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16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Airbus lose LISA contract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GB" sz="16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Finally…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85800" y="819360"/>
            <a:ext cx="7772040" cy="515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Nevertheless: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Airbus UK are extremely proud to have contributed to the success of LPF, the first science mission primed by Airbus UK since Giotto in the 1980s(!)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Many greetings also from these chaps – two of them were with LPF from start to finish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It has been a privilege and pleasure to be part of such a journey with you!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5" name="Picture 5" descr=""/>
          <p:cNvPicPr/>
          <p:nvPr/>
        </p:nvPicPr>
        <p:blipFill>
          <a:blip r:embed="rId1"/>
          <a:stretch/>
        </p:blipFill>
        <p:spPr>
          <a:xfrm>
            <a:off x="5105520" y="3162240"/>
            <a:ext cx="1514160" cy="2190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Picture 7" descr=""/>
          <p:cNvPicPr/>
          <p:nvPr/>
        </p:nvPicPr>
        <p:blipFill>
          <a:blip r:embed="rId2"/>
          <a:srcRect l="27181" t="0" r="24717" b="0"/>
          <a:stretch/>
        </p:blipFill>
        <p:spPr>
          <a:xfrm>
            <a:off x="2857680" y="3048120"/>
            <a:ext cx="1752120" cy="24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TextBox 3"/>
          <p:cNvSpPr/>
          <p:nvPr/>
        </p:nvSpPr>
        <p:spPr>
          <a:xfrm>
            <a:off x="914400" y="6248520"/>
            <a:ext cx="594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</a:rPr>
              <a:t>In memory: A.Cross, A.Swallow, A.Jones, D.Hilliard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5" descr=""/>
          <p:cNvPicPr/>
          <p:nvPr/>
        </p:nvPicPr>
        <p:blipFill>
          <a:blip r:embed="rId1"/>
          <a:srcRect l="18634" t="3330" r="15003" b="-3330"/>
          <a:stretch/>
        </p:blipFill>
        <p:spPr>
          <a:xfrm>
            <a:off x="457200" y="228600"/>
            <a:ext cx="2626920" cy="324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Picture 7" descr=""/>
          <p:cNvPicPr/>
          <p:nvPr/>
        </p:nvPicPr>
        <p:blipFill>
          <a:blip r:embed="rId2"/>
          <a:srcRect l="5015" t="495" r="54612" b="26552"/>
          <a:stretch/>
        </p:blipFill>
        <p:spPr>
          <a:xfrm>
            <a:off x="5962680" y="200160"/>
            <a:ext cx="2742840" cy="329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" name="Right Arrow 3"/>
          <p:cNvSpPr/>
          <p:nvPr/>
        </p:nvSpPr>
        <p:spPr>
          <a:xfrm>
            <a:off x="3886200" y="1143000"/>
            <a:ext cx="1639440" cy="990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1" name="TextBox 1"/>
          <p:cNvSpPr/>
          <p:nvPr/>
        </p:nvSpPr>
        <p:spPr>
          <a:xfrm>
            <a:off x="990720" y="3308400"/>
            <a:ext cx="1371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chemeClr val="lt1"/>
                </a:solidFill>
                <a:latin typeface="Calibri"/>
              </a:rPr>
              <a:t>2004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Box 7"/>
          <p:cNvSpPr/>
          <p:nvPr/>
        </p:nvSpPr>
        <p:spPr>
          <a:xfrm>
            <a:off x="6648480" y="3460680"/>
            <a:ext cx="1371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chemeClr val="lt1"/>
                </a:solidFill>
                <a:latin typeface="Calibri"/>
              </a:rPr>
              <a:t>2015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TextBox 7"/>
          <p:cNvSpPr/>
          <p:nvPr/>
        </p:nvSpPr>
        <p:spPr>
          <a:xfrm>
            <a:off x="3120480" y="6372360"/>
            <a:ext cx="1371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chemeClr val="lt1"/>
                </a:solidFill>
                <a:latin typeface="Calibri"/>
              </a:rPr>
              <a:t>&gt; 2035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Arrow: Bent-Up 2"/>
          <p:cNvSpPr/>
          <p:nvPr/>
        </p:nvSpPr>
        <p:spPr>
          <a:xfrm flipH="1" rot="16200000">
            <a:off x="6258240" y="3949920"/>
            <a:ext cx="1283040" cy="1765080"/>
          </a:xfrm>
          <a:prstGeom prst="bentUpArrow">
            <a:avLst>
              <a:gd name="adj1" fmla="val 41620"/>
              <a:gd name="adj2" fmla="val 38208"/>
              <a:gd name="adj3" fmla="val 26363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95" name="Picture 2" descr="Image result for lisa gravitational wave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899000" y="4066560"/>
            <a:ext cx="4062960" cy="2283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There is no single view!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4265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Depending on </a:t>
            </a:r>
            <a:r>
              <a:rPr b="1" lang="en-GB" sz="1800" spc="-1" strike="noStrike" u="sng">
                <a:solidFill>
                  <a:schemeClr val="dk1"/>
                </a:solidFill>
                <a:uFillTx/>
                <a:latin typeface="Calibri"/>
                <a:ea typeface="Calibri"/>
              </a:rPr>
              <a:t>who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 is asked, you will get very different answers…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Airbus management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management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engineers and scientists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And, of course, </a:t>
            </a:r>
            <a:r>
              <a:rPr b="1" lang="en-GB" sz="1800" spc="-1" strike="noStrike" u="sng">
                <a:solidFill>
                  <a:schemeClr val="dk1"/>
                </a:solidFill>
                <a:uFillTx/>
                <a:latin typeface="Calibri"/>
                <a:ea typeface="Calibri"/>
              </a:rPr>
              <a:t>when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 you ask…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At the beginning of the project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When major problems are identified, but not yet solved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When cost &amp; schedule appear to grow forever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After both ESA and Airbus Management have been replaced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When major problems are finally resolved and the end is in sight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When the (excellent) in-flight results are in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…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dare I say it - after Airbus lost the LISA contract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‘personal’ words on LISA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514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So - will LISA learn from LPF?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 </a:t>
            </a:r>
            <a:r>
              <a:rPr b="1" i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really really 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hope so…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My own past experiences have been “mixed”: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LISA Mission Formulation (2008)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ESA Project Manager, after Airbus UK presentation showing LPF DHS architecture and the link between platform and payload data busses: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“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 don’t understand why you are telling us about LPF – this is a LISA progress meeting”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914400" indent="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LISA Phase A (2018)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(New) ESA Project Manager, after I expressed frustration at the slow rate of progress and completely reopening old trades: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“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Don’t worry Christian, we are only in Phase A”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‘personal’ words on LISA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555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LISA Payload Mass: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Mission Formulation (2011), after 5-6 years of intense study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2002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≈ </a:t>
            </a: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330kg 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per spacecraft (excl system margin)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LISA ADS proposal (2024)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2002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≈ </a:t>
            </a: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700-950kg 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per spacecraft (excl system margin)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LISA ADS proposal (2024)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Chapter on LPF lessons learnt – some of CT contributions: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2002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Do not outsource critical and closely coupled subsystems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2002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Do not let geo-return &amp; financial politics dictate the industrial setup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200240" indent="-28584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Courier New"/>
              <a:buChar char="o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Do not restrict / limit / control information flow (no “silo mentality”)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These were all taken out - “we cannot tell ESA this”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X Anniversary Workshop (yes this one)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ESA LISA team “too busy to attend”…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457200" indent="0">
              <a:lnSpc>
                <a:spcPct val="107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‘personal’ words on LISA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85800" y="914400"/>
            <a:ext cx="8394480" cy="5871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So – here’s my chance to say what I wanted to write in the proposal </a:t>
            </a:r>
            <a:r>
              <a:rPr b="0" lang="en-GB" sz="1800" spc="-1" strike="noStrike">
                <a:solidFill>
                  <a:schemeClr val="dk1"/>
                </a:solidFill>
                <a:latin typeface="Wingdings"/>
                <a:ea typeface="Helvetica Neue Light"/>
              </a:rPr>
              <a:t>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Do not force Prime to outsource critical and closely coupled subsystems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You will regret it later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Do not let geo-return and financial policies dictate the industrial set-up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You will regret it later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No ESA / industry / academia “silo mentality” with open information exchange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Establish one single team from the start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Use one single master oscillator across any closed loop system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You will regret it if you don’t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Test, on the ground, </a:t>
            </a: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everything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 you can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Including gravitational balancing – test and / or provide active control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457200"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If a technology with heritage exists that works, and works well enough – don’t be tempted by potentially better solutions. LISA is complex enough!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Remember the FEEP…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Helvetica Neue Light"/>
              </a:rPr>
              <a:t>(Stefano do not listen to Philippe!!)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‘personal’ words on LISA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4151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261"/>
              </a:spcBef>
              <a:buNone/>
            </a:pP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ESAs decision to take responsibility for LISA performance largely away from Prime may be a good thing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As much as it ‘pained’ some of my Airbus colleagues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If you want to work with companies who need to make a profit, you need to keep requirements and interfaces simple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Provided ESA don’t fall into the old “bad habits” of wanting to restricting or control information flow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Involve the full team, academia and industry, as much as you can – it will pay off later!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Does anybody in this room have influence on the ESA LISA team to “ram this message home”? I hope so!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</a:pP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4" name="TextBox 3"/>
          <p:cNvSpPr/>
          <p:nvPr/>
        </p:nvSpPr>
        <p:spPr>
          <a:xfrm>
            <a:off x="549360" y="5523480"/>
            <a:ext cx="8121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GB" sz="1800" spc="-1" strike="noStrike">
                <a:solidFill>
                  <a:schemeClr val="dk1"/>
                </a:solidFill>
                <a:latin typeface="Calibri"/>
              </a:rPr>
              <a:t>LISA has been studied for long enough – can you just build the thing now please!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flashbacks that may shape one’s view…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5170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Overoptimism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Starting point: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ITT called for LTP to be delivered in 2006 and LPF to be launched in 2008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had three micro-propulsion systems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Cold Gas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FEEP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Colloidals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had two inertial sensors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LTP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US DRS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was also going to resolve various geo-return issues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Using a “best practice” procurement approach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Having a full set of stringent specs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… 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all whilst officially being a </a:t>
            </a:r>
            <a:r>
              <a:rPr b="1" lang="en-GB" sz="1800" spc="-1" strike="noStrike" u="sng">
                <a:solidFill>
                  <a:schemeClr val="dk1"/>
                </a:solidFill>
                <a:uFillTx/>
                <a:latin typeface="Calibri"/>
                <a:ea typeface="Calibri"/>
              </a:rPr>
              <a:t>low cost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 mission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</a:pP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flashbacks that may shape one’s view…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4265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Fast forward to PDR (2005/2006)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LTP to be delivered in 2008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LTP mass ≈ doubled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had three two micro-propulsion systems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Cold Gas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FEEP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Colloidals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had two one inertial sensors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LTP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US DRS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LPF specs had been updated to full rigour of major ESA mission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…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but the budget never kept up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61"/>
              </a:spcBef>
              <a:buNone/>
            </a:pPr>
            <a:endParaRPr b="0" lang="en-US" sz="1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3" name="Cross 3"/>
          <p:cNvSpPr/>
          <p:nvPr/>
        </p:nvSpPr>
        <p:spPr>
          <a:xfrm rot="19003200">
            <a:off x="2364480" y="2364840"/>
            <a:ext cx="380520" cy="380520"/>
          </a:xfrm>
          <a:prstGeom prst="plus">
            <a:avLst>
              <a:gd name="adj" fmla="val 42888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4" name="Cross 4"/>
          <p:cNvSpPr/>
          <p:nvPr/>
        </p:nvSpPr>
        <p:spPr>
          <a:xfrm rot="19003200">
            <a:off x="1678680" y="2662200"/>
            <a:ext cx="380520" cy="380520"/>
          </a:xfrm>
          <a:prstGeom prst="plus">
            <a:avLst>
              <a:gd name="adj" fmla="val 42888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5" name="Cross 5"/>
          <p:cNvSpPr/>
          <p:nvPr/>
        </p:nvSpPr>
        <p:spPr>
          <a:xfrm rot="19003200">
            <a:off x="1825920" y="3650760"/>
            <a:ext cx="380520" cy="380520"/>
          </a:xfrm>
          <a:prstGeom prst="plus">
            <a:avLst>
              <a:gd name="adj" fmla="val 42888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6" name="Cross 6"/>
          <p:cNvSpPr/>
          <p:nvPr/>
        </p:nvSpPr>
        <p:spPr>
          <a:xfrm rot="19003200">
            <a:off x="1602360" y="4269600"/>
            <a:ext cx="380520" cy="380520"/>
          </a:xfrm>
          <a:prstGeom prst="plus">
            <a:avLst>
              <a:gd name="adj" fmla="val 42888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GB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flashbacks that may shape one’s view…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4265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Best practice procurement – Theory and Reality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Theory: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Ideal specification is prepared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Made available to all potential contractors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ESA / Airbus assess proposal based on technical merits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Competition ensures geo-return goals and low prices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Reality: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Geo-return shares for small countries were specified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Contractors from those countries knew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that they had to be selected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and how much their national geo-return share was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So they asked for it – so much for competition </a:t>
            </a:r>
            <a:r>
              <a:rPr b="0" lang="en-GB" sz="1800" spc="-1" strike="noStrike">
                <a:solidFill>
                  <a:schemeClr val="dk1"/>
                </a:solidFill>
                <a:latin typeface="Wingdings"/>
                <a:ea typeface="Calibri"/>
              </a:rPr>
              <a:t>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flashbacks that may shape one’s view…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4930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Financial pressures and outsourcing choices </a:t>
            </a: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leading to ultimately wrong decisions…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To save money (250k…), no high precision SC master oscillator distributing a single high quality clock to the platform and instrument was implemented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At the time, there was no definite technical requirement for this – the full implications were not understood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This saving was MUCH less than the eventual cost and effort to the mission of having two clocks on-board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457200"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Outsourcing the critical on-board software, underestimating the complexity and with incomplete specifications, proved to be another costly mistake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Eventually, the development and functional verification had to be taken in-house, at significant added cost and delays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Inevitably, continuously rising costs soured relations between ESA and Airbus…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flashbacks that may shape one’s view…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7772040" cy="4597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Things we would rather forget…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Damaging the flight structure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During static testing of the structure at Stevenage, hydraulic rams were unintentionally activated at full load, damaging the flight cylinder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Contraves rapidly repaired that cylinder which became part of the useful STM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Battery damage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 sophisticated battery monitor was used to support the lithium-ion battery and ensure safe operation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Unfortunately, the monitor used a small amount of power and there was no physical disconnect in the design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The monitor remained active while the spacecraft was placed in storage waiting for LTP and cold gas - draining the battery to a level which damaged it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flashbacks that may shape one’s view…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4343040" cy="4819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Technology Maturity (on Platform Side)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ESA and Airbus jointly tried very hard to get a FEEP solution for LPF – but the FEEPs turned out to be much less mature than claimed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Even with two suppliers developing two different technologies (!)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457200"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Eventually, a major re-design of the platform to accommodate cold gas solution (based on GAIA) was required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This was an extremely difficult and painful decision… </a:t>
            </a: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having, many years earlier, discarded cold gas in favour of FEEPs!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45" name="Picture 11" descr="Y:\Publicity and Images\AIT\STV post hibernation\ACS_553_ MPE Thermal Equipping and Installation to SCM\P1080539.JPG"/>
          <p:cNvPicPr/>
          <p:nvPr/>
        </p:nvPicPr>
        <p:blipFill>
          <a:blip r:embed="rId1"/>
          <a:stretch/>
        </p:blipFill>
        <p:spPr>
          <a:xfrm>
            <a:off x="5869080" y="3976560"/>
            <a:ext cx="2514240" cy="1886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9" descr=""/>
          <p:cNvPicPr/>
          <p:nvPr/>
        </p:nvPicPr>
        <p:blipFill>
          <a:blip r:embed="rId2"/>
          <a:stretch/>
        </p:blipFill>
        <p:spPr>
          <a:xfrm>
            <a:off x="5869080" y="1390680"/>
            <a:ext cx="2607840" cy="1793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TextBox 9"/>
          <p:cNvSpPr/>
          <p:nvPr/>
        </p:nvSpPr>
        <p:spPr>
          <a:xfrm>
            <a:off x="6373080" y="3186720"/>
            <a:ext cx="15998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chemeClr val="dk1"/>
                </a:solidFill>
                <a:latin typeface="Calibri"/>
              </a:rPr>
              <a:t>FEEP Development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Box 10"/>
          <p:cNvSpPr/>
          <p:nvPr/>
        </p:nvSpPr>
        <p:spPr>
          <a:xfrm>
            <a:off x="5965920" y="6037200"/>
            <a:ext cx="25142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GB" sz="1400" spc="-1" strike="noStrike">
                <a:solidFill>
                  <a:schemeClr val="dk1"/>
                </a:solidFill>
                <a:latin typeface="Calibri"/>
              </a:rPr>
              <a:t>Cold Gas MPE squeezing in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12920" y="76320"/>
            <a:ext cx="8394480" cy="43056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447c"/>
                </a:solidFill>
                <a:latin typeface="Helvetica Neue"/>
                <a:ea typeface="Helvetica Neue"/>
              </a:rPr>
              <a:t>A few flashbacks that may shape one’s view…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85800" y="1371600"/>
            <a:ext cx="5562360" cy="4154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Light at the End of the Tunnel!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The SC test campaign went very well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ESA and Airbus fully aligned on the objectives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Both sides included very experienced test engineers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Approach was focussed and pragmatic throughout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Honourable mention…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Worries about (new) launchers and shrinking mass margins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Highly elliptic orbit as backup(!)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Conclusion: ”HEO is feasible but not recommended”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1" name="Picture 6" descr=""/>
          <p:cNvPicPr/>
          <p:nvPr/>
        </p:nvPicPr>
        <p:blipFill>
          <a:blip r:embed="rId1"/>
          <a:stretch/>
        </p:blipFill>
        <p:spPr>
          <a:xfrm>
            <a:off x="6611760" y="3392640"/>
            <a:ext cx="2518200" cy="2743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Picture 10" descr=""/>
          <p:cNvPicPr/>
          <p:nvPr/>
        </p:nvPicPr>
        <p:blipFill>
          <a:blip r:embed="rId2"/>
          <a:stretch/>
        </p:blipFill>
        <p:spPr>
          <a:xfrm>
            <a:off x="6461640" y="900720"/>
            <a:ext cx="2682000" cy="222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TextBox 3"/>
          <p:cNvSpPr/>
          <p:nvPr/>
        </p:nvSpPr>
        <p:spPr>
          <a:xfrm>
            <a:off x="533520" y="6320160"/>
            <a:ext cx="7009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chemeClr val="dk1"/>
                </a:solidFill>
                <a:latin typeface="Calibri"/>
                <a:ea typeface="Calibri"/>
              </a:rPr>
              <a:t>Overall quite a rollercoaster… and this was not even the LTP!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plate_Astrium_V2010-Fev2013-V2">
  <a:themeElements>
    <a:clrScheme name="Astrium">
      <a:dk1>
        <a:srgbClr val="000000"/>
      </a:dk1>
      <a:lt1>
        <a:srgbClr val="ffffff"/>
      </a:lt1>
      <a:dk2>
        <a:srgbClr val="3a94d5"/>
      </a:dk2>
      <a:lt2>
        <a:srgbClr val="eb690b"/>
      </a:lt2>
      <a:accent1>
        <a:srgbClr val="e2e2e2"/>
      </a:accent1>
      <a:accent2>
        <a:srgbClr val="eb690b"/>
      </a:accent2>
      <a:accent3>
        <a:srgbClr val="3a94d5"/>
      </a:accent3>
      <a:accent4>
        <a:srgbClr val="000000"/>
      </a:accent4>
      <a:accent5>
        <a:srgbClr val="eeeeee"/>
      </a:accent5>
      <a:accent6>
        <a:srgbClr val="3a94d5"/>
      </a:accent6>
      <a:hlink>
        <a:srgbClr val="0000ff"/>
      </a:hlink>
      <a:folHlink>
        <a:srgbClr val="800080"/>
      </a:folHlink>
    </a:clrScheme>
    <a:fontScheme name="Text_1">
      <a:majorFont>
        <a:latin typeface="Arial" pitchFamily="0" charset="1"/>
        <a:ea typeface=""/>
        <a:cs typeface="Arial" pitchFamily="0" charset="1"/>
      </a:majorFont>
      <a:minorFont>
        <a:latin typeface="Arial" pitchFamily="0" charset="1"/>
        <a:ea typeface="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Collabora_Office/24.04.16.3$Linux_X86_64 LibreOffice_project/74780936283c3969f1f141b3a179c743ec84a56e</Application>
  <AppVersion>15.0000</AppVersion>
  <Words>1939</Words>
  <Paragraphs>262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2013-10-16T16:18:01Z</dcterms:created>
  <dc:creator>SEWARD, Elizabeth</dc:creator>
  <dc:description/>
  <dc:language>en-US</dc:language>
  <cp:lastModifiedBy>TRENKEL, Christian [UK]</cp:lastModifiedBy>
  <dcterms:modified xsi:type="dcterms:W3CDTF">2025-12-04T03:59:13Z</dcterms:modified>
  <cp:revision>543</cp:revision>
  <dc:subject/>
  <dc:title>Astrium Satellites Earth Observation, Navigation &amp; Science Division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2013-10-16T00:00:00Z</vt:filetime>
  </property>
  <property fmtid="{D5CDD505-2E9C-101B-9397-08002B2CF9AE}" pid="3" name="L">
    <vt:lpwstr>XXPUB</vt:lpwstr>
  </property>
  <property fmtid="{D5CDD505-2E9C-101B-9397-08002B2CF9AE}" pid="4" name="LastSaved">
    <vt:filetime>2013-10-16T00:00:00Z</vt:filetime>
  </property>
  <property fmtid="{D5CDD505-2E9C-101B-9397-08002B2CF9AE}" pid="5" name="Notes">
    <vt:r8>2</vt:r8>
  </property>
  <property fmtid="{D5CDD505-2E9C-101B-9397-08002B2CF9AE}" pid="6" name="PresentationFormat">
    <vt:lpwstr>On-screen Show (4:3)</vt:lpwstr>
  </property>
  <property fmtid="{D5CDD505-2E9C-101B-9397-08002B2CF9AE}" pid="7" name="STAMP">
    <vt:lpwstr>YES</vt:lpwstr>
  </property>
  <property fmtid="{D5CDD505-2E9C-101B-9397-08002B2CF9AE}" pid="8" name="Slides">
    <vt:r8>23</vt:r8>
  </property>
  <property fmtid="{D5CDD505-2E9C-101B-9397-08002B2CF9AE}" pid="9" name="TitusGUID">
    <vt:lpwstr>fe5831b2-91da-4be6-b777-6a6288f4bd30</vt:lpwstr>
  </property>
</Properties>
</file>