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8" r:id="rId3"/>
    <p:sldId id="277" r:id="rId4"/>
    <p:sldId id="297" r:id="rId5"/>
    <p:sldId id="262" r:id="rId6"/>
    <p:sldId id="260" r:id="rId7"/>
    <p:sldId id="264" r:id="rId8"/>
    <p:sldId id="275" r:id="rId9"/>
    <p:sldId id="272" r:id="rId10"/>
    <p:sldId id="285" r:id="rId11"/>
    <p:sldId id="286" r:id="rId12"/>
    <p:sldId id="273" r:id="rId13"/>
    <p:sldId id="269" r:id="rId14"/>
    <p:sldId id="288" r:id="rId15"/>
    <p:sldId id="266" r:id="rId16"/>
    <p:sldId id="271" r:id="rId17"/>
    <p:sldId id="261" r:id="rId18"/>
    <p:sldId id="283" r:id="rId19"/>
    <p:sldId id="287" r:id="rId20"/>
    <p:sldId id="289" r:id="rId21"/>
    <p:sldId id="284" r:id="rId22"/>
    <p:sldId id="290" r:id="rId23"/>
    <p:sldId id="292" r:id="rId24"/>
    <p:sldId id="291" r:id="rId25"/>
    <p:sldId id="293" r:id="rId26"/>
    <p:sldId id="294" r:id="rId27"/>
    <p:sldId id="295" r:id="rId28"/>
    <p:sldId id="29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2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9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3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927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sa_utn_tif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2994820" y="6472121"/>
            <a:ext cx="3415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UTN </a:t>
            </a:r>
            <a:r>
              <a:rPr kumimoji="0" lang="en-NL" sz="1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it-IT" sz="1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GRS vacuum co-eng </a:t>
            </a:r>
            <a:r>
              <a:rPr kumimoji="0" lang="en-NL" sz="1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it-IT" sz="16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20250327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7" y="6136849"/>
            <a:ext cx="708731" cy="708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853" y="6447028"/>
            <a:ext cx="1089421" cy="3268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2C081-2516-55B0-1D67-02DC829770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95747" y="6488695"/>
            <a:ext cx="631131" cy="3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350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Front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31800" y="2121292"/>
            <a:ext cx="8265984" cy="1826363"/>
          </a:xfrm>
        </p:spPr>
        <p:txBody>
          <a:bodyPr tIns="0" bIns="0" anchor="b">
            <a:norm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buNone/>
              <a:defRPr kumimoji="0" lang="en-US" sz="3000" b="1" i="0" kern="1200" cap="none" spc="0" baseline="0" dirty="0">
                <a:ln w="12700">
                  <a:noFill/>
                  <a:prstDash val="solid"/>
                </a:ln>
                <a:solidFill>
                  <a:schemeClr val="accent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kumimoji="0" lang="x-none"/>
              <a:t>Presentation Title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31800" y="4171952"/>
            <a:ext cx="8265984" cy="1066688"/>
          </a:xfrm>
        </p:spPr>
        <p:txBody>
          <a:bodyPr lIns="45720" tIns="0" rIns="45720" bIns="0" anchor="t">
            <a:norm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2100" b="0" i="0">
                <a:solidFill>
                  <a:schemeClr val="accent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x-none"/>
              <a:t>Author and Affiliation</a:t>
            </a:r>
          </a:p>
        </p:txBody>
      </p:sp>
      <p:pic>
        <p:nvPicPr>
          <p:cNvPr id="5" name="Picture 2" descr="New logo of the University of Trento revealed | UniTrento">
            <a:extLst>
              <a:ext uri="{FF2B5EF4-FFF2-40B4-BE49-F238E27FC236}">
                <a16:creationId xmlns:a16="http://schemas.microsoft.com/office/drawing/2014/main" id="{364DE082-169F-42CE-99AB-951A61F55D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078" y="6228819"/>
            <a:ext cx="1050677" cy="4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4410220C-4E4F-4DAB-9FCF-FDAE210B8F8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904731" y="6206246"/>
            <a:ext cx="764024" cy="4772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828ADF-FF6D-313F-8646-D542329309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93769" y="6198150"/>
            <a:ext cx="722948" cy="493395"/>
          </a:xfrm>
          <a:prstGeom prst="rect">
            <a:avLst/>
          </a:prstGeom>
        </p:spPr>
      </p:pic>
      <p:pic>
        <p:nvPicPr>
          <p:cNvPr id="1026" name="Picture 2" descr="OHB-Italia - We.Create.Space.">
            <a:extLst>
              <a:ext uri="{FF2B5EF4-FFF2-40B4-BE49-F238E27FC236}">
                <a16:creationId xmlns:a16="http://schemas.microsoft.com/office/drawing/2014/main" id="{845790C1-F294-B054-3211-FE1C7C1376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40" y="6157675"/>
            <a:ext cx="703588" cy="50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178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9">
            <a:extLst>
              <a:ext uri="{FF2B5EF4-FFF2-40B4-BE49-F238E27FC236}">
                <a16:creationId xmlns:a16="http://schemas.microsoft.com/office/drawing/2014/main" id="{33E9EFC5-35E9-4358-BACC-F61C26D23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0" y="781200"/>
            <a:ext cx="8827200" cy="5508000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5281" indent="-171450">
              <a:spcBef>
                <a:spcPts val="450"/>
              </a:spcBef>
              <a:buFont typeface="Wingdings" panose="05000000000000000000" pitchFamily="2" charset="2"/>
              <a:buChar char="§"/>
              <a:defRPr sz="15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50"/>
              </a:spcBef>
              <a:defRPr sz="135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defRPr sz="1350" i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9631" indent="-177404">
              <a:spcBef>
                <a:spcPts val="225"/>
              </a:spcBef>
              <a:buFont typeface="Arial" panose="020B0604020202020204" pitchFamily="34" charset="0"/>
              <a:buChar char="−"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ECCCC6-A488-686D-D7D2-9554BFAF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12C0DD-0B9E-A0F5-B28C-97B33BF65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mtClean="0"/>
              <a:t>19 June 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A7BE7-1F92-4A8E-B08C-0FC7CD9D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4D395D-54FF-CFBF-42B2-872DA773F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 smtClean="0">
                <a:solidFill>
                  <a:srgbClr val="0C377B">
                    <a:tint val="82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0C377B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682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texte 29">
            <a:extLst>
              <a:ext uri="{FF2B5EF4-FFF2-40B4-BE49-F238E27FC236}">
                <a16:creationId xmlns:a16="http://schemas.microsoft.com/office/drawing/2014/main" id="{33E9EFC5-35E9-4358-BACC-F61C26D23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01" y="860612"/>
            <a:ext cx="4215224" cy="5428588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5281" indent="-171450">
              <a:spcBef>
                <a:spcPts val="450"/>
              </a:spcBef>
              <a:buFont typeface="Wingdings" panose="05000000000000000000" pitchFamily="2" charset="2"/>
              <a:buChar char="§"/>
              <a:defRPr sz="15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50"/>
              </a:spcBef>
              <a:defRPr sz="135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defRPr sz="1350" i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9631" indent="-177404">
              <a:spcBef>
                <a:spcPts val="225"/>
              </a:spcBef>
              <a:buFont typeface="Arial" panose="020B0604020202020204" pitchFamily="34" charset="0"/>
              <a:buChar char="−"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EECCCC6-A488-686D-D7D2-9554BFAF9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87AA66C4-8B1B-B2D4-7401-C8B2CA9F7B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468831" y="860612"/>
            <a:ext cx="4215224" cy="5428589"/>
          </a:xfrm>
          <a:prstGeom prst="rect">
            <a:avLst/>
          </a:prstGeom>
        </p:spPr>
        <p:txBody>
          <a:bodyPr vert="horz">
            <a:normAutofit/>
          </a:bodyPr>
          <a:lstStyle>
            <a:lvl1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5281" indent="-171450">
              <a:spcBef>
                <a:spcPts val="450"/>
              </a:spcBef>
              <a:buFont typeface="Wingdings" panose="05000000000000000000" pitchFamily="2" charset="2"/>
              <a:buChar char="§"/>
              <a:defRPr sz="150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ts val="450"/>
              </a:spcBef>
              <a:defRPr sz="135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ts val="225"/>
              </a:spcBef>
              <a:defRPr sz="1350" i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859631" indent="-177404">
              <a:spcBef>
                <a:spcPts val="225"/>
              </a:spcBef>
              <a:buFont typeface="Arial" panose="020B0604020202020204" pitchFamily="34" charset="0"/>
              <a:buChar char="−"/>
              <a:defRPr sz="12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5283B-58F9-2172-7191-BE855B59ECF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685800"/>
            <a:r>
              <a:rPr lang="en-US" smtClean="0"/>
              <a:t>19 June 2025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EDCB932-1A36-AC53-BEDD-8656BABF5AC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defTabSz="685800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6FC7796-4529-8A73-9281-D79DBAEBE96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 smtClean="0">
                <a:solidFill>
                  <a:srgbClr val="0C377B">
                    <a:tint val="82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0C377B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1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58162-25AF-48BE-8982-DEA3A0308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F92DCFB-01EC-4D02-015F-B87875BE3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 smtClean="0"/>
              <a:t>19 June 2025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F55A3F3-F15A-4F47-0F5B-9F2C5A81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BABBF04-C38E-2098-A441-38EC068B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 smtClean="0">
                <a:solidFill>
                  <a:srgbClr val="0C377B">
                    <a:tint val="82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0C377B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126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7E3A8-44C2-1E91-F2E7-058B7D35A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r>
              <a:rPr lang="en-US" smtClean="0"/>
              <a:t>19 June 2025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0A5A4-C61F-8592-CE40-03D586D75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 smtClean="0">
                <a:solidFill>
                  <a:srgbClr val="0C377B">
                    <a:tint val="82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0C377B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52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939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314450" y="4214815"/>
            <a:ext cx="6535738" cy="16097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655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68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isa_utn_tif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3493103" y="6447029"/>
            <a:ext cx="1714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Weber </a:t>
            </a:r>
            <a:r>
              <a:rPr kumimoji="0" lang="en-NL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it-IT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ASI</a:t>
            </a:r>
            <a:r>
              <a:rPr kumimoji="0" lang="en-NL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–</a:t>
            </a:r>
            <a:r>
              <a:rPr kumimoji="0" lang="it-IT" sz="12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20240325 </a:t>
            </a:r>
            <a:endParaRPr kumimoji="0" lang="it-IT" sz="1200" b="0" i="1" u="none" strike="noStrike" kern="1200" cap="none" spc="0" normalizeH="0" baseline="0" noProof="0" dirty="0" smtClean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8" y="6136851"/>
            <a:ext cx="708731" cy="708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1" y="6348227"/>
            <a:ext cx="825788" cy="4135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28" y="6423946"/>
            <a:ext cx="1089421" cy="326826"/>
          </a:xfrm>
          <a:prstGeom prst="rect">
            <a:avLst/>
          </a:prstGeom>
        </p:spPr>
      </p:pic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1998621B-080D-FED9-0E95-A68818605F2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90187" y="6423811"/>
            <a:ext cx="868105" cy="406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32C081-2516-55B0-1D67-02DC8297706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444721" y="6465615"/>
            <a:ext cx="631131" cy="32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71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6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4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5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743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66" y="6306207"/>
            <a:ext cx="484874" cy="4848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6" y="6364859"/>
            <a:ext cx="770597" cy="3859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426" y="6505176"/>
            <a:ext cx="953018" cy="285905"/>
          </a:xfrm>
          <a:prstGeom prst="rect">
            <a:avLst/>
          </a:prstGeom>
        </p:spPr>
      </p:pic>
      <p:pic>
        <p:nvPicPr>
          <p:cNvPr id="8" name="Immagin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58" y="6448097"/>
            <a:ext cx="409903" cy="4099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28ADF-FF6D-313F-8646-D542329309D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12209" y="6534167"/>
            <a:ext cx="479853" cy="245616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932386" y="6520942"/>
            <a:ext cx="34464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smtClean="0">
                <a:solidFill>
                  <a:schemeClr val="bg1">
                    <a:lumMod val="75000"/>
                  </a:schemeClr>
                </a:solidFill>
              </a:rPr>
              <a:t>Weber</a:t>
            </a:r>
            <a:r>
              <a:rPr lang="en-US" sz="1400" i="1" baseline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NL" sz="1400" i="1" baseline="0" smtClean="0">
                <a:solidFill>
                  <a:schemeClr val="bg1">
                    <a:lumMod val="75000"/>
                  </a:schemeClr>
                </a:solidFill>
              </a:rPr>
              <a:t>–</a:t>
            </a:r>
            <a:r>
              <a:rPr lang="en-US" sz="1400" i="1" baseline="0" smtClean="0">
                <a:solidFill>
                  <a:schemeClr val="bg1">
                    <a:lumMod val="75000"/>
                  </a:schemeClr>
                </a:solidFill>
              </a:rPr>
              <a:t> 10 years LPF </a:t>
            </a:r>
            <a:r>
              <a:rPr lang="en-NL" sz="1400" i="1" baseline="0" smtClean="0">
                <a:solidFill>
                  <a:schemeClr val="bg1">
                    <a:lumMod val="75000"/>
                  </a:schemeClr>
                </a:solidFill>
              </a:rPr>
              <a:t>–</a:t>
            </a:r>
            <a:r>
              <a:rPr lang="en-US" sz="1400" i="1" baseline="0" smtClean="0">
                <a:solidFill>
                  <a:schemeClr val="bg1">
                    <a:lumMod val="75000"/>
                  </a:schemeClr>
                </a:solidFill>
              </a:rPr>
              <a:t> Barcellona 20251203</a:t>
            </a:r>
            <a:endParaRPr lang="en-US" sz="1400" i="1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69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86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24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Relationship Id="rId14" Type="http://schemas.openxmlformats.org/officeDocument/2006/relationships/image" Target="../media/image10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6BA9C-1C88-4013-8802-D534B2F8532E}" type="datetimeFigureOut">
              <a:rPr lang="en-US" smtClean="0"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89885-117E-49E7-8CD2-47457A13D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33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389517" y="6454006"/>
            <a:ext cx="127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rgbClr val="729F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r>
              <a:rPr lang="en-US" smtClean="0"/>
              <a:t>19 June 2025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666434" y="6454006"/>
            <a:ext cx="5017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rgbClr val="729FC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/>
            <a:endParaRPr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147872" y="780657"/>
            <a:ext cx="8827453" cy="5507375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/>
              <a:t>Slide text first level</a:t>
            </a:r>
          </a:p>
          <a:p>
            <a:pPr lvl="1" eaLnBrk="1" latinLnBrk="0" hangingPunct="1"/>
            <a:r>
              <a:rPr kumimoji="0" lang="fr-CH"/>
              <a:t>Slide text second level</a:t>
            </a:r>
          </a:p>
          <a:p>
            <a:pPr lvl="2" eaLnBrk="1" latinLnBrk="0" hangingPunct="1"/>
            <a:r>
              <a:rPr kumimoji="0" lang="fr-CH"/>
              <a:t>Slide text third level</a:t>
            </a:r>
          </a:p>
          <a:p>
            <a:pPr lvl="3" eaLnBrk="1" latinLnBrk="0" hangingPunct="1"/>
            <a:r>
              <a:rPr kumimoji="0" lang="fr-CH"/>
              <a:t>Slide text fourth level</a:t>
            </a:r>
          </a:p>
          <a:p>
            <a:pPr lvl="4" eaLnBrk="1" latinLnBrk="0" hangingPunct="1"/>
            <a:r>
              <a:rPr kumimoji="0" lang="fr-CH"/>
              <a:t>Slide text fifth level</a:t>
            </a:r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22195" y="47061"/>
            <a:ext cx="8226854" cy="603178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GB" noProof="0"/>
              <a:t>Slide Title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57201" y="6418931"/>
            <a:ext cx="8226854" cy="0"/>
          </a:xfrm>
          <a:prstGeom prst="line">
            <a:avLst/>
          </a:prstGeom>
          <a:ln w="6350" cmpd="sng">
            <a:solidFill>
              <a:srgbClr val="0C377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New logo of the University of Trento revealed | UniTrento">
            <a:extLst>
              <a:ext uri="{FF2B5EF4-FFF2-40B4-BE49-F238E27FC236}">
                <a16:creationId xmlns:a16="http://schemas.microsoft.com/office/drawing/2014/main" id="{AB6051EF-0EB2-4564-9224-FFC7D72B683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75" y="6500812"/>
            <a:ext cx="610617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32C081-2516-55B0-1D67-02DC8297706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2042" y="6500812"/>
            <a:ext cx="369243" cy="252000"/>
          </a:xfrm>
          <a:prstGeom prst="rect">
            <a:avLst/>
          </a:prstGeom>
        </p:spPr>
      </p:pic>
      <p:pic>
        <p:nvPicPr>
          <p:cNvPr id="4" name="Immagine 12">
            <a:extLst>
              <a:ext uri="{FF2B5EF4-FFF2-40B4-BE49-F238E27FC236}">
                <a16:creationId xmlns:a16="http://schemas.microsoft.com/office/drawing/2014/main" id="{FB5CE6D9-BCD3-208D-090B-F65FCDA45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49" t="2099" r="3539" b="64573"/>
          <a:stretch/>
        </p:blipFill>
        <p:spPr>
          <a:xfrm>
            <a:off x="1494835" y="6500812"/>
            <a:ext cx="460682" cy="252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F0240-53E7-6D6E-DD0B-A569B03AF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3578" y="6454006"/>
            <a:ext cx="352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defTabSz="685800"/>
            <a:fld id="{8E5E58AA-CDA5-4D8F-A7CC-6EA21B4EF4BD}" type="slidenum">
              <a:rPr lang="en-US" smtClean="0">
                <a:solidFill>
                  <a:srgbClr val="0C377B">
                    <a:tint val="82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0C377B">
                  <a:tint val="82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70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2250" b="0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69069" indent="-169069" algn="l" rtl="0" eaLnBrk="1" latinLnBrk="0" hangingPunct="1">
        <a:lnSpc>
          <a:spcPct val="100000"/>
        </a:lnSpc>
        <a:spcBef>
          <a:spcPts val="675"/>
        </a:spcBef>
        <a:buClr>
          <a:schemeClr val="accent1"/>
        </a:buClr>
        <a:buSzPct val="100000"/>
        <a:buFont typeface="Arial"/>
        <a:buChar char="•"/>
        <a:defRPr kumimoji="0" sz="18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45281" indent="-171450" algn="l" rtl="0" eaLnBrk="1" latinLnBrk="0" hangingPunct="1">
        <a:lnSpc>
          <a:spcPct val="100000"/>
        </a:lnSpc>
        <a:spcBef>
          <a:spcPts val="675"/>
        </a:spcBef>
        <a:buClr>
          <a:schemeClr val="bg2"/>
        </a:buClr>
        <a:buSzPct val="100000"/>
        <a:buFont typeface="Arial"/>
        <a:buChar char="•"/>
        <a:defRPr kumimoji="0" sz="18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14350" indent="-169069" algn="l" rtl="0" eaLnBrk="1" latinLnBrk="0" hangingPunct="1">
        <a:lnSpc>
          <a:spcPct val="100000"/>
        </a:lnSpc>
        <a:spcBef>
          <a:spcPts val="675"/>
        </a:spcBef>
        <a:buClr>
          <a:schemeClr val="accent2"/>
        </a:buClr>
        <a:buSzPct val="100000"/>
        <a:buFont typeface="Arial"/>
        <a:buChar char="•"/>
        <a:defRPr kumimoji="0" sz="18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82229" indent="-167879" algn="l" rtl="0" eaLnBrk="1" latinLnBrk="0" hangingPunct="1">
        <a:lnSpc>
          <a:spcPct val="100000"/>
        </a:lnSpc>
        <a:spcBef>
          <a:spcPts val="675"/>
        </a:spcBef>
        <a:buClr>
          <a:schemeClr val="accent3"/>
        </a:buClr>
        <a:buSzPct val="100000"/>
        <a:buFont typeface="Arial"/>
        <a:buChar char="•"/>
        <a:defRPr kumimoji="0" sz="1800" b="0" i="0" kern="120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59631" indent="-177404" algn="l" rtl="0" eaLnBrk="1" latinLnBrk="0" hangingPunct="1">
        <a:lnSpc>
          <a:spcPct val="100000"/>
        </a:lnSpc>
        <a:spcBef>
          <a:spcPts val="675"/>
        </a:spcBef>
        <a:buClr>
          <a:schemeClr val="accent4"/>
        </a:buClr>
        <a:buSzPct val="100000"/>
        <a:buFont typeface="Arial"/>
        <a:buChar char="•"/>
        <a:defRPr kumimoji="0" sz="1800" b="0" i="0" kern="1200" baseline="0">
          <a:solidFill>
            <a:srgbClr val="0C377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75588" indent="-13716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04772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29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4.png"/><Relationship Id="rId9" Type="http://schemas.openxmlformats.org/officeDocument/2006/relationships/image" Target="../media/image68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7" Type="http://schemas.openxmlformats.org/officeDocument/2006/relationships/image" Target="../media/image99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jpe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openxmlformats.org/officeDocument/2006/relationships/image" Target="../media/image30.emf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87464" y="253542"/>
            <a:ext cx="6782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chemeClr val="accent1"/>
                </a:solidFill>
              </a:rPr>
              <a:t>The gravitational reference system </a:t>
            </a:r>
          </a:p>
          <a:p>
            <a:pPr algn="ctr"/>
            <a:r>
              <a:rPr lang="en-US" sz="3200" smtClean="0">
                <a:solidFill>
                  <a:schemeClr val="accent1"/>
                </a:solidFill>
              </a:rPr>
              <a:t>from LPF to LISA phase B2:</a:t>
            </a:r>
          </a:p>
          <a:p>
            <a:pPr algn="ctr"/>
            <a:endParaRPr lang="en-US" sz="2800" smtClean="0">
              <a:solidFill>
                <a:schemeClr val="accent1"/>
              </a:solidFill>
            </a:endParaRPr>
          </a:p>
          <a:p>
            <a:pPr algn="ctr"/>
            <a:r>
              <a:rPr lang="en-US" sz="2400" smtClean="0"/>
              <a:t>LPF ops logbook observations and subsequent evolution of the LISA GRS</a:t>
            </a:r>
            <a:endParaRPr lang="en-US" sz="280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/>
          <a:stretch/>
        </p:blipFill>
        <p:spPr>
          <a:xfrm>
            <a:off x="200253" y="3087191"/>
            <a:ext cx="3938519" cy="3543299"/>
          </a:xfrm>
          <a:prstGeom prst="rect">
            <a:avLst/>
          </a:prstGeom>
        </p:spPr>
      </p:pic>
      <p:pic>
        <p:nvPicPr>
          <p:cNvPr id="6" name="Immagine 4" descr="Immagine che contiene cilindro, macchina&#10;&#10;Il contenuto generato dall'IA potrebbe non essere corretto.">
            <a:extLst>
              <a:ext uri="{FF2B5EF4-FFF2-40B4-BE49-F238E27FC236}">
                <a16:creationId xmlns:a16="http://schemas.microsoft.com/office/drawing/2014/main" id="{F4BBDBAF-A556-FBA7-4C97-5A8AEB894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10851" r="12700" b="6615"/>
          <a:stretch/>
        </p:blipFill>
        <p:spPr>
          <a:xfrm>
            <a:off x="6869384" y="102870"/>
            <a:ext cx="2118948" cy="53538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4279" y="3640876"/>
            <a:ext cx="39624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smtClean="0">
                <a:solidFill>
                  <a:srgbClr val="5B9BD5"/>
                </a:solidFill>
              </a:rPr>
              <a:t>Bill </a:t>
            </a:r>
            <a:r>
              <a:rPr lang="en-US" sz="2800">
                <a:solidFill>
                  <a:srgbClr val="5B9BD5"/>
                </a:solidFill>
              </a:rPr>
              <a:t>Weber</a:t>
            </a:r>
          </a:p>
          <a:p>
            <a:pPr lvl="0" algn="ctr"/>
            <a:r>
              <a:rPr lang="en-US" sz="2800" smtClean="0">
                <a:solidFill>
                  <a:srgbClr val="5B9BD5"/>
                </a:solidFill>
              </a:rPr>
              <a:t>LISA </a:t>
            </a:r>
            <a:r>
              <a:rPr lang="en-US" sz="2800">
                <a:solidFill>
                  <a:srgbClr val="5B9BD5"/>
                </a:solidFill>
              </a:rPr>
              <a:t>GRS </a:t>
            </a:r>
            <a:r>
              <a:rPr lang="en-US" sz="2800">
                <a:solidFill>
                  <a:srgbClr val="5B9BD5"/>
                </a:solidFill>
              </a:rPr>
              <a:t>PI </a:t>
            </a:r>
            <a:r>
              <a:rPr lang="en-US" sz="2800" smtClean="0">
                <a:solidFill>
                  <a:srgbClr val="5B9BD5"/>
                </a:solidFill>
              </a:rPr>
              <a:t>team</a:t>
            </a:r>
          </a:p>
          <a:p>
            <a:pPr lvl="0" algn="ctr"/>
            <a:endParaRPr lang="en-US" sz="2800">
              <a:solidFill>
                <a:srgbClr val="5B9BD5"/>
              </a:solidFill>
            </a:endParaRPr>
          </a:p>
          <a:p>
            <a:pPr lvl="0" algn="ctr"/>
            <a:r>
              <a:rPr lang="en-US" sz="2800" smtClean="0">
                <a:solidFill>
                  <a:srgbClr val="5B9BD5"/>
                </a:solidFill>
              </a:rPr>
              <a:t>Barcellona, 20251203</a:t>
            </a:r>
            <a:endParaRPr lang="en-US" sz="2800">
              <a:solidFill>
                <a:srgbClr val="5B9BD5"/>
              </a:solidFill>
            </a:endParaRPr>
          </a:p>
        </p:txBody>
      </p:sp>
      <p:pic>
        <p:nvPicPr>
          <p:cNvPr id="7" name="Picture 2" descr="New logo of the University of Trento revealed | UniTrento">
            <a:extLst>
              <a:ext uri="{FF2B5EF4-FFF2-40B4-BE49-F238E27FC236}">
                <a16:creationId xmlns:a16="http://schemas.microsoft.com/office/drawing/2014/main" id="{364DE082-169F-42CE-99AB-951A61F55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715" y="6124291"/>
            <a:ext cx="1400903" cy="43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4410220C-4E4F-4DAB-9FCF-FDAE210B8F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3643" y="6124291"/>
            <a:ext cx="1018699" cy="4772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28ADF-FF6D-313F-8646-D542329309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561" y="6108099"/>
            <a:ext cx="963930" cy="49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3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2615" y="752474"/>
            <a:ext cx="3272738" cy="5376381"/>
            <a:chOff x="1082675" y="752475"/>
            <a:chExt cx="3272738" cy="5376381"/>
          </a:xfrm>
        </p:grpSpPr>
        <p:grpSp>
          <p:nvGrpSpPr>
            <p:cNvPr id="3" name="Group 4"/>
            <p:cNvGrpSpPr>
              <a:grpSpLocks noChangeAspect="1"/>
            </p:cNvGrpSpPr>
            <p:nvPr/>
          </p:nvGrpSpPr>
          <p:grpSpPr bwMode="auto">
            <a:xfrm>
              <a:off x="1082675" y="752475"/>
              <a:ext cx="950913" cy="4891088"/>
              <a:chOff x="682" y="474"/>
              <a:chExt cx="599" cy="3081"/>
            </a:xfrm>
          </p:grpSpPr>
          <p:sp>
            <p:nvSpPr>
              <p:cNvPr id="4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682" y="474"/>
                <a:ext cx="599" cy="3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53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" y="474"/>
                <a:ext cx="605" cy="3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33588" y="800181"/>
              <a:ext cx="2321825" cy="52718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9956" y="5747527"/>
              <a:ext cx="1218007" cy="381329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588071" y="161993"/>
            <a:ext cx="8118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A year and a half later ...</a:t>
            </a:r>
            <a:r>
              <a:rPr lang="en-US" sz="2800">
                <a:solidFill>
                  <a:schemeClr val="accent1"/>
                </a:solidFill>
              </a:rPr>
              <a:t> </a:t>
            </a:r>
            <a:r>
              <a:rPr lang="en-US" sz="2800" smtClean="0">
                <a:solidFill>
                  <a:schemeClr val="accent1"/>
                </a:solidFill>
              </a:rPr>
              <a:t>gas </a:t>
            </a:r>
            <a:r>
              <a:rPr lang="en-US" sz="2800">
                <a:solidFill>
                  <a:schemeClr val="accent1"/>
                </a:solidFill>
              </a:rPr>
              <a:t>damping brownian noise</a:t>
            </a:r>
            <a:r>
              <a:rPr lang="en-US" sz="2800" smtClean="0">
                <a:solidFill>
                  <a:schemeClr val="accent1"/>
                </a:solidFill>
              </a:rPr>
              <a:t> 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6672" y="1233386"/>
            <a:ext cx="551215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the mHz noise </a:t>
            </a:r>
            <a:r>
              <a:rPr lang="en-NL" smtClean="0"/>
              <a:t>–</a:t>
            </a:r>
            <a:r>
              <a:rPr lang="en-US" smtClean="0"/>
              <a:t> and thus </a:t>
            </a:r>
            <a:r>
              <a:rPr lang="en-US" b="1" i="1" smtClean="0"/>
              <a:t>p </a:t>
            </a:r>
            <a:r>
              <a:rPr lang="en-NL" smtClean="0"/>
              <a:t>–</a:t>
            </a:r>
            <a:r>
              <a:rPr lang="en-US" smtClean="0"/>
              <a:t> are still decreasing</a:t>
            </a:r>
          </a:p>
          <a:p>
            <a:endParaRPr lang="en-US"/>
          </a:p>
          <a:p>
            <a:r>
              <a:rPr lang="en-US" smtClean="0"/>
              <a:t>lower T from 295 K to 285 K: cut noise power in half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compatible with water evaporation</a:t>
            </a:r>
          </a:p>
          <a:p>
            <a:endParaRPr lang="en-US"/>
          </a:p>
          <a:p>
            <a:r>
              <a:rPr lang="en-US" smtClean="0"/>
              <a:t>“between the glitches” at 0° C ... noise decreases further </a:t>
            </a:r>
          </a:p>
          <a:p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FF0000"/>
                </a:solidFill>
              </a:rPr>
              <a:t>all other mHz force noise sources </a:t>
            </a:r>
            <a:r>
              <a:rPr lang="en-NL" smtClean="0">
                <a:solidFill>
                  <a:srgbClr val="FF0000"/>
                </a:solidFill>
              </a:rPr>
              <a:t>–</a:t>
            </a:r>
            <a:r>
              <a:rPr lang="en-US" smtClean="0">
                <a:solidFill>
                  <a:srgbClr val="FF0000"/>
                </a:solidFill>
              </a:rPr>
              <a:t> GRS and otherwise </a:t>
            </a:r>
            <a:r>
              <a:rPr lang="en-NL" smtClean="0">
                <a:solidFill>
                  <a:srgbClr val="FF0000"/>
                </a:solidFill>
              </a:rPr>
              <a:t>–</a:t>
            </a:r>
            <a:r>
              <a:rPr lang="en-US" smtClean="0">
                <a:solidFill>
                  <a:srgbClr val="FF0000"/>
                </a:solidFill>
              </a:rPr>
              <a:t> are small</a:t>
            </a:r>
          </a:p>
          <a:p>
            <a:endParaRPr lang="en-US">
              <a:solidFill>
                <a:srgbClr val="FF0000"/>
              </a:solidFill>
            </a:endParaRPr>
          </a:p>
          <a:p>
            <a:endParaRPr lang="en-US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mtClean="0">
                <a:solidFill>
                  <a:schemeClr val="accent1"/>
                </a:solidFill>
              </a:rPr>
              <a:t>matching or improving upon LPF residual gas pressure improves LISA instrument sensitivity at several mHz</a:t>
            </a:r>
          </a:p>
          <a:p>
            <a:endParaRPr lang="en-US" smtClean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38255" y="2329732"/>
            <a:ext cx="2558417" cy="0"/>
          </a:xfrm>
          <a:prstGeom prst="line">
            <a:avLst/>
          </a:prstGeom>
          <a:ln>
            <a:solidFill>
              <a:srgbClr val="FF0000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43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214686" y="616159"/>
            <a:ext cx="1692497" cy="2614529"/>
            <a:chOff x="2076" y="918"/>
            <a:chExt cx="1608" cy="2484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2076" y="918"/>
              <a:ext cx="1608" cy="2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6" y="918"/>
              <a:ext cx="1614" cy="2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214686" y="3592228"/>
            <a:ext cx="84886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>
                <a:solidFill>
                  <a:schemeClr val="accent1"/>
                </a:solidFill>
              </a:rPr>
              <a:t>actuation gain model works!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force noise scales with forces / torques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smtClean="0"/>
              <a:t>limit DC forces and torques (</a:t>
            </a:r>
            <a:r>
              <a:rPr lang="en-US" sz="1600" smtClean="0">
                <a:latin typeface="Symbol" panose="05050102010706020507" pitchFamily="18" charset="2"/>
              </a:rPr>
              <a:t>f</a:t>
            </a:r>
            <a:r>
              <a:rPr lang="en-US" sz="1600" smtClean="0"/>
              <a:t>) for LISA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the measured acceleration noise from actuation is as we estimate from applied forces and ground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accent1"/>
                </a:solidFill>
              </a:rPr>
              <a:t>actuation </a:t>
            </a:r>
            <a:r>
              <a:rPr lang="en-US" sz="1600" smtClean="0">
                <a:solidFill>
                  <a:schemeClr val="accent1"/>
                </a:solidFill>
              </a:rPr>
              <a:t>is </a:t>
            </a:r>
            <a:r>
              <a:rPr lang="en-US" sz="1600">
                <a:solidFill>
                  <a:schemeClr val="accent1"/>
                </a:solidFill>
              </a:rPr>
              <a:t>the biggest known source </a:t>
            </a:r>
            <a:r>
              <a:rPr lang="en-US" sz="1600">
                <a:solidFill>
                  <a:schemeClr val="accent1"/>
                </a:solidFill>
              </a:rPr>
              <a:t>of </a:t>
            </a:r>
            <a:r>
              <a:rPr lang="en-US" sz="1600" smtClean="0">
                <a:solidFill>
                  <a:schemeClr val="accent1"/>
                </a:solidFill>
              </a:rPr>
              <a:t>LPF low </a:t>
            </a:r>
            <a:r>
              <a:rPr lang="en-US" sz="1600">
                <a:solidFill>
                  <a:schemeClr val="accent1"/>
                </a:solidFill>
              </a:rPr>
              <a:t>frequency </a:t>
            </a:r>
            <a:r>
              <a:rPr lang="en-US" sz="1600" smtClean="0">
                <a:solidFill>
                  <a:schemeClr val="accent1"/>
                </a:solidFill>
              </a:rPr>
              <a:t>noise</a:t>
            </a:r>
            <a:endParaRPr lang="en-US" sz="1600">
              <a:solidFill>
                <a:schemeClr val="accent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it does </a:t>
            </a:r>
            <a:r>
              <a:rPr lang="en-US" sz="1600"/>
              <a:t>not however dominate the </a:t>
            </a:r>
            <a:r>
              <a:rPr lang="en-US" sz="1600"/>
              <a:t>LPF </a:t>
            </a:r>
            <a:r>
              <a:rPr lang="en-US" sz="1600" smtClean="0"/>
              <a:t>0.1 mHz </a:t>
            </a:r>
            <a:r>
              <a:rPr lang="en-US" sz="1600"/>
              <a:t>noise floor (20-40% of noise power)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/>
              <a:t>it would have if the LPF x/</a:t>
            </a:r>
            <a:r>
              <a:rPr lang="en-US" sz="1600">
                <a:latin typeface="Symbol" panose="05050102010706020507" pitchFamily="18" charset="2"/>
              </a:rPr>
              <a:t>f</a:t>
            </a:r>
            <a:r>
              <a:rPr lang="en-US" sz="1600"/>
              <a:t> gravitational balancing had not been </a:t>
            </a:r>
            <a:r>
              <a:rPr lang="en-US" sz="1600"/>
              <a:t>so </a:t>
            </a:r>
            <a:r>
              <a:rPr lang="en-US" sz="1600" smtClean="0"/>
              <a:t>good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smtClean="0"/>
              <a:t>by a factor 50 (power) with “NOMINAL” force authorities</a:t>
            </a:r>
            <a:endParaRPr lang="en-US" sz="1600"/>
          </a:p>
        </p:txBody>
      </p:sp>
      <p:sp>
        <p:nvSpPr>
          <p:cNvPr id="12" name="TextBox 11"/>
          <p:cNvSpPr txBox="1"/>
          <p:nvPr/>
        </p:nvSpPr>
        <p:spPr>
          <a:xfrm>
            <a:off x="943131" y="92939"/>
            <a:ext cx="739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20160516-0525: actuation stability test campaign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5" name="AutoShape 11"/>
          <p:cNvSpPr>
            <a:spLocks noChangeAspect="1" noChangeArrowheads="1" noTextEdit="1"/>
          </p:cNvSpPr>
          <p:nvPr/>
        </p:nvSpPr>
        <p:spPr bwMode="auto">
          <a:xfrm>
            <a:off x="2110661" y="746792"/>
            <a:ext cx="6592652" cy="300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 bwMode="auto">
          <a:xfrm>
            <a:off x="2259316" y="613861"/>
            <a:ext cx="6542579" cy="2978367"/>
            <a:chOff x="-2179" y="-143"/>
            <a:chExt cx="10118" cy="4606"/>
          </a:xfrm>
        </p:grpSpPr>
        <p:sp>
          <p:nvSpPr>
            <p:cNvPr id="21" name="AutoShape 19"/>
            <p:cNvSpPr>
              <a:spLocks noChangeAspect="1" noChangeArrowheads="1" noTextEdit="1"/>
            </p:cNvSpPr>
            <p:nvPr/>
          </p:nvSpPr>
          <p:spPr bwMode="auto">
            <a:xfrm>
              <a:off x="-2179" y="-143"/>
              <a:ext cx="10118" cy="4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6165" name="Picture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9" y="-143"/>
              <a:ext cx="10124" cy="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6780824" y="699711"/>
            <a:ext cx="2071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rgbClr val="FF0000"/>
                </a:solidFill>
              </a:rPr>
              <a:t>analysis Chiavegato thesis</a:t>
            </a:r>
            <a:endParaRPr lang="en-US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55659" y="544433"/>
            <a:ext cx="5335270" cy="2642328"/>
            <a:chOff x="-704" y="385"/>
            <a:chExt cx="7168" cy="3550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704" y="385"/>
              <a:ext cx="7168" cy="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4" y="385"/>
              <a:ext cx="7174" cy="3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6110193" y="698625"/>
            <a:ext cx="2649069" cy="2333943"/>
            <a:chOff x="770" y="301"/>
            <a:chExt cx="4220" cy="3718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770" y="301"/>
              <a:ext cx="4220" cy="3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" y="301"/>
              <a:ext cx="4226" cy="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166977" y="3115034"/>
            <a:ext cx="80834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actuation noise in-flight consistent with that on ground </a:t>
            </a:r>
            <a:r>
              <a:rPr lang="en-NL" smtClean="0">
                <a:solidFill>
                  <a:schemeClr val="accent1"/>
                </a:solidFill>
              </a:rPr>
              <a:t>–</a:t>
            </a:r>
            <a:r>
              <a:rPr lang="en-US" smtClean="0">
                <a:solidFill>
                  <a:schemeClr val="accent1"/>
                </a:solidFill>
              </a:rPr>
              <a:t> electrode by electrode!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dominated </a:t>
            </a:r>
            <a:r>
              <a:rPr lang="en-US" sz="1600"/>
              <a:t>by uncorrelated electrode amp gains (not reference voltage)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+X forcing electrodes statistically noisier than </a:t>
            </a:r>
            <a:r>
              <a:rPr lang="en-NL" smtClean="0"/>
              <a:t>–</a:t>
            </a:r>
            <a:r>
              <a:rPr lang="en-US" smtClean="0"/>
              <a:t>X electrodes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electrodes 2/3 statistically noisier than electrodes </a:t>
            </a:r>
            <a:r>
              <a:rPr lang="en-NL" smtClean="0"/>
              <a:t>¼</a:t>
            </a:r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>
                <a:solidFill>
                  <a:schemeClr val="accent1"/>
                </a:solidFill>
              </a:rPr>
              <a:t>testing on ground matters: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for LISA test both at FEE level and with torsion pendulum (force noise)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3131" y="92939"/>
            <a:ext cx="7393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20160516-0525: actuation stability test campaign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56306" y="1431235"/>
            <a:ext cx="230588" cy="978010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227652" y="1376591"/>
            <a:ext cx="230588" cy="491966"/>
          </a:xfrm>
          <a:prstGeom prst="ellipse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pSp>
        <p:nvGrpSpPr>
          <p:cNvPr id="16" name="Group 12"/>
          <p:cNvGrpSpPr>
            <a:grpSpLocks noChangeAspect="1"/>
          </p:cNvGrpSpPr>
          <p:nvPr/>
        </p:nvGrpSpPr>
        <p:grpSpPr bwMode="auto">
          <a:xfrm>
            <a:off x="6421719" y="3738357"/>
            <a:ext cx="2496569" cy="816186"/>
            <a:chOff x="-1280" y="800"/>
            <a:chExt cx="8320" cy="2720"/>
          </a:xfrm>
        </p:grpSpPr>
        <p:sp>
          <p:nvSpPr>
            <p:cNvPr id="17" name="AutoShape 11"/>
            <p:cNvSpPr>
              <a:spLocks noChangeAspect="1" noChangeArrowheads="1" noTextEdit="1"/>
            </p:cNvSpPr>
            <p:nvPr/>
          </p:nvSpPr>
          <p:spPr bwMode="auto">
            <a:xfrm>
              <a:off x="-1280" y="800"/>
              <a:ext cx="8320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0" y="800"/>
              <a:ext cx="8326" cy="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Oval 17"/>
          <p:cNvSpPr/>
          <p:nvPr/>
        </p:nvSpPr>
        <p:spPr>
          <a:xfrm>
            <a:off x="7390570" y="3937323"/>
            <a:ext cx="298257" cy="5854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8286075" y="3937323"/>
            <a:ext cx="298257" cy="585416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12"/>
          <p:cNvGrpSpPr>
            <a:grpSpLocks noChangeAspect="1"/>
          </p:cNvGrpSpPr>
          <p:nvPr/>
        </p:nvGrpSpPr>
        <p:grpSpPr bwMode="auto">
          <a:xfrm>
            <a:off x="6421718" y="4753509"/>
            <a:ext cx="2496569" cy="816186"/>
            <a:chOff x="-1280" y="800"/>
            <a:chExt cx="8320" cy="2720"/>
          </a:xfrm>
        </p:grpSpPr>
        <p:sp>
          <p:nvSpPr>
            <p:cNvPr id="2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-1280" y="800"/>
              <a:ext cx="8320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5" name="Picture 1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0" y="800"/>
              <a:ext cx="8326" cy="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6" name="Oval 25"/>
          <p:cNvSpPr/>
          <p:nvPr/>
        </p:nvSpPr>
        <p:spPr>
          <a:xfrm>
            <a:off x="6556287" y="4929594"/>
            <a:ext cx="1017683" cy="30901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7708538" y="4963739"/>
            <a:ext cx="807309" cy="309010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34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212921" y="872808"/>
            <a:ext cx="4632683" cy="1504632"/>
            <a:chOff x="108" y="905"/>
            <a:chExt cx="2808" cy="91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8" y="905"/>
              <a:ext cx="2808" cy="91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" y="905"/>
              <a:ext cx="2814" cy="9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2259191" y="171450"/>
            <a:ext cx="5172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20160314 01:00 ... (my) first glitch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580" y="2579984"/>
            <a:ext cx="37388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during an early noise run ... in “ridiculously low authority” (RLA)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fast, </a:t>
            </a:r>
            <a:r>
              <a:rPr lang="en-US" b="1" i="1" smtClean="0">
                <a:latin typeface="Symbol" panose="05050102010706020507" pitchFamily="18" charset="2"/>
              </a:rPr>
              <a:t>t</a:t>
            </a:r>
            <a:r>
              <a:rPr lang="en-US" smtClean="0"/>
              <a:t> &lt; 20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modest impulse, </a:t>
            </a:r>
            <a:r>
              <a:rPr lang="en-US" b="1" i="1" smtClean="0">
                <a:latin typeface="Symbol" panose="05050102010706020507" pitchFamily="18" charset="2"/>
              </a:rPr>
              <a:t>D</a:t>
            </a:r>
            <a:r>
              <a:rPr lang="en-US" b="1" i="1" smtClean="0"/>
              <a:t>v</a:t>
            </a:r>
            <a:r>
              <a:rPr lang="en-US" smtClean="0"/>
              <a:t> </a:t>
            </a:r>
            <a:r>
              <a:rPr lang="en-NL" smtClean="0"/>
              <a:t>≈</a:t>
            </a:r>
            <a:r>
              <a:rPr lang="en-US" smtClean="0"/>
              <a:t> 0.4 pm/s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94622" y="1112997"/>
            <a:ext cx="1069279" cy="229890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5621" r="7125"/>
          <a:stretch/>
        </p:blipFill>
        <p:spPr>
          <a:xfrm>
            <a:off x="4232509" y="1125853"/>
            <a:ext cx="4911491" cy="37439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51" y="4865360"/>
            <a:ext cx="7108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a population of force impulse events, of order 1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mostly minutes and order 1 pm/s</a:t>
            </a:r>
            <a:r>
              <a:rPr lang="en-US" baseline="30000" smtClean="0"/>
              <a:t>2</a:t>
            </a:r>
            <a:r>
              <a:rPr lang="en-US" smtClean="0"/>
              <a:t>, mostly positive (towards IFO)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some hours and up to hundreds of pm/s</a:t>
            </a:r>
            <a:r>
              <a:rPr lang="en-US" baseline="3000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not trivial to discriminate from “burst GW events”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76936" y="5611039"/>
            <a:ext cx="2233625" cy="369332"/>
          </a:xfrm>
          <a:prstGeom prst="rect">
            <a:avLst/>
          </a:prstGeom>
          <a:solidFill>
            <a:schemeClr val="accent2">
              <a:lumMod val="40000"/>
              <a:lumOff val="60000"/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en-US" smtClean="0"/>
              <a:t>see Lorenzo </a:t>
            </a:r>
            <a:r>
              <a:rPr lang="en-US"/>
              <a:t>Sala talk  </a:t>
            </a:r>
            <a:endParaRPr lang="en-US"/>
          </a:p>
        </p:txBody>
      </p:sp>
      <p:grpSp>
        <p:nvGrpSpPr>
          <p:cNvPr id="11" name="Group 4"/>
          <p:cNvGrpSpPr>
            <a:grpSpLocks noChangeAspect="1"/>
          </p:cNvGrpSpPr>
          <p:nvPr/>
        </p:nvGrpSpPr>
        <p:grpSpPr bwMode="auto">
          <a:xfrm rot="20818975">
            <a:off x="4964209" y="3591335"/>
            <a:ext cx="423710" cy="389658"/>
            <a:chOff x="1897" y="1256"/>
            <a:chExt cx="1966" cy="1808"/>
          </a:xfrm>
        </p:grpSpPr>
        <p:sp>
          <p:nvSpPr>
            <p:cNvPr id="12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97" y="1256"/>
              <a:ext cx="1966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" y="1256"/>
              <a:ext cx="1972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8975">
            <a:off x="7452843" y="3591172"/>
            <a:ext cx="425003" cy="39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5426359" y="3735152"/>
            <a:ext cx="322434" cy="102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flipH="1">
            <a:off x="7123187" y="3735152"/>
            <a:ext cx="322434" cy="102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15" y="829390"/>
            <a:ext cx="4933385" cy="3571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84313" y="4530126"/>
            <a:ext cx="64780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The reason: actuation non-linearities, see Luigi Ferraioli FEE talk! </a:t>
            </a:r>
          </a:p>
          <a:p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correctable (in software) for LPF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design LISA FEE to avoid this “roundoff” error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have a ground truth FEE + GRS operative during LISA operations 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70" y="868961"/>
            <a:ext cx="4267310" cy="3200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15013" y="3145820"/>
            <a:ext cx="2300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</a:rPr>
              <a:t>Actuation amplitude: </a:t>
            </a:r>
          </a:p>
          <a:p>
            <a:r>
              <a:rPr lang="en-US" sz="1600" smtClean="0">
                <a:solidFill>
                  <a:srgbClr val="FF0000"/>
                </a:solidFill>
              </a:rPr>
              <a:t>not all LSB created equal!</a:t>
            </a: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70497" y="1147464"/>
            <a:ext cx="2089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</a:rPr>
              <a:t>Lab actuation amp test</a:t>
            </a:r>
          </a:p>
          <a:p>
            <a:r>
              <a:rPr lang="en-US" sz="1600" smtClean="0">
                <a:solidFill>
                  <a:schemeClr val="accent1"/>
                </a:solidFill>
              </a:rPr>
              <a:t>LPF FEE “EM-lite”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90625" y="161925"/>
            <a:ext cx="73768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/>
                </a:solidFill>
              </a:rPr>
              <a:t>Summer 2016 :</a:t>
            </a:r>
          </a:p>
          <a:p>
            <a:r>
              <a:rPr lang="en-US" sz="2400" smtClean="0">
                <a:solidFill>
                  <a:schemeClr val="accent1"/>
                </a:solidFill>
              </a:rPr>
              <a:t>watching the low frequency noise increase ... with d</a:t>
            </a:r>
            <a:r>
              <a:rPr lang="en-US" sz="2400" smtClean="0">
                <a:solidFill>
                  <a:schemeClr val="accent1"/>
                </a:solidFill>
                <a:latin typeface="Symbol" panose="05050102010706020507" pitchFamily="18" charset="2"/>
              </a:rPr>
              <a:t>D</a:t>
            </a:r>
            <a:r>
              <a:rPr lang="en-US" sz="2400" smtClean="0">
                <a:solidFill>
                  <a:schemeClr val="accent1"/>
                </a:solidFill>
              </a:rPr>
              <a:t>g/dt</a:t>
            </a:r>
            <a:endParaRPr lang="en-US" sz="2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3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621437" y="40236"/>
            <a:ext cx="6140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/>
                </a:solidFill>
              </a:rPr>
              <a:t>Stray electrostatic forces and mitigation for LISA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93" y="501901"/>
            <a:ext cx="2739258" cy="1542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21437" y="660147"/>
            <a:ext cx="1447298" cy="307777"/>
          </a:xfrm>
          <a:prstGeom prst="rect">
            <a:avLst/>
          </a:prstGeom>
          <a:solidFill>
            <a:schemeClr val="accent3">
              <a:lumMod val="40000"/>
              <a:lumOff val="60000"/>
              <a:alpha val="44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smtClean="0">
                <a:latin typeface="Symbol" panose="05050102010706020507" pitchFamily="18" charset="2"/>
              </a:rPr>
              <a:t>l</a:t>
            </a:r>
            <a:r>
              <a:rPr lang="it-IT" sz="1400" baseline="-25000" smtClean="0"/>
              <a:t>EFF</a:t>
            </a:r>
            <a:r>
              <a:rPr lang="it-IT" sz="1400" smtClean="0"/>
              <a:t> </a:t>
            </a:r>
            <a:r>
              <a:rPr lang="en-NL" sz="1400" smtClean="0"/>
              <a:t>≈</a:t>
            </a:r>
            <a:r>
              <a:rPr lang="it-IT" sz="1400" smtClean="0"/>
              <a:t> </a:t>
            </a:r>
            <a:r>
              <a:rPr lang="it-IT" sz="1400"/>
              <a:t>1200 </a:t>
            </a:r>
            <a:r>
              <a:rPr lang="it-IT" sz="1400" smtClean="0"/>
              <a:t>e/s</a:t>
            </a:r>
            <a:endParaRPr lang="it-IT" sz="1400" dirty="0"/>
          </a:p>
        </p:txBody>
      </p:sp>
      <p:grpSp>
        <p:nvGrpSpPr>
          <p:cNvPr id="10" name="Group 12"/>
          <p:cNvGrpSpPr>
            <a:grpSpLocks noChangeAspect="1"/>
          </p:cNvGrpSpPr>
          <p:nvPr/>
        </p:nvGrpSpPr>
        <p:grpSpPr bwMode="auto">
          <a:xfrm>
            <a:off x="125923" y="2044636"/>
            <a:ext cx="2991028" cy="1233788"/>
            <a:chOff x="-417" y="800"/>
            <a:chExt cx="6594" cy="2720"/>
          </a:xfrm>
        </p:grpSpPr>
        <p:sp>
          <p:nvSpPr>
            <p:cNvPr id="17" name="AutoShape 11"/>
            <p:cNvSpPr>
              <a:spLocks noChangeAspect="1" noChangeArrowheads="1" noTextEdit="1"/>
            </p:cNvSpPr>
            <p:nvPr/>
          </p:nvSpPr>
          <p:spPr bwMode="auto">
            <a:xfrm>
              <a:off x="-417" y="800"/>
              <a:ext cx="6594" cy="2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085" name="Picture 1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17" y="800"/>
              <a:ext cx="6600" cy="2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Group 8"/>
          <p:cNvGrpSpPr>
            <a:grpSpLocks noChangeAspect="1"/>
          </p:cNvGrpSpPr>
          <p:nvPr/>
        </p:nvGrpSpPr>
        <p:grpSpPr bwMode="auto">
          <a:xfrm>
            <a:off x="7674916" y="735299"/>
            <a:ext cx="1391137" cy="912548"/>
            <a:chOff x="2375" y="1199"/>
            <a:chExt cx="2930" cy="1922"/>
          </a:xfrm>
        </p:grpSpPr>
        <p:sp>
          <p:nvSpPr>
            <p:cNvPr id="30" name="AutoShape 7"/>
            <p:cNvSpPr>
              <a:spLocks noChangeAspect="1" noChangeArrowheads="1" noTextEdit="1"/>
            </p:cNvSpPr>
            <p:nvPr/>
          </p:nvSpPr>
          <p:spPr bwMode="auto">
            <a:xfrm>
              <a:off x="2375" y="1199"/>
              <a:ext cx="2930" cy="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31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" y="1199"/>
              <a:ext cx="2936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84" y="1647847"/>
            <a:ext cx="2071145" cy="1195160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3433949" y="1647847"/>
            <a:ext cx="2041304" cy="6905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97675" y="369087"/>
            <a:ext cx="247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LPF cosmic ray charging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75253" y="497534"/>
            <a:ext cx="17860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ESA “test mass charging toolkit” simulation (OHB/Urbino/UTN)</a:t>
            </a:r>
            <a:endParaRPr lang="en-US" sz="1400"/>
          </a:p>
        </p:txBody>
      </p:sp>
      <p:sp>
        <p:nvSpPr>
          <p:cNvPr id="39" name="TextBox 38"/>
          <p:cNvSpPr txBox="1"/>
          <p:nvPr/>
        </p:nvSpPr>
        <p:spPr>
          <a:xfrm>
            <a:off x="7840963" y="2071288"/>
            <a:ext cx="12542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Trento proton beam experiment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80401" y="3280510"/>
            <a:ext cx="8984976" cy="3302092"/>
            <a:chOff x="80401" y="3280510"/>
            <a:chExt cx="8984976" cy="3302092"/>
          </a:xfrm>
        </p:grpSpPr>
        <p:grpSp>
          <p:nvGrpSpPr>
            <p:cNvPr id="47" name="Group 46"/>
            <p:cNvGrpSpPr/>
            <p:nvPr/>
          </p:nvGrpSpPr>
          <p:grpSpPr>
            <a:xfrm>
              <a:off x="6034811" y="3411163"/>
              <a:ext cx="3030441" cy="2240672"/>
              <a:chOff x="5644220" y="3736757"/>
              <a:chExt cx="3030441" cy="2240672"/>
            </a:xfrm>
          </p:grpSpPr>
          <p:grpSp>
            <p:nvGrpSpPr>
              <p:cNvPr id="6" name="Group 8"/>
              <p:cNvGrpSpPr>
                <a:grpSpLocks noChangeAspect="1"/>
              </p:cNvGrpSpPr>
              <p:nvPr/>
            </p:nvGrpSpPr>
            <p:grpSpPr bwMode="auto">
              <a:xfrm>
                <a:off x="5644220" y="3736757"/>
                <a:ext cx="3030441" cy="2240672"/>
                <a:chOff x="854" y="662"/>
                <a:chExt cx="4052" cy="2996"/>
              </a:xfrm>
            </p:grpSpPr>
            <p:sp>
              <p:nvSpPr>
                <p:cNvPr id="7" name="AutoShape 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854" y="662"/>
                  <a:ext cx="4052" cy="29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3081" name="Picture 9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54" y="662"/>
                  <a:ext cx="4058" cy="30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19" name="Straight Arrow Connector 18"/>
              <p:cNvCxnSpPr/>
              <p:nvPr/>
            </p:nvCxnSpPr>
            <p:spPr>
              <a:xfrm>
                <a:off x="6656227" y="4592051"/>
                <a:ext cx="1008830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stealth" w="med" len="lg"/>
                <a:tailEnd type="stealth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6802151" y="4468940"/>
                <a:ext cx="648221" cy="246221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00" smtClean="0">
                    <a:solidFill>
                      <a:srgbClr val="FF0000"/>
                    </a:solidFill>
                  </a:rPr>
                  <a:t>+/- 0.6 V</a:t>
                </a:r>
                <a:endParaRPr lang="en-US" sz="100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41" name="Group 16"/>
            <p:cNvGrpSpPr>
              <a:grpSpLocks noChangeAspect="1"/>
            </p:cNvGrpSpPr>
            <p:nvPr/>
          </p:nvGrpSpPr>
          <p:grpSpPr bwMode="auto">
            <a:xfrm>
              <a:off x="80401" y="3442981"/>
              <a:ext cx="2706289" cy="1486521"/>
              <a:chOff x="1693" y="1508"/>
              <a:chExt cx="2374" cy="1304"/>
            </a:xfrm>
          </p:grpSpPr>
          <p:sp>
            <p:nvSpPr>
              <p:cNvPr id="42" name="AutoShape 15"/>
              <p:cNvSpPr>
                <a:spLocks noChangeAspect="1" noChangeArrowheads="1" noTextEdit="1"/>
              </p:cNvSpPr>
              <p:nvPr/>
            </p:nvSpPr>
            <p:spPr bwMode="auto">
              <a:xfrm>
                <a:off x="1693" y="1508"/>
                <a:ext cx="2374" cy="1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089" name="Picture 17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3" y="1508"/>
                <a:ext cx="2380" cy="13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80401" y="4984895"/>
              <a:ext cx="1651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chemeClr val="accent1"/>
                  </a:solidFill>
                </a:rPr>
                <a:t>254 nm Hg lamp-based CMD </a:t>
              </a:r>
            </a:p>
            <a:p>
              <a:r>
                <a:rPr lang="en-US" sz="1400" smtClean="0">
                  <a:solidFill>
                    <a:schemeClr val="accent1"/>
                  </a:solidFill>
                </a:rPr>
                <a:t>(Imperial College)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  <p:grpSp>
          <p:nvGrpSpPr>
            <p:cNvPr id="45" name="Group 20"/>
            <p:cNvGrpSpPr>
              <a:grpSpLocks noChangeAspect="1"/>
            </p:cNvGrpSpPr>
            <p:nvPr/>
          </p:nvGrpSpPr>
          <p:grpSpPr bwMode="auto">
            <a:xfrm>
              <a:off x="1771333" y="4814761"/>
              <a:ext cx="2418429" cy="1767841"/>
              <a:chOff x="1118" y="872"/>
              <a:chExt cx="3524" cy="2576"/>
            </a:xfrm>
          </p:grpSpPr>
          <p:sp>
            <p:nvSpPr>
              <p:cNvPr id="46" name="AutoShape 19"/>
              <p:cNvSpPr>
                <a:spLocks noChangeAspect="1" noChangeArrowheads="1" noTextEdit="1"/>
              </p:cNvSpPr>
              <p:nvPr/>
            </p:nvSpPr>
            <p:spPr bwMode="auto">
              <a:xfrm>
                <a:off x="1118" y="872"/>
                <a:ext cx="3524" cy="2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3093" name="Picture 21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" y="872"/>
                <a:ext cx="3530" cy="2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570649" y="5534364"/>
              <a:ext cx="1494728" cy="1048238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9EB9A395-1059-9EB4-F9D9-EE3B08A97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54089" y="4862590"/>
              <a:ext cx="2039136" cy="1576010"/>
            </a:xfrm>
            <a:prstGeom prst="rect">
              <a:avLst/>
            </a:prstGeom>
          </p:spPr>
        </p:pic>
        <p:sp>
          <p:nvSpPr>
            <p:cNvPr id="55" name="Right Arrow 54"/>
            <p:cNvSpPr/>
            <p:nvPr/>
          </p:nvSpPr>
          <p:spPr>
            <a:xfrm>
              <a:off x="3431622" y="4186241"/>
              <a:ext cx="2041304" cy="69051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846676" y="3280510"/>
              <a:ext cx="15115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smtClean="0">
                  <a:solidFill>
                    <a:schemeClr val="accent1"/>
                  </a:solidFill>
                </a:rPr>
                <a:t>LISA pulsed-LED (250 nm) CMD from NASA/UF </a:t>
              </a:r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7674916" y="3575190"/>
            <a:ext cx="1363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accent1"/>
                </a:solidFill>
              </a:rPr>
              <a:t>Dal Bosco thesis</a:t>
            </a:r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8573" y="114806"/>
            <a:ext cx="1793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LISA GPRM</a:t>
            </a:r>
            <a:endParaRPr lang="en-US" sz="2800">
              <a:solidFill>
                <a:schemeClr val="accent1"/>
              </a:solidFill>
            </a:endParaRPr>
          </a:p>
        </p:txBody>
      </p:sp>
      <p:grpSp>
        <p:nvGrpSpPr>
          <p:cNvPr id="3" name="Gruppo 21">
            <a:extLst>
              <a:ext uri="{FF2B5EF4-FFF2-40B4-BE49-F238E27FC236}">
                <a16:creationId xmlns:a16="http://schemas.microsoft.com/office/drawing/2014/main" id="{D1E833A9-0A22-4EA0-6956-0E8D2CD16D47}"/>
              </a:ext>
            </a:extLst>
          </p:cNvPr>
          <p:cNvGrpSpPr/>
          <p:nvPr/>
        </p:nvGrpSpPr>
        <p:grpSpPr>
          <a:xfrm>
            <a:off x="4968324" y="1709180"/>
            <a:ext cx="3814263" cy="3471710"/>
            <a:chOff x="5286573" y="967391"/>
            <a:chExt cx="5330970" cy="5158938"/>
          </a:xfrm>
        </p:grpSpPr>
        <p:pic>
          <p:nvPicPr>
            <p:cNvPr id="4" name="Immagine 22">
              <a:extLst>
                <a:ext uri="{FF2B5EF4-FFF2-40B4-BE49-F238E27FC236}">
                  <a16:creationId xmlns:a16="http://schemas.microsoft.com/office/drawing/2014/main" id="{7E919A5C-39CE-473C-6BCB-D07D1BB07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79815" y="1426373"/>
              <a:ext cx="3637728" cy="4636490"/>
            </a:xfrm>
            <a:prstGeom prst="rect">
              <a:avLst/>
            </a:prstGeom>
          </p:spPr>
        </p:pic>
        <p:sp>
          <p:nvSpPr>
            <p:cNvPr id="5" name="CasellaDiTesto 24">
              <a:extLst>
                <a:ext uri="{FF2B5EF4-FFF2-40B4-BE49-F238E27FC236}">
                  <a16:creationId xmlns:a16="http://schemas.microsoft.com/office/drawing/2014/main" id="{62B363D6-5C58-1326-2F02-D40F7E5995B3}"/>
                </a:ext>
              </a:extLst>
            </p:cNvPr>
            <p:cNvSpPr txBox="1"/>
            <p:nvPr/>
          </p:nvSpPr>
          <p:spPr>
            <a:xfrm>
              <a:off x="5286573" y="4452901"/>
              <a:ext cx="2088155" cy="41161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/>
                <a:t>Increased</a:t>
              </a:r>
              <a:r>
                <a:rPr lang="it-IT" sz="1200" dirty="0"/>
                <a:t> </a:t>
              </a:r>
              <a:r>
                <a:rPr lang="it-IT" sz="1200" dirty="0" err="1"/>
                <a:t>Tip</a:t>
              </a:r>
              <a:r>
                <a:rPr lang="it-IT" sz="1200" dirty="0"/>
                <a:t> Stroke</a:t>
              </a:r>
            </a:p>
          </p:txBody>
        </p:sp>
        <p:sp>
          <p:nvSpPr>
            <p:cNvPr id="6" name="CasellaDiTesto 25">
              <a:extLst>
                <a:ext uri="{FF2B5EF4-FFF2-40B4-BE49-F238E27FC236}">
                  <a16:creationId xmlns:a16="http://schemas.microsoft.com/office/drawing/2014/main" id="{0C66FB45-F562-6206-073A-8062FB8BB204}"/>
                </a:ext>
              </a:extLst>
            </p:cNvPr>
            <p:cNvSpPr txBox="1"/>
            <p:nvPr/>
          </p:nvSpPr>
          <p:spPr>
            <a:xfrm>
              <a:off x="5492068" y="967391"/>
              <a:ext cx="2909637" cy="686031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/>
                <a:t>Optimized</a:t>
              </a:r>
              <a:r>
                <a:rPr lang="it-IT" sz="1200" dirty="0"/>
                <a:t> Force Sensor 0.5mm</a:t>
              </a:r>
            </a:p>
          </p:txBody>
        </p:sp>
        <p:sp>
          <p:nvSpPr>
            <p:cNvPr id="7" name="CasellaDiTesto 26">
              <a:extLst>
                <a:ext uri="{FF2B5EF4-FFF2-40B4-BE49-F238E27FC236}">
                  <a16:creationId xmlns:a16="http://schemas.microsoft.com/office/drawing/2014/main" id="{43A70384-3EF4-0F16-8D87-9F47E13D2ED8}"/>
                </a:ext>
              </a:extLst>
            </p:cNvPr>
            <p:cNvSpPr txBox="1"/>
            <p:nvPr/>
          </p:nvSpPr>
          <p:spPr>
            <a:xfrm>
              <a:off x="5286573" y="5714710"/>
              <a:ext cx="2635881" cy="411619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dirty="0" err="1"/>
                <a:t>Optimized</a:t>
              </a:r>
              <a:r>
                <a:rPr lang="it-IT" sz="1200" dirty="0"/>
                <a:t> Side-</a:t>
              </a:r>
              <a:r>
                <a:rPr lang="it-IT" sz="1200" dirty="0" err="1"/>
                <a:t>Guiding</a:t>
              </a:r>
              <a:endParaRPr lang="it-IT" sz="1200" dirty="0"/>
            </a:p>
          </p:txBody>
        </p:sp>
        <p:cxnSp>
          <p:nvCxnSpPr>
            <p:cNvPr id="8" name="Connettore a gomito 28">
              <a:extLst>
                <a:ext uri="{FF2B5EF4-FFF2-40B4-BE49-F238E27FC236}">
                  <a16:creationId xmlns:a16="http://schemas.microsoft.com/office/drawing/2014/main" id="{3715CEA2-C722-D78F-863F-AD241A4E8FF5}"/>
                </a:ext>
              </a:extLst>
            </p:cNvPr>
            <p:cNvCxnSpPr>
              <a:cxnSpLocks/>
              <a:stCxn id="5" idx="0"/>
            </p:cNvCxnSpPr>
            <p:nvPr/>
          </p:nvCxnSpPr>
          <p:spPr>
            <a:xfrm rot="5400000" flipH="1" flipV="1">
              <a:off x="6797157" y="2486288"/>
              <a:ext cx="1500107" cy="2433121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a gomito 29">
              <a:extLst>
                <a:ext uri="{FF2B5EF4-FFF2-40B4-BE49-F238E27FC236}">
                  <a16:creationId xmlns:a16="http://schemas.microsoft.com/office/drawing/2014/main" id="{0727082B-A301-E751-5AF2-35167103ABFE}"/>
                </a:ext>
              </a:extLst>
            </p:cNvPr>
            <p:cNvCxnSpPr>
              <a:cxnSpLocks/>
              <a:stCxn id="7" idx="3"/>
            </p:cNvCxnSpPr>
            <p:nvPr/>
          </p:nvCxnSpPr>
          <p:spPr>
            <a:xfrm flipV="1">
              <a:off x="7922454" y="4504804"/>
              <a:ext cx="324398" cy="1415716"/>
            </a:xfrm>
            <a:prstGeom prst="bentConnector2">
              <a:avLst/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a gomito 30">
              <a:extLst>
                <a:ext uri="{FF2B5EF4-FFF2-40B4-BE49-F238E27FC236}">
                  <a16:creationId xmlns:a16="http://schemas.microsoft.com/office/drawing/2014/main" id="{1BA2D060-B054-D60E-77E1-2B7B9413A48A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8401705" y="1310407"/>
              <a:ext cx="1285526" cy="443542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248348" y="722158"/>
            <a:ext cx="41533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LISA requires greater autonomy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6 TM (not 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6 minute roundtrip light time (not 10 s)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0885" y="2948394"/>
            <a:ext cx="45707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LISA design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two cold redundant piezo stacks, each with 27 </a:t>
            </a:r>
            <a:r>
              <a:rPr lang="en-US" smtClean="0">
                <a:latin typeface="Symbol" panose="05050102010706020507" pitchFamily="18" charset="2"/>
              </a:rPr>
              <a:t>m</a:t>
            </a:r>
            <a:r>
              <a:rPr lang="en-US" smtClean="0"/>
              <a:t>m stroke (up from 16 </a:t>
            </a:r>
            <a:r>
              <a:rPr lang="en-US" smtClean="0">
                <a:latin typeface="Symbol" panose="05050102010706020507" pitchFamily="18" charset="2"/>
              </a:rPr>
              <a:t>m</a:t>
            </a:r>
            <a:r>
              <a:rPr lang="en-US" smtClean="0"/>
              <a:t>m)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improved “roller-roller” guiding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improved force sensing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improved testing for lateral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mtClean="0"/>
              <a:t>requirements 15 </a:t>
            </a:r>
            <a:r>
              <a:rPr lang="en-US" smtClean="0">
                <a:latin typeface="Symbol" panose="05050102010706020507" pitchFamily="18" charset="2"/>
              </a:rPr>
              <a:t>m</a:t>
            </a:r>
            <a:r>
              <a:rPr lang="en-US" smtClean="0"/>
              <a:t>m/s and 500 </a:t>
            </a:r>
            <a:r>
              <a:rPr lang="en-US" smtClean="0">
                <a:latin typeface="Symbol" panose="05050102010706020507" pitchFamily="18" charset="2"/>
              </a:rPr>
              <a:t>m</a:t>
            </a:r>
            <a:r>
              <a:rPr lang="en-US" smtClean="0"/>
              <a:t>rad/s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mtClean="0"/>
              <a:t>DFACS should be ready to handle bounces as contingency </a:t>
            </a:r>
          </a:p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80885" y="1816046"/>
            <a:ext cx="3111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LPF excess velocities due to “secondary” collisions, lateral motion / misalignments</a:t>
            </a:r>
          </a:p>
          <a:p>
            <a:endParaRPr lang="en-US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9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4"/>
          <p:cNvGrpSpPr>
            <a:grpSpLocks noChangeAspect="1"/>
          </p:cNvGrpSpPr>
          <p:nvPr/>
        </p:nvGrpSpPr>
        <p:grpSpPr bwMode="auto">
          <a:xfrm>
            <a:off x="2986175" y="604788"/>
            <a:ext cx="1866044" cy="1910387"/>
            <a:chOff x="818" y="49"/>
            <a:chExt cx="4124" cy="4222"/>
          </a:xfrm>
        </p:grpSpPr>
        <p:sp>
          <p:nvSpPr>
            <p:cNvPr id="21" name="AutoShape 3"/>
            <p:cNvSpPr>
              <a:spLocks noChangeAspect="1" noChangeArrowheads="1" noTextEdit="1"/>
            </p:cNvSpPr>
            <p:nvPr/>
          </p:nvSpPr>
          <p:spPr bwMode="auto">
            <a:xfrm>
              <a:off x="818" y="49"/>
              <a:ext cx="4124" cy="4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" y="49"/>
              <a:ext cx="4130" cy="4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magine 4" descr="Immagine che contiene cilindro, macchina&#10;&#10;Il contenuto generato dall'IA potrebbe non essere corretto.">
            <a:extLst>
              <a:ext uri="{FF2B5EF4-FFF2-40B4-BE49-F238E27FC236}">
                <a16:creationId xmlns:a16="http://schemas.microsoft.com/office/drawing/2014/main" id="{F4BBDBAF-A556-FBA7-4C97-5A8AEB894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0" t="10851" b="6615"/>
          <a:stretch>
            <a:fillRect/>
          </a:stretch>
        </p:blipFill>
        <p:spPr>
          <a:xfrm>
            <a:off x="4517343" y="2178687"/>
            <a:ext cx="1671388" cy="3535709"/>
          </a:xfrm>
          <a:prstGeom prst="rect">
            <a:avLst/>
          </a:prstGeom>
        </p:spPr>
      </p:pic>
      <p:pic>
        <p:nvPicPr>
          <p:cNvPr id="4" name="Immagine 8">
            <a:extLst>
              <a:ext uri="{FF2B5EF4-FFF2-40B4-BE49-F238E27FC236}">
                <a16:creationId xmlns:a16="http://schemas.microsoft.com/office/drawing/2014/main" id="{240D4F84-7DEF-FF3D-1385-AA78A0DAF7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3" b="6407"/>
          <a:stretch/>
        </p:blipFill>
        <p:spPr bwMode="auto">
          <a:xfrm>
            <a:off x="5597719" y="1433122"/>
            <a:ext cx="2727297" cy="1057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5434" y="143123"/>
            <a:ext cx="625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/>
                </a:solidFill>
              </a:rPr>
              <a:t>GRS gravitational balancing and DC forces in LISA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5173" y="882595"/>
            <a:ext cx="27909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LISA DC force requirements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Symbol" panose="05050102010706020507" pitchFamily="18" charset="2"/>
              </a:rPr>
              <a:t>D</a:t>
            </a:r>
            <a:r>
              <a:rPr lang="en-US" smtClean="0"/>
              <a:t>g</a:t>
            </a:r>
            <a:r>
              <a:rPr lang="en-US" baseline="-25000" smtClean="0"/>
              <a:t>x</a:t>
            </a:r>
            <a:r>
              <a:rPr lang="en-US" smtClean="0"/>
              <a:t> </a:t>
            </a:r>
            <a:r>
              <a:rPr lang="en-US" smtClean="0">
                <a:latin typeface="Symbol" panose="05050102010706020507" pitchFamily="18" charset="2"/>
              </a:rPr>
              <a:t>D</a:t>
            </a:r>
            <a:r>
              <a:rPr lang="en-US" smtClean="0"/>
              <a:t>g</a:t>
            </a:r>
            <a:r>
              <a:rPr lang="en-US" baseline="-25000" smtClean="0"/>
              <a:t>y , </a:t>
            </a:r>
            <a:r>
              <a:rPr lang="en-US" smtClean="0">
                <a:latin typeface="Symbol" panose="05050102010706020507" pitchFamily="18" charset="2"/>
              </a:rPr>
              <a:t>D</a:t>
            </a:r>
            <a:r>
              <a:rPr lang="en-US" smtClean="0"/>
              <a:t>g</a:t>
            </a:r>
            <a:r>
              <a:rPr lang="en-US" baseline="-25000" smtClean="0"/>
              <a:t>z </a:t>
            </a:r>
            <a:r>
              <a:rPr lang="en-US" smtClean="0"/>
              <a:t>&lt; 500 pm/s</a:t>
            </a:r>
            <a:r>
              <a:rPr lang="en-US" baseline="3000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Symbol" panose="05050102010706020507" pitchFamily="18" charset="2"/>
              </a:rPr>
              <a:t>g</a:t>
            </a:r>
            <a:r>
              <a:rPr lang="en-US" baseline="-25000" smtClean="0">
                <a:latin typeface="Symbol" panose="05050102010706020507" pitchFamily="18" charset="2"/>
              </a:rPr>
              <a:t>f</a:t>
            </a:r>
            <a:r>
              <a:rPr lang="en-US" smtClean="0"/>
              <a:t> &lt; 1 nrad/s</a:t>
            </a:r>
            <a:r>
              <a:rPr lang="en-US" baseline="3000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Symbol" panose="05050102010706020507" pitchFamily="18" charset="2"/>
              </a:rPr>
              <a:t>g</a:t>
            </a:r>
            <a:r>
              <a:rPr lang="en-US" baseline="-25000" smtClean="0">
                <a:latin typeface="Symbol" panose="05050102010706020507" pitchFamily="18" charset="2"/>
              </a:rPr>
              <a:t>q</a:t>
            </a:r>
            <a:r>
              <a:rPr lang="en-US" smtClean="0"/>
              <a:t> , </a:t>
            </a:r>
            <a:r>
              <a:rPr lang="en-US" smtClean="0">
                <a:latin typeface="Symbol" panose="05050102010706020507" pitchFamily="18" charset="2"/>
              </a:rPr>
              <a:t>g</a:t>
            </a:r>
            <a:r>
              <a:rPr lang="en-US" baseline="-25000" smtClean="0">
                <a:latin typeface="Symbol" panose="05050102010706020507" pitchFamily="18" charset="2"/>
              </a:rPr>
              <a:t>h </a:t>
            </a:r>
            <a:r>
              <a:rPr lang="en-US" smtClean="0"/>
              <a:t>&lt; 3 </a:t>
            </a:r>
            <a:r>
              <a:rPr lang="en-US"/>
              <a:t>nrad/s</a:t>
            </a:r>
            <a:r>
              <a:rPr lang="en-US" baseline="30000"/>
              <a:t>2</a:t>
            </a:r>
          </a:p>
          <a:p>
            <a:endParaRPr lang="en-US" smtClean="0"/>
          </a:p>
          <a:p>
            <a:r>
              <a:rPr lang="en-US" smtClean="0"/>
              <a:t>Additional requirements on SC “common mode” and MOSA DC forces</a:t>
            </a:r>
          </a:p>
          <a:p>
            <a:endParaRPr lang="en-US" smtClean="0"/>
          </a:p>
          <a:p>
            <a:r>
              <a:rPr lang="en-US" smtClean="0"/>
              <a:t>GRS gravitational balance authority request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35 nm/s</a:t>
            </a:r>
            <a:r>
              <a:rPr lang="en-US" baseline="3000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limited / zero on y, z</a:t>
            </a:r>
            <a:endParaRPr lang="en-US"/>
          </a:p>
          <a:p>
            <a:endParaRPr lang="en-US" smtClean="0"/>
          </a:p>
          <a:p>
            <a:endParaRPr lang="en-US"/>
          </a:p>
          <a:p>
            <a:r>
              <a:rPr lang="en-US" smtClean="0"/>
              <a:t>GRS residual error allocations &lt; 100 pm/s</a:t>
            </a:r>
            <a:r>
              <a:rPr lang="en-US" baseline="30000" smtClean="0"/>
              <a:t>2</a:t>
            </a:r>
            <a:endParaRPr lang="en-US" baseline="30000"/>
          </a:p>
        </p:txBody>
      </p:sp>
      <p:pic>
        <p:nvPicPr>
          <p:cNvPr id="3" name="Immagine 5">
            <a:extLst>
              <a:ext uri="{FF2B5EF4-FFF2-40B4-BE49-F238E27FC236}">
                <a16:creationId xmlns:a16="http://schemas.microsoft.com/office/drawing/2014/main" id="{01E96C9D-04D3-0F34-224C-D7933889FC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2" r="8951" b="3708"/>
          <a:stretch>
            <a:fillRect/>
          </a:stretch>
        </p:blipFill>
        <p:spPr>
          <a:xfrm>
            <a:off x="7005967" y="4458973"/>
            <a:ext cx="1716614" cy="1780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0481" y="2820840"/>
            <a:ext cx="1328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B050"/>
                </a:solidFill>
              </a:rPr>
              <a:t>LPF-like IBM</a:t>
            </a:r>
            <a:endParaRPr lang="en-US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9372" y="3348305"/>
            <a:ext cx="231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LISA EBM-x (10 nm/s2)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10481" y="4033904"/>
            <a:ext cx="2155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LISA EBM-y envelope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907684" y="3415505"/>
            <a:ext cx="1502797" cy="801799"/>
          </a:xfrm>
          <a:prstGeom prst="straightConnector1">
            <a:avLst/>
          </a:prstGeom>
          <a:ln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 flipV="1">
            <a:off x="4996255" y="3159241"/>
            <a:ext cx="1414226" cy="1059329"/>
          </a:xfrm>
          <a:prstGeom prst="straightConnector1">
            <a:avLst/>
          </a:prstGeom>
          <a:ln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188731" y="2319907"/>
            <a:ext cx="310322" cy="570931"/>
          </a:xfrm>
          <a:prstGeom prst="straightConnector1">
            <a:avLst/>
          </a:prstGeom>
          <a:ln>
            <a:solidFill>
              <a:srgbClr val="00B05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 flipV="1">
            <a:off x="5284271" y="3208217"/>
            <a:ext cx="1525101" cy="324754"/>
          </a:xfrm>
          <a:prstGeom prst="straightConnector1">
            <a:avLst/>
          </a:prstGeom>
          <a:ln>
            <a:solidFill>
              <a:schemeClr val="accent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9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369540" y="4554239"/>
            <a:ext cx="2186667" cy="1476634"/>
            <a:chOff x="638" y="646"/>
            <a:chExt cx="4484" cy="3028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638" y="646"/>
              <a:ext cx="4484" cy="3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" y="646"/>
              <a:ext cx="4490" cy="3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5747841" y="490837"/>
            <a:ext cx="3164589" cy="1366656"/>
            <a:chOff x="1059" y="959"/>
            <a:chExt cx="5562" cy="2402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59" y="959"/>
              <a:ext cx="5562" cy="2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9" y="959"/>
              <a:ext cx="5568" cy="2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/>
          <p:cNvGrpSpPr>
            <a:grpSpLocks noChangeAspect="1"/>
          </p:cNvGrpSpPr>
          <p:nvPr/>
        </p:nvGrpSpPr>
        <p:grpSpPr bwMode="auto">
          <a:xfrm>
            <a:off x="6003334" y="2106105"/>
            <a:ext cx="2775957" cy="1118578"/>
            <a:chOff x="2485" y="1614"/>
            <a:chExt cx="2710" cy="1092"/>
          </a:xfrm>
        </p:grpSpPr>
        <p:sp>
          <p:nvSpPr>
            <p:cNvPr id="9" name="AutoShape 7"/>
            <p:cNvSpPr>
              <a:spLocks noChangeAspect="1" noChangeArrowheads="1" noTextEdit="1"/>
            </p:cNvSpPr>
            <p:nvPr/>
          </p:nvSpPr>
          <p:spPr bwMode="auto">
            <a:xfrm>
              <a:off x="2485" y="1614"/>
              <a:ext cx="2710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" y="1614"/>
              <a:ext cx="2716" cy="1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5940721" y="3476710"/>
          <a:ext cx="2792763" cy="497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9" name="Equation" r:id="rId6" imgW="2425680" imgH="431640" progId="Equation.3">
                  <p:embed/>
                </p:oleObj>
              </mc:Choice>
              <mc:Fallback>
                <p:oleObj name="Equation" r:id="rId6" imgW="2425680" imgH="43164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40721" y="3476710"/>
                        <a:ext cx="2792763" cy="497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52654" y="25702"/>
            <a:ext cx="59001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LISA GRS vacuum system and strategies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499" y="612062"/>
            <a:ext cx="4292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Requirement 2 </a:t>
            </a:r>
            <a:r>
              <a:rPr lang="en-US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mtClean="0">
                <a:solidFill>
                  <a:srgbClr val="FF0000"/>
                </a:solidFill>
              </a:rPr>
              <a:t>Pa from day 1 science ops: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rgbClr val="FF0000"/>
                </a:solidFill>
              </a:rPr>
              <a:t>similar to LPF end of operations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198" y="1353051"/>
            <a:ext cx="469252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hermetic vent duct with ground vac IF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pumped on ground, up to 2 weeks pre-launch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drastic reduction in water permeation</a:t>
            </a:r>
          </a:p>
          <a:p>
            <a:endParaRPr lang="en-US" smtClean="0"/>
          </a:p>
          <a:p>
            <a:r>
              <a:rPr lang="en-US" smtClean="0">
                <a:solidFill>
                  <a:schemeClr val="accent1"/>
                </a:solidFill>
              </a:rPr>
              <a:t>larger conductance to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40 L/s for water (up from 20 L/s)</a:t>
            </a:r>
            <a:endParaRPr lang="en-US"/>
          </a:p>
          <a:p>
            <a:endParaRPr lang="en-US"/>
          </a:p>
          <a:p>
            <a:r>
              <a:rPr lang="en-US" smtClean="0">
                <a:solidFill>
                  <a:schemeClr val="accent1"/>
                </a:solidFill>
              </a:rPr>
              <a:t>better modelling and sample testing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200 g of plastic inside GRS VC</a:t>
            </a:r>
          </a:p>
          <a:p>
            <a:endParaRPr lang="en-US"/>
          </a:p>
          <a:p>
            <a:r>
              <a:rPr lang="en-US" smtClean="0">
                <a:solidFill>
                  <a:schemeClr val="accent1"/>
                </a:solidFill>
              </a:rPr>
              <a:t>early, better system level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direct VC, VD outgassing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refine bakeout (coupled with discharge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long term storage monitoring (Pirani in VC)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42" y="632090"/>
            <a:ext cx="1586900" cy="2985811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 bwMode="auto">
          <a:xfrm>
            <a:off x="4535887" y="4035724"/>
            <a:ext cx="2993998" cy="2246107"/>
            <a:chOff x="422" y="316"/>
            <a:chExt cx="4916" cy="3688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422" y="316"/>
              <a:ext cx="4916" cy="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" y="316"/>
              <a:ext cx="4922" cy="3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13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854" y="3062395"/>
            <a:ext cx="82719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Can we test the “gas burst” hypothesis for glitches? </a:t>
            </a:r>
          </a:p>
          <a:p>
            <a:r>
              <a:rPr lang="en-US" sz="2800" smtClean="0">
                <a:solidFill>
                  <a:srgbClr val="FF0000"/>
                </a:solidFill>
              </a:rPr>
              <a:t>Could we improve the flow paths to limit forces on TM?</a:t>
            </a:r>
            <a:endParaRPr lang="en-US" sz="2800">
              <a:solidFill>
                <a:srgbClr val="FF0000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510746" y="873726"/>
            <a:ext cx="6136207" cy="2188669"/>
            <a:chOff x="89" y="130"/>
            <a:chExt cx="5568" cy="198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89" y="130"/>
              <a:ext cx="5568" cy="1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" y="130"/>
              <a:ext cx="5574" cy="19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572854" y="143706"/>
            <a:ext cx="8252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No smoking gun for glitches ... strongest candidate is population of “gas burst” event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entering through EH holes, mostly towards IFO </a:t>
            </a:r>
            <a:r>
              <a:rPr lang="en-NL" smtClean="0"/>
              <a:t>–</a:t>
            </a:r>
            <a:r>
              <a:rPr lang="en-US" smtClean="0"/>
              <a:t> away from IBM </a:t>
            </a:r>
            <a:r>
              <a:rPr lang="en-NL" smtClean="0"/>
              <a:t>–</a:t>
            </a:r>
            <a:r>
              <a:rPr lang="en-US" smtClean="0"/>
              <a:t> and no torque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40294" y="6119119"/>
            <a:ext cx="538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Currently under molecular flow (MOLFLOW) analysis ... </a:t>
            </a:r>
            <a:endParaRPr lang="en-US"/>
          </a:p>
        </p:txBody>
      </p:sp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5351837" y="4350717"/>
            <a:ext cx="2575614" cy="1474435"/>
            <a:chOff x="100" y="19"/>
            <a:chExt cx="7480" cy="4282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00" y="19"/>
              <a:ext cx="7480" cy="4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US" sz="1350"/>
            </a:p>
          </p:txBody>
        </p:sp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" y="19"/>
              <a:ext cx="7486" cy="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253361" y="4100191"/>
            <a:ext cx="46781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typical glitch of order 10</a:t>
            </a:r>
            <a:r>
              <a:rPr lang="en-US" sz="1600" baseline="30000" smtClean="0"/>
              <a:t>11</a:t>
            </a:r>
            <a:r>
              <a:rPr lang="en-US" sz="1600" smtClean="0"/>
              <a:t> molecules, peak flow of 10</a:t>
            </a:r>
            <a:r>
              <a:rPr lang="en-US" sz="1600" baseline="30000" smtClean="0"/>
              <a:t>-11</a:t>
            </a:r>
            <a:r>
              <a:rPr lang="en-US" sz="1600" smtClean="0"/>
              <a:t> mBar L/s </a:t>
            </a:r>
            <a:r>
              <a:rPr lang="en-NL" sz="1600" smtClean="0"/>
              <a:t>–</a:t>
            </a:r>
            <a:r>
              <a:rPr lang="en-US" sz="1600" smtClean="0"/>
              <a:t> for glitch coming from IBM cavity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total outgassing from GRS order 10</a:t>
            </a:r>
            <a:r>
              <a:rPr lang="en-US" sz="1600" baseline="30000" smtClean="0"/>
              <a:t>-7</a:t>
            </a:r>
            <a:r>
              <a:rPr lang="en-US" sz="1600" smtClean="0"/>
              <a:t> mBar L/s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but most material in GRS does not make glitches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can we detect with pressure gauge / outgas test?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59342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4" name="Picture 1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" y="2388229"/>
            <a:ext cx="1467783" cy="1446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65" name="Picture 1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7" y="4270470"/>
            <a:ext cx="1492282" cy="14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2" name="Text Box 1140"/>
          <p:cNvSpPr txBox="1">
            <a:spLocks noChangeArrowheads="1"/>
          </p:cNvSpPr>
          <p:nvPr/>
        </p:nvSpPr>
        <p:spPr bwMode="auto">
          <a:xfrm>
            <a:off x="228250" y="7770"/>
            <a:ext cx="827046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smtClean="0">
                <a:solidFill>
                  <a:schemeClr val="accent1"/>
                </a:solidFill>
              </a:rPr>
              <a:t>LISA test mass </a:t>
            </a:r>
            <a:r>
              <a:rPr lang="en-NL" altLang="en-US" sz="2000" smtClean="0">
                <a:solidFill>
                  <a:schemeClr val="accent1"/>
                </a:solidFill>
              </a:rPr>
              <a:t>–</a:t>
            </a:r>
            <a:r>
              <a:rPr lang="en-US" altLang="en-US" sz="2000" smtClean="0">
                <a:solidFill>
                  <a:schemeClr val="accent1"/>
                </a:solidFill>
              </a:rPr>
              <a:t> electrode geometry 2025: as designed 2002 and tested 2016 </a:t>
            </a:r>
            <a:endParaRPr lang="en-US" altLang="en-US" sz="2000" smtClean="0">
              <a:solidFill>
                <a:schemeClr val="accent1"/>
              </a:solidFill>
            </a:endParaRPr>
          </a:p>
        </p:txBody>
      </p:sp>
      <p:pic>
        <p:nvPicPr>
          <p:cNvPr id="2163" name="Picture 11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" y="671267"/>
            <a:ext cx="1427307" cy="144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66" name="Rectangle 2165"/>
          <p:cNvSpPr/>
          <p:nvPr/>
        </p:nvSpPr>
        <p:spPr>
          <a:xfrm>
            <a:off x="1984958" y="1084484"/>
            <a:ext cx="7086213" cy="3970318"/>
          </a:xfrm>
          <a:prstGeom prst="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EDU» trento_yzin_z('din',4,'dx',4,'dy',2.9,'dz',3.5,'win',16,'mass',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46</a:t>
            </a:r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,...</a:t>
            </a: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'cagehole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',12,'double_inz','plt','xyz');</a:t>
            </a:r>
          </a:p>
          <a:p>
            <a:endParaRPr lang="en-US" sz="9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Modified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Trento Design (2 sensing electrodes on every face, YZ injection)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Assume Trento bridge: capacitance noise = 4.3674e-007 pF V / rtHz</a:t>
            </a:r>
          </a:p>
          <a:p>
            <a:endParaRPr lang="en-US" sz="9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DESIGN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X faces (mass face 46 x 46 mm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   Two sensing electrodes:  14.5 x 36 mm , gap 4 mm,  Rphi 10.75 mm (6 mm laser hole)</a:t>
            </a:r>
          </a:p>
          <a:p>
            <a:endParaRPr lang="en-US" sz="9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</a:p>
          <a:p>
            <a:endParaRPr lang="en-US" sz="9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 Sensitivities (nm or nrad/rtHz):;   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x        y        z        phi       th       eta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0.88965;    0.9;   1.4784;    82.7579;   57.8778;   96.9437;</a:t>
            </a:r>
          </a:p>
          <a:p>
            <a:endParaRPr lang="en-US" sz="9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Neg Electrostatic Stiffness (nano / s^2):    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wx^2      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wy^2        wz^2        wphi^2       wth^2      weta^2</a:t>
            </a: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LTP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Total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;     </a:t>
            </a:r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56.4967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;     2358.58;     2716.4987;       1599.5227;        2859.9274;     2457.0655;</a:t>
            </a: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LTP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Specs;       950;        950;         2850;      3850;         3850;        3850;</a:t>
            </a: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LTP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Act freqs (nano/s^2); 1.3;         2.2;          3.7;        16;         27;       23;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LISA </a:t>
            </a:r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Specs;       250;       250;         550;         550;     550;     550</a:t>
            </a:r>
          </a:p>
          <a:p>
            <a:r>
              <a:rPr lang="en-US" sz="900">
                <a:latin typeface="Courier New" panose="02070309020205020404" pitchFamily="49" charset="0"/>
                <a:cs typeface="Courier New" panose="02070309020205020404" pitchFamily="49" charset="0"/>
              </a:rPr>
              <a:t> LISA Act freqs (nano/s^2);  0.1;        0.1;        0.3;          0.5;        1;          1;</a:t>
            </a:r>
          </a:p>
          <a:p>
            <a:endParaRPr lang="en-US" sz="9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sv-SE" sz="90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sv-SE" sz="9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sv-SE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Bortoluzzi </a:t>
            </a:r>
            <a:r>
              <a:rPr lang="sv-SE" sz="900">
                <a:latin typeface="Courier New" panose="02070309020205020404" pitchFamily="49" charset="0"/>
                <a:cs typeface="Courier New" panose="02070309020205020404" pitchFamily="49" charset="0"/>
              </a:rPr>
              <a:t>Bottom Line: Mass Mass 1.9467 kg, inner housing dimensions: 54 x 51.8 x </a:t>
            </a:r>
            <a:r>
              <a:rPr lang="sv-SE" sz="900">
                <a:latin typeface="Courier New" panose="02070309020205020404" pitchFamily="49" charset="0"/>
                <a:cs typeface="Courier New" panose="02070309020205020404" pitchFamily="49" charset="0"/>
              </a:rPr>
              <a:t>53 </a:t>
            </a:r>
            <a:r>
              <a:rPr lang="sv-SE" sz="900" smtClean="0">
                <a:latin typeface="Courier New" panose="02070309020205020404" pitchFamily="49" charset="0"/>
                <a:cs typeface="Courier New" panose="02070309020205020404" pitchFamily="49" charset="0"/>
              </a:rPr>
              <a:t>mm</a:t>
            </a:r>
            <a:endParaRPr lang="sv-SE" sz="9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039193" y="4580092"/>
            <a:ext cx="6496016" cy="975941"/>
            <a:chOff x="2039193" y="4580092"/>
            <a:chExt cx="6496016" cy="975941"/>
          </a:xfrm>
        </p:grpSpPr>
        <p:sp>
          <p:nvSpPr>
            <p:cNvPr id="2" name="Oval 1"/>
            <p:cNvSpPr/>
            <p:nvPr/>
          </p:nvSpPr>
          <p:spPr>
            <a:xfrm>
              <a:off x="2039193" y="4580092"/>
              <a:ext cx="6360340" cy="59071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162983" y="5186701"/>
              <a:ext cx="63722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What is the biggest TM with the biggest gaps that we can launch?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2163454" y="5547876"/>
            <a:ext cx="67292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How big are the remaining forces </a:t>
            </a:r>
            <a:r>
              <a:rPr lang="en-NL">
                <a:solidFill>
                  <a:schemeClr val="accent1"/>
                </a:solidFill>
              </a:rPr>
              <a:t>–</a:t>
            </a:r>
            <a:r>
              <a:rPr lang="en-US">
                <a:solidFill>
                  <a:schemeClr val="accent1"/>
                </a:solidFill>
              </a:rPr>
              <a:t> electrostatic, thermal, molecules, ecc </a:t>
            </a:r>
            <a:r>
              <a:rPr lang="en-NL">
                <a:solidFill>
                  <a:schemeClr val="accent1"/>
                </a:solidFill>
              </a:rPr>
              <a:t>–</a:t>
            </a:r>
            <a:r>
              <a:rPr lang="en-US">
                <a:solidFill>
                  <a:schemeClr val="accent1"/>
                </a:solidFill>
              </a:rPr>
              <a:t> in this configuration? </a:t>
            </a:r>
          </a:p>
          <a:p>
            <a:r>
              <a:rPr lang="en-US">
                <a:solidFill>
                  <a:schemeClr val="accent1"/>
                </a:solidFill>
                <a:sym typeface="Wingdings" panose="05000000000000000000" pitchFamily="2" charset="2"/>
              </a:rPr>
              <a:t>	</a:t>
            </a:r>
            <a:r>
              <a:rPr lang="en-NL" smtClean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smtClean="0">
                <a:solidFill>
                  <a:schemeClr val="accent1"/>
                </a:solidFill>
                <a:sym typeface="Wingdings" panose="05000000000000000000" pitchFamily="2" charset="2"/>
              </a:rPr>
              <a:t> torsion pendulum, then </a:t>
            </a:r>
            <a:r>
              <a:rPr lang="en-US">
                <a:solidFill>
                  <a:schemeClr val="accent1"/>
                </a:solidFill>
                <a:sym typeface="Wingdings" panose="05000000000000000000" pitchFamily="2" charset="2"/>
              </a:rPr>
              <a:t>LISA Pathfinder in orbit test</a:t>
            </a:r>
            <a:endParaRPr lang="en-US">
              <a:solidFill>
                <a:schemeClr val="accent1"/>
              </a:solidFill>
            </a:endParaRPr>
          </a:p>
        </p:txBody>
      </p:sp>
      <p:sp>
        <p:nvSpPr>
          <p:cNvPr id="2167" name="TextBox 2166"/>
          <p:cNvSpPr txBox="1"/>
          <p:nvPr/>
        </p:nvSpPr>
        <p:spPr>
          <a:xfrm>
            <a:off x="1564750" y="356576"/>
            <a:ext cx="400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from Dolesi / Weber presentation (2002)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718276" y="717080"/>
            <a:ext cx="1051763" cy="636196"/>
            <a:chOff x="3718276" y="717080"/>
            <a:chExt cx="1051763" cy="636196"/>
          </a:xfrm>
        </p:grpSpPr>
        <p:sp>
          <p:nvSpPr>
            <p:cNvPr id="6" name="TextBox 5"/>
            <p:cNvSpPr txBox="1"/>
            <p:nvPr/>
          </p:nvSpPr>
          <p:spPr>
            <a:xfrm>
              <a:off x="3718276" y="717080"/>
              <a:ext cx="1051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</a:rPr>
                <a:t>4 mm X-gap</a:t>
              </a:r>
              <a:endParaRPr lang="en-US" sz="1400">
                <a:solidFill>
                  <a:srgbClr val="FF0000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3912043" y="1043234"/>
              <a:ext cx="485028" cy="3100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75" name="Group 2174"/>
          <p:cNvGrpSpPr/>
          <p:nvPr/>
        </p:nvGrpSpPr>
        <p:grpSpPr>
          <a:xfrm>
            <a:off x="5648548" y="724496"/>
            <a:ext cx="1806328" cy="645475"/>
            <a:chOff x="3420857" y="707801"/>
            <a:chExt cx="1806328" cy="645475"/>
          </a:xfrm>
        </p:grpSpPr>
        <p:sp>
          <p:nvSpPr>
            <p:cNvPr id="2176" name="TextBox 2175"/>
            <p:cNvSpPr txBox="1"/>
            <p:nvPr/>
          </p:nvSpPr>
          <p:spPr>
            <a:xfrm>
              <a:off x="3420857" y="707801"/>
              <a:ext cx="18063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>
                  <a:solidFill>
                    <a:srgbClr val="FF0000"/>
                  </a:solidFill>
                </a:rPr>
                <a:t>46 mm, 2 kg Au-Pt TM</a:t>
              </a:r>
              <a:endParaRPr lang="en-US" sz="1400">
                <a:solidFill>
                  <a:srgbClr val="FF0000"/>
                </a:solidFill>
              </a:endParaRPr>
            </a:p>
          </p:txBody>
        </p:sp>
        <p:sp>
          <p:nvSpPr>
            <p:cNvPr id="2177" name="Oval 2176"/>
            <p:cNvSpPr/>
            <p:nvPr/>
          </p:nvSpPr>
          <p:spPr>
            <a:xfrm>
              <a:off x="3912042" y="1043234"/>
              <a:ext cx="769949" cy="31004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72965" y="3494037"/>
            <a:ext cx="1932456" cy="575933"/>
            <a:chOff x="1072965" y="3494037"/>
            <a:chExt cx="1932456" cy="575933"/>
          </a:xfrm>
        </p:grpSpPr>
        <p:sp>
          <p:nvSpPr>
            <p:cNvPr id="9" name="Oval 8"/>
            <p:cNvSpPr/>
            <p:nvPr/>
          </p:nvSpPr>
          <p:spPr>
            <a:xfrm>
              <a:off x="1072965" y="3494037"/>
              <a:ext cx="1932456" cy="57593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84600" y="3494038"/>
              <a:ext cx="854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FF0000"/>
                  </a:solidFill>
                </a:rPr>
                <a:t>LTP / </a:t>
              </a:r>
            </a:p>
            <a:p>
              <a:pPr algn="ctr"/>
              <a:r>
                <a:rPr lang="en-US" sz="1400" smtClean="0">
                  <a:solidFill>
                    <a:srgbClr val="FF0000"/>
                  </a:solidFill>
                </a:rPr>
                <a:t>SMART-2</a:t>
              </a:r>
              <a:endParaRPr lang="en-US" sz="140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96755" y="4095341"/>
            <a:ext cx="1745228" cy="385317"/>
            <a:chOff x="1196755" y="4095341"/>
            <a:chExt cx="1745228" cy="385317"/>
          </a:xfrm>
        </p:grpSpPr>
        <p:sp>
          <p:nvSpPr>
            <p:cNvPr id="2178" name="Oval 2177"/>
            <p:cNvSpPr/>
            <p:nvPr/>
          </p:nvSpPr>
          <p:spPr>
            <a:xfrm>
              <a:off x="1196755" y="4095341"/>
              <a:ext cx="1745228" cy="38531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9" name="TextBox 2178"/>
            <p:cNvSpPr txBox="1"/>
            <p:nvPr/>
          </p:nvSpPr>
          <p:spPr>
            <a:xfrm>
              <a:off x="1495464" y="4111220"/>
              <a:ext cx="4894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smtClean="0">
                  <a:solidFill>
                    <a:srgbClr val="FF0000"/>
                  </a:solidFill>
                </a:rPr>
                <a:t>LISA</a:t>
              </a:r>
              <a:endParaRPr lang="en-US" sz="1400">
                <a:solidFill>
                  <a:srgbClr val="FF0000"/>
                </a:solidFill>
              </a:endParaRPr>
            </a:p>
          </p:txBody>
        </p:sp>
      </p:grpSp>
      <p:pic>
        <p:nvPicPr>
          <p:cNvPr id="2180" name="Picture 5" descr="D:\eudora\attach\stops_assembly_0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17" y="519776"/>
            <a:ext cx="1491533" cy="15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48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6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4442" y="198784"/>
            <a:ext cx="8796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Summary: experimental situation for free-falling TM in LISA</a:t>
            </a:r>
            <a:endParaRPr lang="en-US" sz="2800">
              <a:solidFill>
                <a:schemeClr val="accent1"/>
              </a:solidFill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0" y="1059559"/>
            <a:ext cx="3979980" cy="2558646"/>
            <a:chOff x="603" y="79"/>
            <a:chExt cx="6474" cy="416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603" y="79"/>
              <a:ext cx="6474" cy="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" y="79"/>
              <a:ext cx="6480" cy="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7" r="6671"/>
          <a:stretch/>
        </p:blipFill>
        <p:spPr>
          <a:xfrm>
            <a:off x="4564047" y="1059559"/>
            <a:ext cx="4367315" cy="28291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492" y="3913052"/>
            <a:ext cx="50466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LISA Pathfinder left us with a detailed, experimentally anchored force noise budget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but it doesn’t explain everything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we can’t test to LISA limit on ground </a:t>
            </a:r>
            <a:endParaRPr lang="en-US" sz="160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but we can mitigate key risks (we think)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next 2-3 years critical for testing and consolidating GRS on ground</a:t>
            </a:r>
            <a:endParaRPr lang="en-US" sz="1600"/>
          </a:p>
        </p:txBody>
      </p:sp>
      <p:sp>
        <p:nvSpPr>
          <p:cNvPr id="8" name="TextBox 7"/>
          <p:cNvSpPr txBox="1"/>
          <p:nvPr/>
        </p:nvSpPr>
        <p:spPr>
          <a:xfrm>
            <a:off x="5204158" y="1762732"/>
            <a:ext cx="8797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rgbClr val="6666FF"/>
                </a:solidFill>
                <a:latin typeface="Calibri" panose="020F0502020204030204"/>
              </a:rPr>
              <a:t>LPF </a:t>
            </a:r>
            <a:r>
              <a:rPr lang="en-US" sz="1200" smtClean="0">
                <a:solidFill>
                  <a:srgbClr val="6666FF"/>
                </a:solidFill>
                <a:latin typeface="Calibri" panose="020F0502020204030204"/>
              </a:rPr>
              <a:t>result </a:t>
            </a:r>
            <a:endParaRPr lang="en-US" sz="1200">
              <a:solidFill>
                <a:srgbClr val="6666FF"/>
              </a:solidFill>
              <a:latin typeface="Calibri" panose="020F050202020403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65326" y="2542703"/>
            <a:ext cx="14402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FF0000"/>
                </a:solidFill>
                <a:latin typeface="Calibri" panose="020F0502020204030204"/>
              </a:rPr>
              <a:t>LISA </a:t>
            </a:r>
            <a:r>
              <a:rPr lang="en-US" sz="1200">
                <a:solidFill>
                  <a:srgbClr val="FF0000"/>
                </a:solidFill>
                <a:latin typeface="Calibri" panose="020F0502020204030204"/>
              </a:rPr>
              <a:t>requirement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48441"/>
          <a:stretch/>
        </p:blipFill>
        <p:spPr bwMode="auto">
          <a:xfrm>
            <a:off x="8241512" y="3033265"/>
            <a:ext cx="1167995" cy="60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996414" y="889819"/>
            <a:ext cx="4137823" cy="2249784"/>
            <a:chOff x="1937450" y="1089767"/>
            <a:chExt cx="4137823" cy="2249784"/>
          </a:xfrm>
        </p:grpSpPr>
        <p:grpSp>
          <p:nvGrpSpPr>
            <p:cNvPr id="12" name="Group 11"/>
            <p:cNvGrpSpPr/>
            <p:nvPr/>
          </p:nvGrpSpPr>
          <p:grpSpPr>
            <a:xfrm>
              <a:off x="1937450" y="1357573"/>
              <a:ext cx="2899264" cy="1981978"/>
              <a:chOff x="1937450" y="1357573"/>
              <a:chExt cx="2899264" cy="1981978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1937450" y="2877886"/>
                <a:ext cx="10418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>
                    <a:solidFill>
                      <a:prstClr val="white">
                        <a:lumMod val="75000"/>
                      </a:prstClr>
                    </a:solidFill>
                    <a:latin typeface="Calibri" panose="020F0502020204030204"/>
                  </a:rPr>
                  <a:t>LPF noise model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3649777" y="1357573"/>
                <a:ext cx="118693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smtClean="0">
                    <a:solidFill>
                      <a:srgbClr val="E68AB8"/>
                    </a:solidFill>
                    <a:latin typeface="Calibri" panose="020F0502020204030204"/>
                  </a:rPr>
                  <a:t>UTN ground </a:t>
                </a:r>
                <a:r>
                  <a:rPr lang="en-US" sz="1200">
                    <a:solidFill>
                      <a:srgbClr val="E68AB8"/>
                    </a:solidFill>
                    <a:latin typeface="Calibri" panose="020F0502020204030204"/>
                  </a:rPr>
                  <a:t>test upper limit</a:t>
                </a:r>
              </a:p>
            </p:txBody>
          </p:sp>
        </p:grp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66278" y="1089767"/>
              <a:ext cx="908995" cy="997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6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158" y="1179277"/>
            <a:ext cx="879738" cy="62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1" b="12545"/>
          <a:stretch/>
        </p:blipFill>
        <p:spPr>
          <a:xfrm>
            <a:off x="6076646" y="4702031"/>
            <a:ext cx="2979269" cy="15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5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382" y="2226366"/>
            <a:ext cx="1228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Thank you!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1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07453" y="525894"/>
            <a:ext cx="1892419" cy="2844349"/>
            <a:chOff x="1226" y="-326"/>
            <a:chExt cx="3308" cy="497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26" y="-326"/>
              <a:ext cx="3308" cy="4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6" y="-326"/>
              <a:ext cx="3314" cy="4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5260"/>
          <a:stretch/>
        </p:blipFill>
        <p:spPr>
          <a:xfrm>
            <a:off x="3171069" y="1334514"/>
            <a:ext cx="5774149" cy="2108401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033176" y="954157"/>
            <a:ext cx="0" cy="3800723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98125" y="2898086"/>
            <a:ext cx="39120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>
                <a:solidFill>
                  <a:schemeClr val="accent1"/>
                </a:solidFill>
              </a:rPr>
              <a:t>GRS </a:t>
            </a:r>
            <a:r>
              <a:rPr lang="en-US" sz="2000" smtClean="0">
                <a:solidFill>
                  <a:schemeClr val="accent1"/>
                </a:solidFill>
              </a:rPr>
              <a:t>VC</a:t>
            </a:r>
            <a:endParaRPr lang="en-US" sz="2000" smtClean="0"/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smtClean="0"/>
              <a:t>baked / tested / sealed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smtClean="0"/>
              <a:t>input from leak and water perm. from VD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smtClean="0"/>
              <a:t>conductance to space (25 L/s, 9 L/s from EH)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smtClean="0"/>
              <a:t>location of outgassing “felt” by TM </a:t>
            </a:r>
          </a:p>
          <a:p>
            <a:pPr marL="742950" lvl="1" indent="-285750" algn="r">
              <a:buFont typeface="Arial" panose="020B0604020202020204" pitchFamily="34" charset="0"/>
              <a:buChar char="•"/>
            </a:pPr>
            <a:r>
              <a:rPr lang="en-US" sz="1400" b="1" i="1" smtClean="0"/>
              <a:t>F</a:t>
            </a:r>
            <a:r>
              <a:rPr lang="en-US" sz="1400" b="1" i="1" baseline="-25000" smtClean="0"/>
              <a:t>x</a:t>
            </a:r>
            <a:r>
              <a:rPr lang="en-US" sz="1400" smtClean="0"/>
              <a:t> not just </a:t>
            </a:r>
            <a:r>
              <a:rPr lang="en-US" sz="1400" b="1" i="1" smtClean="0"/>
              <a:t>p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en-US" sz="1400" smtClean="0"/>
              <a:t>risk of contamination TM surfaces</a:t>
            </a:r>
            <a:endParaRPr lang="en-US" sz="1400"/>
          </a:p>
        </p:txBody>
      </p:sp>
      <p:sp>
        <p:nvSpPr>
          <p:cNvPr id="13" name="TextBox 12"/>
          <p:cNvSpPr txBox="1"/>
          <p:nvPr/>
        </p:nvSpPr>
        <p:spPr>
          <a:xfrm>
            <a:off x="5128591" y="3474721"/>
            <a:ext cx="3712509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GRS </a:t>
            </a:r>
            <a:r>
              <a:rPr lang="en-US" smtClean="0">
                <a:solidFill>
                  <a:schemeClr val="accent1"/>
                </a:solidFill>
              </a:rPr>
              <a:t>VD</a:t>
            </a:r>
            <a:endParaRPr lang="en-US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most of storage time in vacuum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smtClean="0">
                <a:solidFill>
                  <a:schemeClr val="accent1"/>
                </a:solidFill>
              </a:rPr>
              <a:t>new </a:t>
            </a:r>
            <a:r>
              <a:rPr lang="en-US" sz="1400">
                <a:solidFill>
                  <a:schemeClr val="accent1"/>
                </a:solidFill>
              </a:rPr>
              <a:t>for </a:t>
            </a:r>
            <a:r>
              <a:rPr lang="en-US" sz="1400" smtClean="0">
                <a:solidFill>
                  <a:schemeClr val="accent1"/>
                </a:solidFill>
              </a:rPr>
              <a:t>LISA (ground vac IF)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limited time exposure in system AIT and just before launch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smtClean="0"/>
              <a:t>reabsorb water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higher (2x) conductance to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little sensitivity of </a:t>
            </a:r>
            <a:r>
              <a:rPr lang="en-US" sz="1400" b="1" i="1" smtClean="0"/>
              <a:t>F</a:t>
            </a:r>
            <a:r>
              <a:rPr lang="en-US" sz="1400" b="1" i="1" baseline="-25000" smtClean="0"/>
              <a:t>x</a:t>
            </a:r>
            <a:r>
              <a:rPr lang="en-US" sz="1400" smtClean="0"/>
              <a:t> to outgas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mtClean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720547" y="1591447"/>
            <a:ext cx="175967" cy="444087"/>
          </a:xfrm>
          <a:prstGeom prst="straightConnector1">
            <a:avLst/>
          </a:prstGeom>
          <a:ln w="57150" cmpd="dbl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742954" y="2226365"/>
            <a:ext cx="513233" cy="0"/>
          </a:xfrm>
          <a:prstGeom prst="straightConnector1">
            <a:avLst/>
          </a:prstGeom>
          <a:ln w="85725" cmpd="dbl">
            <a:tailEnd type="stealth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346435" y="1252893"/>
            <a:ext cx="524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</a:rPr>
              <a:t>leak</a:t>
            </a:r>
            <a:endParaRPr lang="en-US" sz="1600">
              <a:solidFill>
                <a:schemeClr val="accent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66111" y="1595019"/>
            <a:ext cx="1184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chemeClr val="accent1"/>
                </a:solidFill>
              </a:rPr>
              <a:t>permeation (water)</a:t>
            </a:r>
            <a:endParaRPr lang="en-US" sz="1400">
              <a:solidFill>
                <a:schemeClr val="accent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128591" y="1176793"/>
            <a:ext cx="127223" cy="55659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65123" y="9932"/>
            <a:ext cx="62246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Vacuum system in proposed baseline GRS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53383" y="598988"/>
            <a:ext cx="1130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smtClean="0"/>
              <a:t>vent valve </a:t>
            </a:r>
          </a:p>
          <a:p>
            <a:pPr algn="ctr"/>
            <a:r>
              <a:rPr lang="en-US" sz="1600" smtClean="0"/>
              <a:t>(Viton seal)</a:t>
            </a:r>
            <a:endParaRPr lang="en-US" sz="1600"/>
          </a:p>
        </p:txBody>
      </p:sp>
      <p:sp>
        <p:nvSpPr>
          <p:cNvPr id="26" name="Freeform 25"/>
          <p:cNvSpPr/>
          <p:nvPr/>
        </p:nvSpPr>
        <p:spPr>
          <a:xfrm>
            <a:off x="5136543" y="1773141"/>
            <a:ext cx="469127" cy="349857"/>
          </a:xfrm>
          <a:custGeom>
            <a:avLst/>
            <a:gdLst>
              <a:gd name="connsiteX0" fmla="*/ 469127 w 469127"/>
              <a:gd name="connsiteY0" fmla="*/ 0 h 349857"/>
              <a:gd name="connsiteX1" fmla="*/ 135172 w 469127"/>
              <a:gd name="connsiteY1" fmla="*/ 198782 h 349857"/>
              <a:gd name="connsiteX2" fmla="*/ 0 w 469127"/>
              <a:gd name="connsiteY2" fmla="*/ 349857 h 34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9127" h="349857">
                <a:moveTo>
                  <a:pt x="469127" y="0"/>
                </a:moveTo>
                <a:cubicBezTo>
                  <a:pt x="341243" y="70236"/>
                  <a:pt x="213360" y="140473"/>
                  <a:pt x="135172" y="198782"/>
                </a:cubicBezTo>
                <a:cubicBezTo>
                  <a:pt x="56984" y="257091"/>
                  <a:pt x="28492" y="303474"/>
                  <a:pt x="0" y="349857"/>
                </a:cubicBezTo>
              </a:path>
            </a:pathLst>
          </a:custGeom>
          <a:noFill/>
          <a:ln>
            <a:solidFill>
              <a:schemeClr val="accent1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8"/>
          <p:cNvGrpSpPr>
            <a:grpSpLocks noChangeAspect="1"/>
          </p:cNvGrpSpPr>
          <p:nvPr/>
        </p:nvGrpSpPr>
        <p:grpSpPr bwMode="auto">
          <a:xfrm>
            <a:off x="1195537" y="4796993"/>
            <a:ext cx="2700977" cy="1118095"/>
            <a:chOff x="710" y="3461"/>
            <a:chExt cx="2278" cy="943"/>
          </a:xfrm>
        </p:grpSpPr>
        <p:sp>
          <p:nvSpPr>
            <p:cNvPr id="31" name="AutoShape 7"/>
            <p:cNvSpPr>
              <a:spLocks noChangeAspect="1" noChangeArrowheads="1" noTextEdit="1"/>
            </p:cNvSpPr>
            <p:nvPr/>
          </p:nvSpPr>
          <p:spPr bwMode="auto">
            <a:xfrm>
              <a:off x="710" y="3461"/>
              <a:ext cx="2278" cy="9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" y="3461"/>
              <a:ext cx="2284" cy="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440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220134" y="597487"/>
            <a:ext cx="6657213" cy="5940282"/>
            <a:chOff x="215" y="-218"/>
            <a:chExt cx="5330" cy="4756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5" y="-218"/>
              <a:ext cx="5330" cy="4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" y="-218"/>
              <a:ext cx="5336" cy="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7217342" y="915301"/>
            <a:ext cx="1133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Baseline </a:t>
            </a:r>
          </a:p>
          <a:p>
            <a:pPr algn="ctr"/>
            <a:r>
              <a:rPr lang="en-US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(CVM)</a:t>
            </a:r>
            <a:endParaRPr lang="en-US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30884" y="167498"/>
            <a:ext cx="5234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Pressure allocation strategy with baseline CVM design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921" y="1812896"/>
            <a:ext cx="2229079" cy="419409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37322" y="3228230"/>
            <a:ext cx="1494845" cy="596347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41761" y="3228230"/>
            <a:ext cx="1321642" cy="51815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48171" y="2402620"/>
            <a:ext cx="1321642" cy="518159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539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15" y="1354347"/>
            <a:ext cx="5038265" cy="17546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C9E625-CBCE-5E51-A87E-9FC9C44AA44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824" y="4534535"/>
            <a:ext cx="1063090" cy="799837"/>
          </a:xfrm>
          <a:prstGeom prst="rect">
            <a:avLst/>
          </a:prstGeom>
        </p:spPr>
      </p:pic>
      <p:pic>
        <p:nvPicPr>
          <p:cNvPr id="5" name="Picture 4" descr="A picture containing indoor, butter&#10;&#10;Description automatically generated">
            <a:extLst>
              <a:ext uri="{FF2B5EF4-FFF2-40B4-BE49-F238E27FC236}">
                <a16:creationId xmlns:a16="http://schemas.microsoft.com/office/drawing/2014/main" id="{E2B0D4DD-306E-7F8B-32B5-FC2A362E7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6276" y="3306397"/>
            <a:ext cx="840318" cy="933089"/>
          </a:xfrm>
          <a:prstGeom prst="rect">
            <a:avLst/>
          </a:prstGeom>
        </p:spPr>
      </p:pic>
      <p:pic>
        <p:nvPicPr>
          <p:cNvPr id="6" name="Picture 5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BC5BF632-A564-2708-2412-2D527A6DE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02" b="6986"/>
          <a:stretch/>
        </p:blipFill>
        <p:spPr>
          <a:xfrm>
            <a:off x="178360" y="2437899"/>
            <a:ext cx="1153082" cy="1947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3964" y="894600"/>
            <a:ext cx="3127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>
                <a:solidFill>
                  <a:srgbClr val="FFFFFF"/>
                </a:solidFill>
                <a:latin typeface="Atkinson Hyperlegible"/>
              </a:rPr>
              <a:t>GRS product breakdown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3964" y="2035467"/>
            <a:ext cx="143981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>
                <a:solidFill>
                  <a:srgbClr val="0C377B"/>
                </a:solidFill>
                <a:latin typeface="Atkinson Hyperlegible"/>
              </a:rPr>
              <a:t>GRS head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301803" y="3176335"/>
            <a:ext cx="566507" cy="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93181" y="4149419"/>
            <a:ext cx="23327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conductive (Au-coated Mo) shield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contact-free capacitive sensor and electrostatic actuator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Au-coated, bulk Mo electrodes (injection / sensing) with sapphire spacers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rgbClr val="0C377B"/>
                </a:solidFill>
                <a:latin typeface="Atkinson Hyperlegible"/>
              </a:rPr>
              <a:t>“big gaps” (4 mm x</a:t>
            </a:r>
            <a:r>
              <a:rPr lang="en-US" sz="1050">
                <a:solidFill>
                  <a:srgbClr val="0C377B"/>
                </a:solidFill>
                <a:latin typeface="Atkinson Hyperlegible"/>
              </a:rPr>
              <a:t>)</a:t>
            </a:r>
            <a:endParaRPr lang="en-US" sz="1050">
              <a:solidFill>
                <a:srgbClr val="0C377B"/>
              </a:solidFill>
              <a:latin typeface="Atkinson Hyperlegible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125" y="1803772"/>
            <a:ext cx="1765301" cy="3530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985365" y="3385878"/>
            <a:ext cx="170089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>
                <a:solidFill>
                  <a:srgbClr val="0C377B"/>
                </a:solidFill>
                <a:latin typeface="Atkinson Hyperlegible"/>
              </a:rPr>
              <a:t>46 mm Au/Pt TM </a:t>
            </a:r>
            <a:endParaRPr lang="en-US" sz="1050" b="1">
              <a:solidFill>
                <a:srgbClr val="0C377B"/>
              </a:solidFill>
              <a:latin typeface="Atkinson Hyperlegible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 b="1">
                <a:solidFill>
                  <a:srgbClr val="0C377B"/>
                </a:solidFill>
                <a:latin typeface="Atkinson Hyperlegible"/>
              </a:rPr>
              <a:t>heavy 1.92 kg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Au coated</a:t>
            </a:r>
            <a:endParaRPr lang="en-US" sz="1050">
              <a:solidFill>
                <a:srgbClr val="0C377B"/>
              </a:solidFill>
              <a:latin typeface="Atkinson Hyperlegibl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6363" y="3411794"/>
            <a:ext cx="191049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Ti vacuum chamber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vented to space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through viton-seal vent valve and vent duct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gravitational balance masses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/>
                </a:solidFill>
                <a:latin typeface="Atkinson Hyperlegible"/>
              </a:rPr>
              <a:t>optical window for TM IFO</a:t>
            </a:r>
          </a:p>
          <a:p>
            <a:pPr defTabSz="685800"/>
            <a:endParaRPr lang="en-US" sz="1050">
              <a:solidFill>
                <a:srgbClr val="0C377B"/>
              </a:solidFill>
              <a:latin typeface="Atkinson Hyperlegible"/>
            </a:endParaRPr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EE7B586B-4119-ADEC-721E-C350EAC6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/>
              <a:t>19 June 2025</a:t>
            </a: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>
                <a:solidFill>
                  <a:srgbClr val="0C377B">
                    <a:tint val="82000"/>
                  </a:srgbClr>
                </a:solidFill>
                <a:latin typeface="Atkinson Hyperlegible"/>
              </a:rPr>
              <a:pPr defTabSz="685800"/>
              <a:t>24</a:t>
            </a:fld>
            <a:endParaRPr lang="en-US">
              <a:solidFill>
                <a:srgbClr val="0C377B">
                  <a:tint val="82000"/>
                </a:srgbClr>
              </a:solidFill>
              <a:latin typeface="Atkinson Hyperlegible"/>
            </a:endParaRPr>
          </a:p>
        </p:txBody>
      </p:sp>
      <p:grpSp>
        <p:nvGrpSpPr>
          <p:cNvPr id="28" name="Group 16"/>
          <p:cNvGrpSpPr>
            <a:grpSpLocks noChangeAspect="1"/>
          </p:cNvGrpSpPr>
          <p:nvPr/>
        </p:nvGrpSpPr>
        <p:grpSpPr bwMode="auto">
          <a:xfrm>
            <a:off x="40910" y="4668418"/>
            <a:ext cx="1595871" cy="665954"/>
            <a:chOff x="1296" y="1499"/>
            <a:chExt cx="3168" cy="1322"/>
          </a:xfrm>
        </p:grpSpPr>
        <p:sp>
          <p:nvSpPr>
            <p:cNvPr id="29" name="AutoShape 15"/>
            <p:cNvSpPr>
              <a:spLocks noChangeAspect="1" noChangeArrowheads="1" noTextEdit="1"/>
            </p:cNvSpPr>
            <p:nvPr/>
          </p:nvSpPr>
          <p:spPr bwMode="auto">
            <a:xfrm>
              <a:off x="1296" y="1499"/>
              <a:ext cx="3168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C377B"/>
                </a:solidFill>
                <a:latin typeface="Atkinson Hyperlegible"/>
              </a:endParaRPr>
            </a:p>
          </p:txBody>
        </p:sp>
        <p:pic>
          <p:nvPicPr>
            <p:cNvPr id="30" name="Picture 2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1499"/>
              <a:ext cx="3174" cy="1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344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15" y="1354347"/>
            <a:ext cx="5038265" cy="175465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5400000">
            <a:off x="7444900" y="4160632"/>
            <a:ext cx="1999526" cy="765455"/>
            <a:chOff x="39598" y="1494616"/>
            <a:chExt cx="2941099" cy="1150019"/>
          </a:xfrm>
        </p:grpSpPr>
        <p:pic>
          <p:nvPicPr>
            <p:cNvPr id="8" name="Picture 7" descr="2sidesGPR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8" y="1652146"/>
              <a:ext cx="2941099" cy="828871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919256" y="1494616"/>
              <a:ext cx="1168342" cy="1150019"/>
              <a:chOff x="7726485" y="1107211"/>
              <a:chExt cx="992483" cy="976918"/>
            </a:xfrm>
          </p:grpSpPr>
          <p:sp>
            <p:nvSpPr>
              <p:cNvPr id="10" name="Rectangle 9"/>
              <p:cNvSpPr/>
              <p:nvPr/>
            </p:nvSpPr>
            <p:spPr>
              <a:xfrm rot="5400000">
                <a:off x="8159818" y="675336"/>
                <a:ext cx="126249" cy="99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it-IT" sz="1350">
                  <a:solidFill>
                    <a:srgbClr val="FFFFFF"/>
                  </a:solidFill>
                  <a:latin typeface="Atkinson Hyperlegible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 rot="5400000">
                <a:off x="8158361" y="1526005"/>
                <a:ext cx="126249" cy="99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it-IT" sz="1350">
                  <a:solidFill>
                    <a:srgbClr val="FFFFFF"/>
                  </a:solidFill>
                  <a:latin typeface="Atkinson Hyperlegible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10800000">
                <a:off x="7726485" y="1720018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it-IT" sz="1350">
                  <a:solidFill>
                    <a:srgbClr val="FFFFFF"/>
                  </a:solidFill>
                  <a:latin typeface="Atkinson Hyperlegible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 rot="10800000">
                <a:off x="7731404" y="1124744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it-IT" sz="1350">
                  <a:solidFill>
                    <a:srgbClr val="FFFFFF"/>
                  </a:solidFill>
                  <a:latin typeface="Atkinson Hyperlegible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 rot="10800000">
                <a:off x="8592719" y="1720018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it-IT" sz="1350">
                  <a:solidFill>
                    <a:srgbClr val="FFFFFF"/>
                  </a:solidFill>
                  <a:latin typeface="Atkinson Hyperlegible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 rot="10800000">
                <a:off x="8591432" y="1124744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lang="it-IT" sz="1350">
                  <a:solidFill>
                    <a:srgbClr val="FFFFFF"/>
                  </a:solidFill>
                  <a:latin typeface="Atkinson Hyperlegible"/>
                </a:endParaRPr>
              </a:p>
            </p:txBody>
          </p:sp>
        </p:grpSp>
      </p:grpSp>
      <p:cxnSp>
        <p:nvCxnSpPr>
          <p:cNvPr id="20" name="Straight Connector 19"/>
          <p:cNvCxnSpPr/>
          <p:nvPr/>
        </p:nvCxnSpPr>
        <p:spPr>
          <a:xfrm>
            <a:off x="3301803" y="3230714"/>
            <a:ext cx="566507" cy="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057833" y="3230714"/>
            <a:ext cx="566507" cy="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3266597"/>
            <a:ext cx="26723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1350">
                <a:solidFill>
                  <a:srgbClr val="A40000">
                    <a:lumMod val="75000"/>
                  </a:srgbClr>
                </a:solidFill>
                <a:latin typeface="Atkinson Hyperlegible"/>
              </a:rPr>
              <a:t>GRS mechanisms and </a:t>
            </a:r>
            <a:r>
              <a:rPr lang="en-US" sz="1350">
                <a:solidFill>
                  <a:srgbClr val="A40000">
                    <a:lumMod val="75000"/>
                  </a:srgbClr>
                </a:solidFill>
                <a:latin typeface="Atkinson Hyperlegible"/>
              </a:rPr>
              <a:t>controller</a:t>
            </a:r>
            <a:endParaRPr lang="en-US" sz="1350">
              <a:solidFill>
                <a:srgbClr val="A40000">
                  <a:lumMod val="75000"/>
                </a:srgbClr>
              </a:solidFill>
              <a:latin typeface="Atkinson Hyperlegibl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3964" y="894600"/>
            <a:ext cx="3127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>
                <a:solidFill>
                  <a:srgbClr val="FFFFFF"/>
                </a:solidFill>
                <a:latin typeface="Atkinson Hyperlegible"/>
              </a:rPr>
              <a:t>GRS product breakdown</a:t>
            </a:r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37131" y="3662064"/>
            <a:ext cx="2280651" cy="1855805"/>
            <a:chOff x="1478" y="238"/>
            <a:chExt cx="4724" cy="3844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478" y="238"/>
              <a:ext cx="4724" cy="3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C377B"/>
                </a:solidFill>
                <a:latin typeface="Atkinson Hyperlegible"/>
              </a:endParaRP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8" y="238"/>
              <a:ext cx="4730" cy="3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2389517" y="4162926"/>
            <a:ext cx="26906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srgbClr val="0C377B"/>
                </a:solidFill>
                <a:latin typeface="Atkinson Hyperlegible"/>
              </a:rPr>
              <a:t>Single shot “caging venting mechanism” (CVM)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</a:rPr>
              <a:t>simultaneous release of 1.2 kN launch lock and open of vent valve</a:t>
            </a:r>
            <a:endParaRPr lang="en-US" sz="1200">
              <a:solidFill>
                <a:srgbClr val="0C377B">
                  <a:lumMod val="60000"/>
                  <a:lumOff val="40000"/>
                </a:srgbClr>
              </a:solidFill>
              <a:latin typeface="Atkinson Hyperlegibl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7584" y="3662064"/>
            <a:ext cx="25532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srgbClr val="0C377B"/>
                </a:solidFill>
                <a:latin typeface="Atkinson Hyperlegible"/>
              </a:rPr>
              <a:t>Multi-use “grabbing positioning release” mechanism (GPRM)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</a:rPr>
              <a:t>for TM operations in flight, typical loads 1 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</a:rPr>
              <a:t>must release with &lt; 15 </a:t>
            </a:r>
            <a:r>
              <a:rPr lang="en-US" sz="1200">
                <a:solidFill>
                  <a:srgbClr val="0C377B">
                    <a:lumMod val="60000"/>
                    <a:lumOff val="40000"/>
                  </a:srgbClr>
                </a:solidFill>
                <a:latin typeface="Symbol" panose="05050102010706020507" pitchFamily="18" charset="2"/>
              </a:rPr>
              <a:t>m</a:t>
            </a:r>
            <a:r>
              <a:rPr lang="en-US" sz="120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</a:rPr>
              <a:t>m/s velocities</a:t>
            </a:r>
          </a:p>
        </p:txBody>
      </p:sp>
      <p:sp>
        <p:nvSpPr>
          <p:cNvPr id="26" name="Date Placeholder 1">
            <a:extLst>
              <a:ext uri="{FF2B5EF4-FFF2-40B4-BE49-F238E27FC236}">
                <a16:creationId xmlns:a16="http://schemas.microsoft.com/office/drawing/2014/main" id="{EE7B586B-4119-ADEC-721E-C350EAC6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/>
              <a:t>19 June 2025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>
                <a:solidFill>
                  <a:srgbClr val="0C377B">
                    <a:tint val="82000"/>
                  </a:srgbClr>
                </a:solidFill>
                <a:latin typeface="Atkinson Hyperlegible"/>
              </a:rPr>
              <a:pPr defTabSz="685800"/>
              <a:t>25</a:t>
            </a:fld>
            <a:endParaRPr lang="en-US">
              <a:solidFill>
                <a:srgbClr val="0C377B">
                  <a:tint val="82000"/>
                </a:srgbClr>
              </a:solidFill>
              <a:latin typeface="Atkinson Hyperlegible"/>
            </a:endParaRPr>
          </a:p>
        </p:txBody>
      </p:sp>
    </p:spTree>
    <p:extLst>
      <p:ext uri="{BB962C8B-B14F-4D97-AF65-F5344CB8AC3E}">
        <p14:creationId xmlns:p14="http://schemas.microsoft.com/office/powerpoint/2010/main" val="1408210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15" y="1354347"/>
            <a:ext cx="5038265" cy="1754656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61425" y="3155106"/>
            <a:ext cx="2328092" cy="1659979"/>
            <a:chOff x="296" y="2160"/>
            <a:chExt cx="1920" cy="1369"/>
          </a:xfrm>
        </p:grpSpPr>
        <p:sp>
          <p:nvSpPr>
            <p:cNvPr id="6" name="AutoShape 3"/>
            <p:cNvSpPr>
              <a:spLocks noChangeAspect="1" noChangeArrowheads="1" noTextEdit="1"/>
            </p:cNvSpPr>
            <p:nvPr/>
          </p:nvSpPr>
          <p:spPr bwMode="auto">
            <a:xfrm>
              <a:off x="296" y="2160"/>
              <a:ext cx="1920" cy="1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C377B"/>
                </a:solidFill>
                <a:latin typeface="Atkinson Hyperlegible"/>
              </a:endParaRPr>
            </a:p>
          </p:txBody>
        </p:sp>
        <p:pic>
          <p:nvPicPr>
            <p:cNvPr id="19461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" y="2160"/>
              <a:ext cx="1921" cy="1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Group 8"/>
          <p:cNvGrpSpPr>
            <a:grpSpLocks noChangeAspect="1"/>
          </p:cNvGrpSpPr>
          <p:nvPr/>
        </p:nvGrpSpPr>
        <p:grpSpPr bwMode="auto">
          <a:xfrm>
            <a:off x="7414153" y="3230715"/>
            <a:ext cx="1589034" cy="1225081"/>
            <a:chOff x="566" y="376"/>
            <a:chExt cx="4628" cy="3568"/>
          </a:xfrm>
        </p:grpSpPr>
        <p:sp>
          <p:nvSpPr>
            <p:cNvPr id="23" name="AutoShape 7"/>
            <p:cNvSpPr>
              <a:spLocks noChangeAspect="1" noChangeArrowheads="1" noTextEdit="1"/>
            </p:cNvSpPr>
            <p:nvPr/>
          </p:nvSpPr>
          <p:spPr bwMode="auto">
            <a:xfrm>
              <a:off x="566" y="376"/>
              <a:ext cx="4628" cy="3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solidFill>
                  <a:srgbClr val="0C377B"/>
                </a:solidFill>
                <a:latin typeface="Atkinson Hyperlegible"/>
              </a:endParaRPr>
            </a:p>
          </p:txBody>
        </p:sp>
        <p:pic>
          <p:nvPicPr>
            <p:cNvPr id="19465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" y="376"/>
              <a:ext cx="4634" cy="3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Straight Connector 26"/>
          <p:cNvCxnSpPr/>
          <p:nvPr/>
        </p:nvCxnSpPr>
        <p:spPr>
          <a:xfrm>
            <a:off x="3933235" y="3230714"/>
            <a:ext cx="429371" cy="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700839" y="4815085"/>
            <a:ext cx="144316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>
                <a:solidFill>
                  <a:srgbClr val="A40000">
                    <a:lumMod val="75000"/>
                  </a:srgbClr>
                </a:solidFill>
                <a:latin typeface="Atkinson Hyperlegible"/>
              </a:rPr>
              <a:t>new ASI contributions inside the FEE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3964" y="894600"/>
            <a:ext cx="3127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>
                <a:solidFill>
                  <a:srgbClr val="FFFFFF"/>
                </a:solidFill>
                <a:latin typeface="Atkinson Hyperlegible"/>
              </a:rPr>
              <a:t>GRS product breakdown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8776" y="3548259"/>
            <a:ext cx="4844905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350" b="1">
                <a:solidFill>
                  <a:srgbClr val="0C377B"/>
                </a:solidFill>
                <a:latin typeface="Atkinson Hyperlegible"/>
              </a:rPr>
              <a:t>6DOF sensing and actuation electronics (FEE)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/>
                </a:solidFill>
                <a:latin typeface="Atkinson Hyperlegible"/>
              </a:rPr>
              <a:t>“gap sensing” at aF/Hz</a:t>
            </a:r>
            <a:r>
              <a:rPr lang="en-US" sz="1200" baseline="30000">
                <a:solidFill>
                  <a:srgbClr val="0C377B"/>
                </a:solidFill>
                <a:latin typeface="Atkinson Hyperlegible"/>
              </a:rPr>
              <a:t>1/2</a:t>
            </a:r>
            <a:r>
              <a:rPr lang="en-US" sz="1200">
                <a:solidFill>
                  <a:srgbClr val="0C377B"/>
                </a:solidFill>
                <a:latin typeface="Atkinson Hyperlegible"/>
              </a:rPr>
              <a:t> level with AC 98304 Hz resonant capacitive / inductive bridge with homodyne detection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200">
              <a:solidFill>
                <a:srgbClr val="0C377B"/>
              </a:solidFill>
              <a:latin typeface="Atkinson Hyperlegible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/>
                </a:solidFill>
                <a:latin typeface="Atkinson Hyperlegible"/>
              </a:rPr>
              <a:t>audio frequency-based force actuation for low freq TM control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</a:rPr>
              <a:t>HR “science mode” (14 V </a:t>
            </a:r>
            <a:r>
              <a:rPr lang="en-NL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  <a:sym typeface="Wingdings" panose="05000000000000000000" pitchFamily="2" charset="2"/>
              </a:rPr>
              <a:t></a:t>
            </a: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  <a:sym typeface="Wingdings" panose="05000000000000000000" pitchFamily="2" charset="2"/>
              </a:rPr>
              <a:t> nN level forces, 200 </a:t>
            </a: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  <a:sym typeface="Wingdings" panose="05000000000000000000" pitchFamily="2" charset="2"/>
              </a:rPr>
              <a:t>m range)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  <a:sym typeface="Wingdings" panose="05000000000000000000" pitchFamily="2" charset="2"/>
              </a:rPr>
              <a:t>WR “accelerometer mode” (160 V </a:t>
            </a:r>
            <a:r>
              <a:rPr lang="en-NL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  <a:sym typeface="Wingdings" panose="05000000000000000000" pitchFamily="2" charset="2"/>
              </a:rPr>
              <a:t></a:t>
            </a: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  <a:sym typeface="Wingdings" panose="05000000000000000000" pitchFamily="2" charset="2"/>
              </a:rPr>
              <a:t> </a:t>
            </a: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050">
                <a:solidFill>
                  <a:srgbClr val="0C377B">
                    <a:lumMod val="60000"/>
                    <a:lumOff val="40000"/>
                  </a:srgbClr>
                </a:solidFill>
                <a:latin typeface="Atkinson Hyperlegible"/>
                <a:sym typeface="Wingdings" panose="05000000000000000000" pitchFamily="2" charset="2"/>
              </a:rPr>
              <a:t>N forces, several mm range)</a:t>
            </a:r>
          </a:p>
          <a:p>
            <a:pPr marL="342900" lvl="1" defTabSz="685800"/>
            <a:r>
              <a:rPr lang="en-US" sz="1200">
                <a:solidFill>
                  <a:srgbClr val="0C377B"/>
                </a:solidFill>
                <a:latin typeface="Atkinson Hyperlegible"/>
              </a:rPr>
              <a:t>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/>
                </a:solidFill>
                <a:latin typeface="Atkinson Hyperlegible"/>
              </a:rPr>
              <a:t>LPF heritage </a:t>
            </a:r>
            <a:endParaRPr lang="en-US" sz="1200">
              <a:solidFill>
                <a:srgbClr val="0C377B"/>
              </a:solidFill>
              <a:latin typeface="Atkinson Hyperlegible"/>
            </a:endParaRPr>
          </a:p>
        </p:txBody>
      </p:sp>
      <p:sp>
        <p:nvSpPr>
          <p:cNvPr id="20" name="Date Placeholder 1">
            <a:extLst>
              <a:ext uri="{FF2B5EF4-FFF2-40B4-BE49-F238E27FC236}">
                <a16:creationId xmlns:a16="http://schemas.microsoft.com/office/drawing/2014/main" id="{EE7B586B-4119-ADEC-721E-C350EAC6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/>
              <a:t>19 June 2025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>
                <a:solidFill>
                  <a:srgbClr val="0C377B">
                    <a:tint val="82000"/>
                  </a:srgbClr>
                </a:solidFill>
                <a:latin typeface="Atkinson Hyperlegible"/>
              </a:rPr>
              <a:pPr defTabSz="685800"/>
              <a:t>26</a:t>
            </a:fld>
            <a:endParaRPr lang="en-US">
              <a:solidFill>
                <a:srgbClr val="0C377B">
                  <a:tint val="82000"/>
                </a:srgbClr>
              </a:solidFill>
              <a:latin typeface="Atkinson Hyperlegible"/>
            </a:endParaRPr>
          </a:p>
        </p:txBody>
      </p:sp>
    </p:spTree>
    <p:extLst>
      <p:ext uri="{BB962C8B-B14F-4D97-AF65-F5344CB8AC3E}">
        <p14:creationId xmlns:p14="http://schemas.microsoft.com/office/powerpoint/2010/main" val="2524983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115" y="1354347"/>
            <a:ext cx="5038265" cy="17546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535" y="4222488"/>
            <a:ext cx="1913963" cy="134224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EB9A395-1059-9EB4-F9D9-EE3B08A97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576" y="3352466"/>
            <a:ext cx="1639672" cy="126727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4542504" y="3230714"/>
            <a:ext cx="429371" cy="0"/>
          </a:xfrm>
          <a:prstGeom prst="line">
            <a:avLst/>
          </a:prstGeom>
          <a:ln w="762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3964" y="894600"/>
            <a:ext cx="312777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sz="2100">
                <a:solidFill>
                  <a:srgbClr val="FFFFFF"/>
                </a:solidFill>
                <a:latin typeface="Atkinson Hyperlegible"/>
              </a:rPr>
              <a:t>GRS product breakdown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964" y="3230715"/>
            <a:ext cx="408940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b="1">
                <a:solidFill>
                  <a:srgbClr val="0C377B"/>
                </a:solidFill>
                <a:latin typeface="Atkinson Hyperlegible"/>
              </a:rPr>
              <a:t>Charge management device</a:t>
            </a:r>
          </a:p>
          <a:p>
            <a:pPr defTabSz="685800"/>
            <a:endParaRPr lang="en-US" sz="1350">
              <a:solidFill>
                <a:srgbClr val="0C377B"/>
              </a:solidFill>
              <a:latin typeface="Atkinson Hyperlegible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C377B"/>
                </a:solidFill>
                <a:latin typeface="Atkinson Hyperlegible"/>
              </a:rPr>
              <a:t>ULU UV light source for TM discharge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C377B"/>
                </a:solidFill>
                <a:latin typeface="Atkinson Hyperlegible"/>
              </a:rPr>
              <a:t>UV LED (peak at 250 nm) 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/>
                </a:solidFill>
                <a:latin typeface="Atkinson Hyperlegible"/>
              </a:rPr>
              <a:t>fast (98304 Hz) pulsed illumination 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/>
                </a:solidFill>
                <a:latin typeface="Atkinson Hyperlegible"/>
              </a:rPr>
              <a:t>sync to injection field to optimize discharge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/>
                </a:solidFill>
                <a:latin typeface="Atkinson Hyperlegible"/>
              </a:rPr>
              <a:t>makes discharge (and continuous discharge) robust / tunable against surface variations</a:t>
            </a:r>
          </a:p>
          <a:p>
            <a:pPr marL="557213" lvl="1" indent="-214313" defTabSz="685800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C377B"/>
                </a:solidFill>
                <a:latin typeface="Atkinson Hyperlegible"/>
              </a:rPr>
              <a:t>DC illumination possible (LPF fallback)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endParaRPr lang="en-US" sz="1350">
              <a:solidFill>
                <a:srgbClr val="0C377B"/>
              </a:solidFill>
              <a:latin typeface="Atkinson Hyperlegible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>
                <a:solidFill>
                  <a:srgbClr val="0C377B"/>
                </a:solidFill>
                <a:latin typeface="Atkinson Hyperlegible"/>
              </a:rPr>
              <a:t>FOH fiber harness</a:t>
            </a:r>
            <a:endParaRPr lang="en-US" sz="1350">
              <a:solidFill>
                <a:srgbClr val="0C377B"/>
              </a:solidFill>
              <a:latin typeface="Atkinson Hyperlegible"/>
            </a:endParaRPr>
          </a:p>
        </p:txBody>
      </p:sp>
      <p:sp>
        <p:nvSpPr>
          <p:cNvPr id="18" name="Date Placeholder 1">
            <a:extLst>
              <a:ext uri="{FF2B5EF4-FFF2-40B4-BE49-F238E27FC236}">
                <a16:creationId xmlns:a16="http://schemas.microsoft.com/office/drawing/2014/main" id="{EE7B586B-4119-ADEC-721E-C350EAC65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r>
              <a:rPr lang="en-US"/>
              <a:t>19 June 2025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8E5E58AA-CDA5-4D8F-A7CC-6EA21B4EF4BD}" type="slidenum">
              <a:rPr lang="en-US">
                <a:solidFill>
                  <a:srgbClr val="0C377B">
                    <a:tint val="82000"/>
                  </a:srgbClr>
                </a:solidFill>
                <a:latin typeface="Atkinson Hyperlegible"/>
              </a:rPr>
              <a:pPr defTabSz="685800"/>
              <a:t>27</a:t>
            </a:fld>
            <a:endParaRPr lang="en-US">
              <a:solidFill>
                <a:srgbClr val="0C377B">
                  <a:tint val="82000"/>
                </a:srgbClr>
              </a:solidFill>
              <a:latin typeface="Atkinson Hyperlegible"/>
            </a:endParaRPr>
          </a:p>
        </p:txBody>
      </p:sp>
    </p:spTree>
    <p:extLst>
      <p:ext uri="{BB962C8B-B14F-4D97-AF65-F5344CB8AC3E}">
        <p14:creationId xmlns:p14="http://schemas.microsoft.com/office/powerpoint/2010/main" val="129955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B1A72302-B074-B66E-FEF8-C952FEE6B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134" y="2532596"/>
            <a:ext cx="3002176" cy="19442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roup 30"/>
          <p:cNvGrpSpPr/>
          <p:nvPr/>
        </p:nvGrpSpPr>
        <p:grpSpPr>
          <a:xfrm>
            <a:off x="4668873" y="3386798"/>
            <a:ext cx="4175351" cy="3183350"/>
            <a:chOff x="4668873" y="3386798"/>
            <a:chExt cx="4175351" cy="318335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3913" y="3386798"/>
              <a:ext cx="2450311" cy="230983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4668873" y="5400597"/>
              <a:ext cx="243088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smtClean="0"/>
                <a:t>Ti vacuum chamber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smtClean="0"/>
                <a:t>gravitational balancing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smtClean="0"/>
                <a:t>Single-shot launch lock caging / venting  (RUAG)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40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11377" y="4090319"/>
            <a:ext cx="2202511" cy="1895053"/>
            <a:chOff x="244077" y="4476849"/>
            <a:chExt cx="2202511" cy="1895053"/>
          </a:xfrm>
        </p:grpSpPr>
        <p:grpSp>
          <p:nvGrpSpPr>
            <p:cNvPr id="3" name="Group 2"/>
            <p:cNvGrpSpPr/>
            <p:nvPr/>
          </p:nvGrpSpPr>
          <p:grpSpPr>
            <a:xfrm rot="10800000">
              <a:off x="271198" y="4476849"/>
              <a:ext cx="1882869" cy="742491"/>
              <a:chOff x="39598" y="1494616"/>
              <a:chExt cx="2941099" cy="1150019"/>
            </a:xfrm>
          </p:grpSpPr>
          <p:pic>
            <p:nvPicPr>
              <p:cNvPr id="4" name="Picture 3" descr="2sidesGPRM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598" y="1652146"/>
                <a:ext cx="2941099" cy="828871"/>
              </a:xfrm>
              <a:prstGeom prst="rect">
                <a:avLst/>
              </a:prstGeom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919256" y="1494616"/>
                <a:ext cx="1168342" cy="1150019"/>
                <a:chOff x="7726485" y="1107211"/>
                <a:chExt cx="992483" cy="976918"/>
              </a:xfrm>
            </p:grpSpPr>
            <p:sp>
              <p:nvSpPr>
                <p:cNvPr id="6" name="Rectangle 5"/>
                <p:cNvSpPr/>
                <p:nvPr/>
              </p:nvSpPr>
              <p:spPr>
                <a:xfrm rot="5400000">
                  <a:off x="8159818" y="675336"/>
                  <a:ext cx="126249" cy="990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7" name="Rectangle 6"/>
                <p:cNvSpPr/>
                <p:nvPr/>
              </p:nvSpPr>
              <p:spPr>
                <a:xfrm rot="5400000">
                  <a:off x="8158361" y="1526005"/>
                  <a:ext cx="126249" cy="990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" name="Rectangle 7"/>
                <p:cNvSpPr/>
                <p:nvPr/>
              </p:nvSpPr>
              <p:spPr>
                <a:xfrm rot="10800000">
                  <a:off x="7726485" y="1720018"/>
                  <a:ext cx="126249" cy="360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 rot="10800000">
                  <a:off x="7731404" y="1124744"/>
                  <a:ext cx="126249" cy="360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" name="Rectangle 9"/>
                <p:cNvSpPr/>
                <p:nvPr/>
              </p:nvSpPr>
              <p:spPr>
                <a:xfrm rot="10800000">
                  <a:off x="8592719" y="1720018"/>
                  <a:ext cx="126249" cy="360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1" name="Rectangle 10"/>
                <p:cNvSpPr/>
                <p:nvPr/>
              </p:nvSpPr>
              <p:spPr>
                <a:xfrm rot="10800000">
                  <a:off x="8591432" y="1124744"/>
                  <a:ext cx="126249" cy="36000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sp>
          <p:nvSpPr>
            <p:cNvPr id="14" name="TextBox 13"/>
            <p:cNvSpPr txBox="1"/>
            <p:nvPr/>
          </p:nvSpPr>
          <p:spPr>
            <a:xfrm>
              <a:off x="244077" y="5448572"/>
              <a:ext cx="22025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Grabbing positioning release mechanism (GPRM) (RUAG)</a:t>
              </a:r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5627" y="44740"/>
            <a:ext cx="4212175" cy="2245299"/>
            <a:chOff x="65627" y="44740"/>
            <a:chExt cx="4212175" cy="2245299"/>
          </a:xfrm>
        </p:grpSpPr>
        <p:pic>
          <p:nvPicPr>
            <p:cNvPr id="15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627" y="81264"/>
              <a:ext cx="1630333" cy="1222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627" y="1406526"/>
              <a:ext cx="1152128" cy="587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747107" y="44740"/>
              <a:ext cx="25306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FEE sensing / actuation electronics (ETHZ)</a:t>
              </a:r>
              <a:endParaRPr lang="en-US">
                <a:solidFill>
                  <a:srgbClr val="FF0000"/>
                </a:solidFill>
              </a:endParaRPr>
            </a:p>
          </p:txBody>
        </p:sp>
        <p:grpSp>
          <p:nvGrpSpPr>
            <p:cNvPr id="18" name="Group 17"/>
            <p:cNvGrpSpPr>
              <a:grpSpLocks noChangeAspect="1"/>
            </p:cNvGrpSpPr>
            <p:nvPr/>
          </p:nvGrpSpPr>
          <p:grpSpPr bwMode="auto">
            <a:xfrm>
              <a:off x="1747107" y="726973"/>
              <a:ext cx="2192173" cy="1563066"/>
              <a:chOff x="296" y="2160"/>
              <a:chExt cx="1920" cy="1369"/>
            </a:xfrm>
          </p:grpSpPr>
          <p:sp>
            <p:nvSpPr>
              <p:cNvPr id="1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6" y="2160"/>
                <a:ext cx="1920" cy="1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" y="2160"/>
                <a:ext cx="1921" cy="13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02117" y="2463717"/>
            <a:ext cx="1164392" cy="479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4"/>
          <p:cNvGrpSpPr>
            <a:grpSpLocks noChangeAspect="1"/>
          </p:cNvGrpSpPr>
          <p:nvPr/>
        </p:nvGrpSpPr>
        <p:grpSpPr bwMode="auto">
          <a:xfrm rot="20818975">
            <a:off x="1926192" y="2774821"/>
            <a:ext cx="1130366" cy="1039523"/>
            <a:chOff x="1897" y="1256"/>
            <a:chExt cx="1966" cy="1808"/>
          </a:xfrm>
        </p:grpSpPr>
        <p:sp>
          <p:nvSpPr>
            <p:cNvPr id="24" name="AutoShape 3"/>
            <p:cNvSpPr>
              <a:spLocks noChangeAspect="1" noChangeArrowheads="1" noTextEdit="1"/>
            </p:cNvSpPr>
            <p:nvPr/>
          </p:nvSpPr>
          <p:spPr bwMode="auto">
            <a:xfrm>
              <a:off x="1897" y="1256"/>
              <a:ext cx="1966" cy="18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7" y="1256"/>
              <a:ext cx="1972" cy="18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6289134" y="81264"/>
            <a:ext cx="2761204" cy="2451332"/>
            <a:chOff x="6289134" y="81264"/>
            <a:chExt cx="2761204" cy="2451332"/>
          </a:xfrm>
        </p:grpSpPr>
        <p:grpSp>
          <p:nvGrpSpPr>
            <p:cNvPr id="30" name="Group 29"/>
            <p:cNvGrpSpPr/>
            <p:nvPr/>
          </p:nvGrpSpPr>
          <p:grpSpPr>
            <a:xfrm>
              <a:off x="6289134" y="81264"/>
              <a:ext cx="2717945" cy="1920118"/>
              <a:chOff x="6289134" y="81264"/>
              <a:chExt cx="2717945" cy="1920118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6289134" y="81264"/>
                <a:ext cx="255509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mtClean="0">
                    <a:solidFill>
                      <a:schemeClr val="accent1"/>
                    </a:solidFill>
                  </a:rPr>
                  <a:t>UV charge management device (ICL)</a:t>
                </a:r>
                <a:endParaRPr lang="en-US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29" name="Picture 17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6514" y="691071"/>
                <a:ext cx="2380565" cy="1310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558247" y="1947920"/>
              <a:ext cx="1492091" cy="584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990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9412" y="106126"/>
            <a:ext cx="805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20160203 TM decaging, vent and grabbed TM sensing</a:t>
            </a:r>
            <a:endParaRPr lang="en-US" sz="280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2189" y="1585751"/>
            <a:ext cx="2686369" cy="1100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11777" y="3641222"/>
            <a:ext cx="576254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</a:rPr>
              <a:t>parasitic performance tests “pre-release”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GRS and IFO see the same test mass motion!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GRS nm/Hz</a:t>
            </a:r>
            <a:r>
              <a:rPr lang="en-US" sz="1600" baseline="30000" smtClean="0"/>
              <a:t>1/2</a:t>
            </a:r>
            <a:r>
              <a:rPr lang="en-US" sz="1600" smtClean="0"/>
              <a:t> sensing with 4 mm gaps 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mtClean="0"/>
              <a:t>SC rolls when GRS vents gas to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smtClean="0"/>
              <a:t>consistent with internal outgassing (not leak)</a:t>
            </a:r>
          </a:p>
          <a:p>
            <a:endParaRPr lang="en-US" sz="160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smtClean="0">
                <a:solidFill>
                  <a:srgbClr val="FF0000"/>
                </a:solidFill>
              </a:rPr>
              <a:t>LPF GRS not designed for TM alignment when caged or grabbed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smtClean="0">
                <a:solidFill>
                  <a:srgbClr val="FF0000"/>
                </a:solidFill>
              </a:rPr>
              <a:t>same for LISA</a:t>
            </a:r>
            <a:endParaRPr lang="en-US" sz="160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smtClean="0">
                <a:solidFill>
                  <a:srgbClr val="FF0000"/>
                </a:solidFill>
              </a:rPr>
              <a:t>one-shot cage / vent mechanism rebuild for LISA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600" smtClean="0">
                <a:solidFill>
                  <a:srgbClr val="FF0000"/>
                </a:solidFill>
              </a:rPr>
              <a:t>provided by ASI</a:t>
            </a:r>
            <a:endParaRPr lang="en-US" sz="160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959" y="852810"/>
            <a:ext cx="3624700" cy="2626533"/>
          </a:xfrm>
          <a:prstGeom prst="rect">
            <a:avLst/>
          </a:prstGeom>
        </p:spPr>
      </p:pic>
      <p:grpSp>
        <p:nvGrpSpPr>
          <p:cNvPr id="9" name="Group 4"/>
          <p:cNvGrpSpPr>
            <a:grpSpLocks noChangeAspect="1"/>
          </p:cNvGrpSpPr>
          <p:nvPr/>
        </p:nvGrpSpPr>
        <p:grpSpPr bwMode="auto">
          <a:xfrm>
            <a:off x="0" y="3876916"/>
            <a:ext cx="3148717" cy="2088307"/>
            <a:chOff x="1621" y="1325"/>
            <a:chExt cx="2518" cy="1670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21" y="1325"/>
              <a:ext cx="2518" cy="1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1" y="1325"/>
              <a:ext cx="2524" cy="16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71575" y="4055166"/>
            <a:ext cx="728007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FF0000"/>
                </a:solidFill>
              </a:rPr>
              <a:t>GRS2 decage/vent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1885" y="4860407"/>
            <a:ext cx="728007" cy="64633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>
                <a:solidFill>
                  <a:srgbClr val="FF0000"/>
                </a:solidFill>
              </a:rPr>
              <a:t>GRS1 decage/vent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79666" y="608307"/>
            <a:ext cx="3562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See Luigi Ferraioli (ETH) talk for FEE!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79980" y="2488759"/>
            <a:ext cx="1961755" cy="52322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smtClean="0"/>
              <a:t>IFO with 3% contrast!  </a:t>
            </a:r>
          </a:p>
          <a:p>
            <a:r>
              <a:rPr lang="en-US" sz="1400" smtClean="0"/>
              <a:t>see Gerhard Heinzel talk</a:t>
            </a:r>
            <a:endParaRPr lang="en-US" sz="1400"/>
          </a:p>
        </p:txBody>
      </p:sp>
      <p:grpSp>
        <p:nvGrpSpPr>
          <p:cNvPr id="16" name="Group 15"/>
          <p:cNvGrpSpPr/>
          <p:nvPr/>
        </p:nvGrpSpPr>
        <p:grpSpPr>
          <a:xfrm>
            <a:off x="1636057" y="792973"/>
            <a:ext cx="3643609" cy="2640235"/>
            <a:chOff x="1636057" y="792973"/>
            <a:chExt cx="3643609" cy="26402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057" y="792973"/>
              <a:ext cx="3643609" cy="264023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657601" y="1546788"/>
              <a:ext cx="4984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FF0000"/>
                  </a:solidFill>
                </a:rPr>
                <a:t>IFO</a:t>
              </a:r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63212" y="2565703"/>
              <a:ext cx="558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accent1">
                      <a:lumMod val="75000"/>
                    </a:schemeClr>
                  </a:solidFill>
                </a:rPr>
                <a:t>GRS</a:t>
              </a:r>
              <a:endParaRPr 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400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 animBg="1"/>
      <p:bldP spid="12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9918"/>
            <a:ext cx="2906914" cy="2106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8" y="878779"/>
            <a:ext cx="2858238" cy="20711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9042" y="159862"/>
            <a:ext cx="59363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20260215-16: release of TM2 and TM1 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6692" y="5071069"/>
            <a:ext cx="1340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TM2 release</a:t>
            </a:r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085519" y="887596"/>
            <a:ext cx="6058481" cy="4552805"/>
            <a:chOff x="3085519" y="887596"/>
            <a:chExt cx="6058481" cy="4552805"/>
          </a:xfrm>
        </p:grpSpPr>
        <p:grpSp>
          <p:nvGrpSpPr>
            <p:cNvPr id="13" name="Group 12"/>
            <p:cNvGrpSpPr/>
            <p:nvPr/>
          </p:nvGrpSpPr>
          <p:grpSpPr>
            <a:xfrm>
              <a:off x="3085519" y="887596"/>
              <a:ext cx="2848068" cy="4168733"/>
              <a:chOff x="3085519" y="887596"/>
              <a:chExt cx="2848068" cy="416873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7859" y="3008747"/>
                <a:ext cx="2825728" cy="204758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519" y="887596"/>
                <a:ext cx="2846070" cy="2062322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6305966" y="893419"/>
              <a:ext cx="2838034" cy="4177650"/>
              <a:chOff x="6305966" y="893419"/>
              <a:chExt cx="2838034" cy="41776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5966" y="893419"/>
                <a:ext cx="2838034" cy="205649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05966" y="3014570"/>
                <a:ext cx="2838034" cy="2056499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4330793" y="5071069"/>
              <a:ext cx="35779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accent1"/>
                  </a:solidFill>
                </a:rPr>
                <a:t>TM1 release ... first and second tries</a:t>
              </a:r>
              <a:endParaRPr lang="en-US">
                <a:solidFill>
                  <a:schemeClr val="accent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473563" y="5534107"/>
            <a:ext cx="64554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release always “successful” (we released and controlled the TM)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often excess velocities (up to 50 mm/s) and control by bouncing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mtClean="0"/>
              <a:t>extensive end of mission tests (50 TM1, 50 TM2 releases)</a:t>
            </a:r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 rot="10800000">
            <a:off x="6473952" y="133475"/>
            <a:ext cx="2359943" cy="911165"/>
            <a:chOff x="39598" y="1494616"/>
            <a:chExt cx="2941099" cy="1150019"/>
          </a:xfrm>
        </p:grpSpPr>
        <p:pic>
          <p:nvPicPr>
            <p:cNvPr id="17" name="Picture 16" descr="2sidesGPR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98" y="1652146"/>
              <a:ext cx="2941099" cy="828871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919256" y="1494616"/>
              <a:ext cx="1168342" cy="1150019"/>
              <a:chOff x="7726485" y="1107211"/>
              <a:chExt cx="992483" cy="976918"/>
            </a:xfrm>
          </p:grpSpPr>
          <p:sp>
            <p:nvSpPr>
              <p:cNvPr id="19" name="Rectangle 18"/>
              <p:cNvSpPr/>
              <p:nvPr/>
            </p:nvSpPr>
            <p:spPr>
              <a:xfrm rot="5400000">
                <a:off x="8159818" y="675336"/>
                <a:ext cx="126249" cy="99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ctangle 19"/>
              <p:cNvSpPr/>
              <p:nvPr/>
            </p:nvSpPr>
            <p:spPr>
              <a:xfrm rot="5400000">
                <a:off x="8158361" y="1526005"/>
                <a:ext cx="126249" cy="99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0800000">
                <a:off x="7726485" y="1720018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10800000">
                <a:off x="7731404" y="1124744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Rectangle 22"/>
              <p:cNvSpPr/>
              <p:nvPr/>
            </p:nvSpPr>
            <p:spPr>
              <a:xfrm rot="10800000">
                <a:off x="8592719" y="1720018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ctangle 23"/>
              <p:cNvSpPr/>
              <p:nvPr/>
            </p:nvSpPr>
            <p:spPr>
              <a:xfrm rot="10800000">
                <a:off x="8591432" y="1124744"/>
                <a:ext cx="126249" cy="360000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894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25172" y="137931"/>
            <a:ext cx="765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20160222 Start of drag-free control, DC force levels</a:t>
            </a:r>
            <a:endParaRPr lang="en-US" sz="280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" r="5526"/>
          <a:stretch/>
        </p:blipFill>
        <p:spPr>
          <a:xfrm>
            <a:off x="370399" y="610185"/>
            <a:ext cx="4539989" cy="37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50834" y="3546149"/>
            <a:ext cx="18039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9A0243"/>
                </a:solidFill>
              </a:rPr>
              <a:t>(both TM forced to SC)</a:t>
            </a:r>
            <a:endParaRPr lang="it-IT" sz="1200" dirty="0">
              <a:solidFill>
                <a:srgbClr val="9A024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110" y="1573408"/>
            <a:ext cx="1296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TM1 drag-free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50834" y="1019410"/>
            <a:ext cx="1109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9A0243"/>
                </a:solidFill>
              </a:rPr>
              <a:t>BW 0.5 mHz</a:t>
            </a:r>
            <a:endParaRPr lang="it-IT" sz="1200" dirty="0">
              <a:solidFill>
                <a:srgbClr val="9A024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50834" y="1296409"/>
            <a:ext cx="982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9A0243"/>
                </a:solidFill>
              </a:rPr>
              <a:t>BW 10 mHz</a:t>
            </a:r>
            <a:endParaRPr lang="it-IT" sz="1200" dirty="0">
              <a:solidFill>
                <a:srgbClr val="9A0243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6047" y="2110169"/>
            <a:ext cx="7668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9A0243"/>
                </a:solidFill>
              </a:rPr>
              <a:t>FEE HR</a:t>
            </a:r>
            <a:endParaRPr lang="it-IT" sz="1200" dirty="0">
              <a:solidFill>
                <a:srgbClr val="9A024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6047" y="2387168"/>
            <a:ext cx="711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rgbClr val="9A0243"/>
                </a:solidFill>
              </a:rPr>
              <a:t>FEE WR</a:t>
            </a:r>
            <a:endParaRPr lang="it-IT" sz="1200" dirty="0">
              <a:solidFill>
                <a:srgbClr val="9A0243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67986" y="2297927"/>
            <a:ext cx="1033670" cy="286247"/>
          </a:xfrm>
          <a:prstGeom prst="rect">
            <a:avLst/>
          </a:prstGeom>
          <a:noFill/>
          <a:ln w="2540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77463" y="4472410"/>
            <a:ext cx="7344185" cy="2065434"/>
            <a:chOff x="877463" y="4472410"/>
            <a:chExt cx="7344185" cy="206543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463" y="4472770"/>
              <a:ext cx="2867972" cy="161529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1644" y="4472410"/>
              <a:ext cx="2863425" cy="161351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408435" y="6168512"/>
              <a:ext cx="68132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Notable improvement from accelerometer mode to drag-free mode</a:t>
              </a: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956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" y="553416"/>
            <a:ext cx="5218724" cy="37815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824215" y="2915518"/>
            <a:ext cx="4159221" cy="2927663"/>
            <a:chOff x="-25512" y="727247"/>
            <a:chExt cx="4776347" cy="33712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512" y="822492"/>
              <a:ext cx="3651375" cy="32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flipH="1">
              <a:off x="3419873" y="1164765"/>
              <a:ext cx="1330962" cy="2835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500</a:t>
              </a: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1050</a:t>
              </a: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1850</a:t>
              </a:r>
            </a:p>
            <a:p>
              <a:pPr algn="ctr"/>
              <a:endParaRPr lang="it-IT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11.5</a:t>
              </a: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13.5</a:t>
              </a:r>
            </a:p>
            <a:p>
              <a:pPr algn="ctr"/>
              <a:endParaRPr lang="it-IT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11.5</a:t>
              </a: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13.5</a:t>
              </a:r>
              <a:endParaRPr lang="it-IT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11643" y="727247"/>
              <a:ext cx="11240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</a:p>
            <a:p>
              <a:pPr algn="ctr"/>
              <a:r>
                <a:rPr lang="it-IT" sz="1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ALLOWED</a:t>
              </a:r>
              <a:endParaRPr lang="it-IT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25172" y="137931"/>
            <a:ext cx="7651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solidFill>
                  <a:schemeClr val="accent1"/>
                </a:solidFill>
              </a:rPr>
              <a:t>20160222 Start of drag-free control, DC force levels</a:t>
            </a:r>
            <a:endParaRPr lang="en-US" sz="280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1829" y="1232452"/>
            <a:ext cx="21210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|F</a:t>
            </a:r>
            <a:r>
              <a:rPr lang="en-US" sz="2000" baseline="-25000" smtClean="0"/>
              <a:t>X2</a:t>
            </a:r>
            <a:r>
              <a:rPr lang="en-US" sz="2000" smtClean="0"/>
              <a:t>| &lt; 100 pN!</a:t>
            </a:r>
          </a:p>
          <a:p>
            <a:endParaRPr lang="en-US" sz="2000" smtClean="0"/>
          </a:p>
          <a:p>
            <a:r>
              <a:rPr lang="en-US" sz="2000" smtClean="0">
                <a:latin typeface="Symbol" panose="05050102010706020507" pitchFamily="18" charset="2"/>
              </a:rPr>
              <a:t>D</a:t>
            </a:r>
            <a:r>
              <a:rPr lang="en-US" sz="2000" smtClean="0"/>
              <a:t>g</a:t>
            </a:r>
            <a:r>
              <a:rPr lang="en-US" sz="2000" baseline="-25000" smtClean="0"/>
              <a:t>x</a:t>
            </a:r>
            <a:r>
              <a:rPr lang="en-US" sz="2000" smtClean="0"/>
              <a:t> &lt; 50 pm/s</a:t>
            </a:r>
            <a:r>
              <a:rPr lang="en-US" sz="2000" baseline="30000" smtClean="0"/>
              <a:t>2</a:t>
            </a:r>
            <a:r>
              <a:rPr lang="en-US" sz="2000" smtClean="0"/>
              <a:t> !!! </a:t>
            </a:r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318052" y="4423686"/>
            <a:ext cx="40731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mtClean="0"/>
              <a:t>we’re in drag-free!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mtClean="0"/>
              <a:t>all 9 DC force DOF well in specs!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mtClean="0"/>
              <a:t>agreement with model even better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mtClean="0"/>
              <a:t>spacecraft gravitational balancing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mtClean="0"/>
              <a:t>GRS gravitational balancing</a:t>
            </a:r>
          </a:p>
        </p:txBody>
      </p:sp>
    </p:spTree>
    <p:extLst>
      <p:ext uri="{BB962C8B-B14F-4D97-AF65-F5344CB8AC3E}">
        <p14:creationId xmlns:p14="http://schemas.microsoft.com/office/powerpoint/2010/main" val="17681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8"/>
          <p:cNvGrpSpPr>
            <a:grpSpLocks noChangeAspect="1"/>
          </p:cNvGrpSpPr>
          <p:nvPr/>
        </p:nvGrpSpPr>
        <p:grpSpPr bwMode="auto">
          <a:xfrm>
            <a:off x="146050" y="3300413"/>
            <a:ext cx="4340225" cy="3233737"/>
            <a:chOff x="92" y="2079"/>
            <a:chExt cx="2734" cy="2037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92" y="2079"/>
              <a:ext cx="2734" cy="2037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9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" y="2079"/>
              <a:ext cx="2737" cy="204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4219238" y="154274"/>
            <a:ext cx="4499501" cy="3380856"/>
            <a:chOff x="-189" y="-146"/>
            <a:chExt cx="6138" cy="4612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89" y="-146"/>
              <a:ext cx="6138" cy="4612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9" y="-146"/>
              <a:ext cx="6144" cy="4618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33914" y="243481"/>
            <a:ext cx="39309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End commissioning, late Feb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lobbying to lower the actuation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our model and ground tests predicted decreasing in </a:t>
            </a:r>
            <a:r>
              <a:rPr lang="en-US" smtClean="0">
                <a:latin typeface="Symbol" panose="05050102010706020507" pitchFamily="18" charset="2"/>
              </a:rPr>
              <a:t>D</a:t>
            </a:r>
            <a:r>
              <a:rPr lang="en-US" smtClean="0"/>
              <a:t>g noise with lower force / torque authorities   </a:t>
            </a: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028406" y="2622275"/>
            <a:ext cx="1821651" cy="739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486275" y="4040118"/>
            <a:ext cx="48119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authorities were reduced (by start of science)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slightly different numbers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reduced authorities rebaptized: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mtClean="0"/>
              <a:t>“reduced”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mtClean="0"/>
              <a:t>“ridiculously low authority”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mtClean="0"/>
              <a:t>“ultra ridiculously low authority”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mtClean="0"/>
          </a:p>
          <a:p>
            <a:pPr marL="0" lvl="1" indent="-285750">
              <a:buFont typeface="Arial" panose="020B0604020202020204" pitchFamily="34" charset="0"/>
              <a:buChar char="•"/>
            </a:pPr>
            <a:r>
              <a:rPr lang="en-US" smtClean="0"/>
              <a:t>limiting factor was TM1 </a:t>
            </a:r>
            <a:r>
              <a:rPr lang="en-US" smtClean="0">
                <a:latin typeface="Symbol" panose="05050102010706020507" pitchFamily="18" charset="2"/>
              </a:rPr>
              <a:t>f</a:t>
            </a:r>
            <a:r>
              <a:rPr lang="en-US" smtClean="0"/>
              <a:t> torque (1 nrad/s</a:t>
            </a:r>
            <a:r>
              <a:rPr lang="en-US" baseline="30000" smtClean="0"/>
              <a:t>2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28407" y="1680012"/>
            <a:ext cx="1821651" cy="739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66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 r="7482"/>
          <a:stretch/>
        </p:blipFill>
        <p:spPr>
          <a:xfrm>
            <a:off x="1573861" y="706175"/>
            <a:ext cx="5686177" cy="40548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403" y="148590"/>
            <a:ext cx="8923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accent1"/>
                </a:solidFill>
              </a:rPr>
              <a:t>March </a:t>
            </a:r>
            <a:r>
              <a:rPr lang="en-NL" sz="2400" smtClean="0">
                <a:solidFill>
                  <a:schemeClr val="accent1"/>
                </a:solidFill>
              </a:rPr>
              <a:t>–</a:t>
            </a:r>
            <a:r>
              <a:rPr lang="en-US" sz="2400" smtClean="0">
                <a:solidFill>
                  <a:schemeClr val="accent1"/>
                </a:solidFill>
              </a:rPr>
              <a:t> April 2016: lowering noise levels (actuation and gas damping)</a:t>
            </a:r>
            <a:endParaRPr lang="en-US" sz="240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7228" y="4761012"/>
            <a:ext cx="635757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1"/>
                </a:solidFill>
              </a:rPr>
              <a:t>low frequency improvement with lowering authorities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thanks to gravitational balance (and everything else working...)</a:t>
            </a:r>
          </a:p>
          <a:p>
            <a:endParaRPr lang="en-US" smtClean="0"/>
          </a:p>
          <a:p>
            <a:r>
              <a:rPr lang="en-US" smtClean="0">
                <a:solidFill>
                  <a:schemeClr val="accent1"/>
                </a:solidFill>
              </a:rPr>
              <a:t>several mHz improvement with vent to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/>
              <a:t>fog slowly burning off ... what is underneath?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6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SA_UTN_Presentation_ArialFont copy">
  <a:themeElements>
    <a:clrScheme name="CERN">
      <a:dk1>
        <a:srgbClr val="0C377B"/>
      </a:dk1>
      <a:lt1>
        <a:srgbClr val="FFFFFF"/>
      </a:lt1>
      <a:dk2>
        <a:srgbClr val="333333"/>
      </a:dk2>
      <a:lt2>
        <a:srgbClr val="999999"/>
      </a:lt2>
      <a:accent1>
        <a:srgbClr val="0C377B"/>
      </a:accent1>
      <a:accent2>
        <a:srgbClr val="A40000"/>
      </a:accent2>
      <a:accent3>
        <a:srgbClr val="4F9A06"/>
      </a:accent3>
      <a:accent4>
        <a:srgbClr val="5197CC"/>
      </a:accent4>
      <a:accent5>
        <a:srgbClr val="EF2929"/>
      </a:accent5>
      <a:accent6>
        <a:srgbClr val="8AE234"/>
      </a:accent6>
      <a:hlink>
        <a:srgbClr val="3465A4"/>
      </a:hlink>
      <a:folHlink>
        <a:srgbClr val="3465A4"/>
      </a:folHlink>
    </a:clrScheme>
    <a:fontScheme name="Template">
      <a:majorFont>
        <a:latin typeface="Atkinson Hyperlegible"/>
        <a:ea typeface=""/>
        <a:cs typeface=""/>
      </a:majorFont>
      <a:minorFont>
        <a:latin typeface="Atkinson Hyperlegible"/>
        <a:ea typeface=""/>
        <a:cs typeface="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169_GRS" id="{75DF6460-2035-44C1-B5E5-1EE7CE8FFCEA}" vid="{1F84FE5D-6DD2-4227-80F3-B1D4D120C48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4167</TotalTime>
  <Words>2041</Words>
  <Application>Microsoft Office PowerPoint</Application>
  <PresentationFormat>On-screen Show (4:3)</PresentationFormat>
  <Paragraphs>339</Paragraphs>
  <Slides>27</Slides>
  <Notes>0</Notes>
  <HiddenSlides>6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Atkinson Hyperlegible</vt:lpstr>
      <vt:lpstr>Calibri</vt:lpstr>
      <vt:lpstr>Calibri Light</vt:lpstr>
      <vt:lpstr>Courier New</vt:lpstr>
      <vt:lpstr>Symbol</vt:lpstr>
      <vt:lpstr>Times New Roman</vt:lpstr>
      <vt:lpstr>Wingdings</vt:lpstr>
      <vt:lpstr>Office Theme</vt:lpstr>
      <vt:lpstr>LISA_UTN_Presentation_ArialFont copy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Weber Williamjoseph</dc:creator>
  <cp:lastModifiedBy>Weber Williamjoseph</cp:lastModifiedBy>
  <cp:revision>71</cp:revision>
  <dcterms:created xsi:type="dcterms:W3CDTF">2025-11-30T14:07:21Z</dcterms:created>
  <dcterms:modified xsi:type="dcterms:W3CDTF">2025-12-03T11:46:27Z</dcterms:modified>
</cp:coreProperties>
</file>