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3"/>
            <a:ext cx="24384000" cy="1370801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07959" y="6633964"/>
            <a:ext cx="20828001" cy="1454843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825500">
              <a:lnSpc>
                <a:spcPct val="100000"/>
              </a:lnSpc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04459" y="9120943"/>
            <a:ext cx="5866579" cy="345181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r" defTabSz="8255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r" defTabSz="8255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r" defTabSz="8255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r" defTabSz="8255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r" defTabSz="8255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"/>
            <a:ext cx="24384000" cy="1368987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traight Connector 60"/>
          <p:cNvSpPr/>
          <p:nvPr/>
        </p:nvSpPr>
        <p:spPr>
          <a:xfrm>
            <a:off x="436524" y="1764386"/>
            <a:ext cx="23536802" cy="1"/>
          </a:xfrm>
          <a:prstGeom prst="line">
            <a:avLst/>
          </a:prstGeom>
          <a:ln w="25400">
            <a:solidFill>
              <a:srgbClr val="FEFFFF"/>
            </a:solidFill>
          </a:ln>
        </p:spPr>
        <p:txBody>
          <a:bodyPr lIns="121919" tIns="121919" rIns="121919" bIns="121919"/>
          <a:lstStyle/>
          <a:p>
            <a:pPr defTabSz="2438400">
              <a:spcBef>
                <a:spcPts val="0"/>
              </a:spcBef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23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2979" y="-432171"/>
            <a:ext cx="4187784" cy="26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38483" y="151983"/>
            <a:ext cx="20828001" cy="1459692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825500">
              <a:lnSpc>
                <a:spcPct val="10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486851" y="1917098"/>
            <a:ext cx="23536802" cy="10698105"/>
          </a:xfrm>
          <a:prstGeom prst="rect">
            <a:avLst/>
          </a:prstGeom>
        </p:spPr>
        <p:txBody>
          <a:bodyPr lIns="50800" tIns="50800" rIns="50800" bIns="50800"/>
          <a:lstStyle>
            <a:lvl1pPr marL="381000" indent="-381000" defTabSz="825500">
              <a:lnSpc>
                <a:spcPct val="120000"/>
              </a:lnSpc>
              <a:spcBef>
                <a:spcPts val="100"/>
              </a:spcBef>
              <a:buFontTx/>
              <a:def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2000" indent="-381000" defTabSz="825500">
              <a:lnSpc>
                <a:spcPct val="120000"/>
              </a:lnSpc>
              <a:spcBef>
                <a:spcPts val="100"/>
              </a:spcBef>
              <a:buFontTx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381000" defTabSz="825500">
              <a:lnSpc>
                <a:spcPct val="120000"/>
              </a:lnSpc>
              <a:spcBef>
                <a:spcPts val="100"/>
              </a:spcBef>
              <a:buFontTx/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24000" indent="-381000" defTabSz="825500">
              <a:lnSpc>
                <a:spcPct val="120000"/>
              </a:lnSpc>
              <a:spcBef>
                <a:spcPts val="100"/>
              </a:spcBef>
              <a:buFontTx/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905000" indent="-381000" defTabSz="825500">
              <a:lnSpc>
                <a:spcPct val="120000"/>
              </a:lnSpc>
              <a:spcBef>
                <a:spcPts val="100"/>
              </a:spcBef>
              <a:buFontTx/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3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600" b="1" spc="-23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he Legacy of LISA Pathfinder: Panel Discuss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18184">
              <a:defRPr sz="6960"/>
            </a:lvl1pPr>
          </a:lstStyle>
          <a:p>
            <a:r>
              <a:t>The Legacy of LISA Pathfinder: Panel Discussion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σδφσδγσδγ.png" descr="σδφσδγσδγ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601" y="1611724"/>
            <a:ext cx="6380200" cy="5979372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02" name="A1Kst-TNKZL._AC_SL1500_.jpg" descr="A1Kst-TNKZL._AC_SL1500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791" y="-1969505"/>
            <a:ext cx="13438734" cy="10105928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03" name="Nikos Karnesis"/>
          <p:cNvSpPr txBox="1"/>
          <p:nvPr/>
        </p:nvSpPr>
        <p:spPr>
          <a:xfrm>
            <a:off x="4076962" y="294485"/>
            <a:ext cx="418947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spcBef>
                <a:spcPts val="0"/>
              </a:spcBef>
              <a:defRPr>
                <a:solidFill>
                  <a:srgbClr val="5E5E5E"/>
                </a:solidFill>
              </a:defRPr>
            </a:lvl1pPr>
          </a:lstStyle>
          <a:p>
            <a:r>
              <a:t>Nikos Karnesis</a:t>
            </a:r>
          </a:p>
        </p:txBody>
      </p:sp>
      <p:sp>
        <p:nvSpPr>
          <p:cNvPr id="104" name="The LPF years:…"/>
          <p:cNvSpPr txBox="1"/>
          <p:nvPr/>
        </p:nvSpPr>
        <p:spPr>
          <a:xfrm>
            <a:off x="1432376" y="8099903"/>
            <a:ext cx="22349156" cy="5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>
            <a:normAutofit/>
          </a:bodyPr>
          <a:lstStyle/>
          <a:p>
            <a:pPr marL="266700" indent="-266700" defTabSz="408940">
              <a:spcBef>
                <a:spcPts val="300"/>
              </a:spcBef>
              <a:buClr>
                <a:srgbClr val="5E5E5E"/>
              </a:buClr>
              <a:buSzPct val="80000"/>
              <a:buChar char="•"/>
              <a:defRPr sz="4270">
                <a:solidFill>
                  <a:srgbClr val="5E5E5E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LPF years:</a:t>
            </a:r>
          </a:p>
          <a:p>
            <a:pPr marL="577850" lvl="1" indent="-266700" defTabSz="408940">
              <a:spcBef>
                <a:spcPts val="300"/>
              </a:spcBef>
              <a:buSzPct val="80000"/>
              <a:buChar char="‣"/>
              <a:defRPr sz="3850">
                <a:solidFill>
                  <a:srgbClr val="2380C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Preparations for mission operations.</a:t>
            </a:r>
          </a:p>
          <a:p>
            <a:pPr marL="577850" lvl="1" indent="-266700" defTabSz="408940">
              <a:spcBef>
                <a:spcPts val="300"/>
              </a:spcBef>
              <a:buSzPct val="80000"/>
              <a:buChar char="‣"/>
              <a:defRPr sz="3850">
                <a:solidFill>
                  <a:srgbClr val="2380C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Data analysis for system calibration experiments.</a:t>
            </a:r>
          </a:p>
          <a:p>
            <a:pPr marL="577850" lvl="1" indent="-266700" defTabSz="408940">
              <a:spcBef>
                <a:spcPts val="300"/>
              </a:spcBef>
              <a:buSzPct val="80000"/>
              <a:buChar char="‣"/>
              <a:defRPr sz="3850">
                <a:solidFill>
                  <a:srgbClr val="2380C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Software and analysis pipelines development.</a:t>
            </a:r>
          </a:p>
          <a:p>
            <a:pPr marL="577850" lvl="1" indent="-266700" defTabSz="408940">
              <a:spcBef>
                <a:spcPts val="300"/>
              </a:spcBef>
              <a:buSzPct val="80000"/>
              <a:buChar char="‣"/>
              <a:defRPr sz="3850">
                <a:solidFill>
                  <a:srgbClr val="2380C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Operational exercises and schools.</a:t>
            </a:r>
          </a:p>
          <a:p>
            <a:pPr marL="577850" lvl="1" indent="-266700" defTabSz="408940">
              <a:spcBef>
                <a:spcPts val="300"/>
              </a:spcBef>
              <a:buSzPct val="80000"/>
              <a:buChar char="‣"/>
              <a:defRPr sz="3850">
                <a:solidFill>
                  <a:srgbClr val="2380C7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Mission Operations: Shifts, experiment designs, cataloguing. </a:t>
            </a:r>
            <a:r>
              <a:rPr>
                <a:solidFill>
                  <a:srgbClr val="B36A52"/>
                </a:solidFill>
              </a:rPr>
              <a:t>Coffee</a:t>
            </a:r>
            <a:r>
              <a:t> &amp; </a:t>
            </a:r>
            <a:r>
              <a:rPr>
                <a:solidFill>
                  <a:srgbClr val="FF42A1"/>
                </a:solidFill>
              </a:rPr>
              <a:t>gummy bears</a:t>
            </a:r>
            <a:r>
              <a:t> consumption.</a:t>
            </a:r>
          </a:p>
          <a:p>
            <a:pPr marL="266700" indent="-266700" defTabSz="408940">
              <a:spcBef>
                <a:spcPts val="300"/>
              </a:spcBef>
              <a:buClr>
                <a:srgbClr val="5E5E5E"/>
              </a:buClr>
              <a:buSzPct val="80000"/>
              <a:buChar char="•"/>
              <a:defRPr sz="4270">
                <a:solidFill>
                  <a:srgbClr val="5E5E5E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The (post-2011) LISA years: GW Data analysis, Global Fit, […]</a:t>
            </a:r>
          </a:p>
        </p:txBody>
      </p:sp>
      <p:sp>
        <p:nvSpPr>
          <p:cNvPr id="105" name="Line"/>
          <p:cNvSpPr/>
          <p:nvPr/>
        </p:nvSpPr>
        <p:spPr>
          <a:xfrm flipV="1">
            <a:off x="21031618" y="6252998"/>
            <a:ext cx="228342" cy="1947202"/>
          </a:xfrm>
          <a:prstGeom prst="line">
            <a:avLst/>
          </a:prstGeom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06" name="Line"/>
          <p:cNvSpPr/>
          <p:nvPr/>
        </p:nvSpPr>
        <p:spPr>
          <a:xfrm>
            <a:off x="16334260" y="2817747"/>
            <a:ext cx="1363545" cy="2367830"/>
          </a:xfrm>
          <a:prstGeom prst="line">
            <a:avLst/>
          </a:prstGeom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07" name="Line"/>
          <p:cNvSpPr/>
          <p:nvPr/>
        </p:nvSpPr>
        <p:spPr>
          <a:xfrm flipV="1">
            <a:off x="16099527" y="3316476"/>
            <a:ext cx="2881048" cy="735716"/>
          </a:xfrm>
          <a:prstGeom prst="line">
            <a:avLst/>
          </a:prstGeom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08" name="Line"/>
          <p:cNvSpPr/>
          <p:nvPr/>
        </p:nvSpPr>
        <p:spPr>
          <a:xfrm flipV="1">
            <a:off x="17889121" y="3887532"/>
            <a:ext cx="467891" cy="2274319"/>
          </a:xfrm>
          <a:prstGeom prst="line">
            <a:avLst/>
          </a:prstGeom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09" name="Line"/>
          <p:cNvSpPr/>
          <p:nvPr/>
        </p:nvSpPr>
        <p:spPr>
          <a:xfrm flipV="1">
            <a:off x="18058736" y="5754838"/>
            <a:ext cx="3049899" cy="2074935"/>
          </a:xfrm>
          <a:prstGeom prst="line">
            <a:avLst/>
          </a:prstGeom>
          <a:ln w="63500">
            <a:solidFill>
              <a:schemeClr val="accent1">
                <a:hueOff val="114395"/>
                <a:lumOff val="-24975"/>
              </a:schemeClr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2438338"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10" name="2026 - ☠️ (hopefully) Athens"/>
          <p:cNvSpPr/>
          <p:nvPr/>
        </p:nvSpPr>
        <p:spPr>
          <a:xfrm>
            <a:off x="18656946" y="7968645"/>
            <a:ext cx="5468096" cy="1525486"/>
          </a:xfrm>
          <a:prstGeom prst="roundRect">
            <a:avLst>
              <a:gd name="adj" fmla="val 13200"/>
            </a:avLst>
          </a:prstGeom>
          <a:solidFill>
            <a:srgbClr val="FFFFFF"/>
          </a:solidFill>
          <a:ln w="114300">
            <a:solidFill>
              <a:schemeClr val="accent1">
                <a:hueOff val="114395"/>
                <a:lumOff val="-24975"/>
              </a:schemeClr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1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2026 - ☠️ (hopefully)</a:t>
            </a:r>
            <a:br/>
            <a:r>
              <a:rPr>
                <a:solidFill>
                  <a:srgbClr val="C74455"/>
                </a:solidFill>
              </a:rPr>
              <a:t>Athens</a:t>
            </a:r>
          </a:p>
        </p:txBody>
      </p:sp>
      <p:sp>
        <p:nvSpPr>
          <p:cNvPr id="111" name="2011-2015 PhD, IEEC/UAB, Barcelona"/>
          <p:cNvSpPr/>
          <p:nvPr/>
        </p:nvSpPr>
        <p:spPr>
          <a:xfrm>
            <a:off x="11418082" y="1093788"/>
            <a:ext cx="5468096" cy="1796466"/>
          </a:xfrm>
          <a:prstGeom prst="roundRect">
            <a:avLst>
              <a:gd name="adj" fmla="val 10604"/>
            </a:avLst>
          </a:prstGeom>
          <a:solidFill>
            <a:srgbClr val="FFFFFF"/>
          </a:solidFill>
          <a:ln w="114300">
            <a:solidFill>
              <a:schemeClr val="accent1">
                <a:hueOff val="114395"/>
                <a:lumOff val="-24975"/>
              </a:schemeClr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1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2011-2015</a:t>
            </a:r>
            <a:br/>
            <a:r>
              <a:t>PhD, IEEC/UAB, </a:t>
            </a:r>
            <a:r>
              <a:rPr>
                <a:solidFill>
                  <a:srgbClr val="D41876"/>
                </a:solidFill>
              </a:rPr>
              <a:t>Barcelona</a:t>
            </a:r>
          </a:p>
        </p:txBody>
      </p:sp>
      <p:sp>
        <p:nvSpPr>
          <p:cNvPr id="112" name="2015-2018 AEI Hannover LPF Operations!!!"/>
          <p:cNvSpPr/>
          <p:nvPr/>
        </p:nvSpPr>
        <p:spPr>
          <a:xfrm>
            <a:off x="11036599" y="3521643"/>
            <a:ext cx="5468096" cy="1963139"/>
          </a:xfrm>
          <a:prstGeom prst="roundRect">
            <a:avLst>
              <a:gd name="adj" fmla="val 9704"/>
            </a:avLst>
          </a:prstGeom>
          <a:solidFill>
            <a:srgbClr val="FFFFFF"/>
          </a:solidFill>
          <a:ln w="114300">
            <a:solidFill>
              <a:schemeClr val="accent1">
                <a:hueOff val="114395"/>
                <a:lumOff val="-24975"/>
              </a:schemeClr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1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2015-2018</a:t>
            </a:r>
            <a:br/>
            <a:r>
              <a:t>AEI </a:t>
            </a:r>
            <a:r>
              <a:rPr>
                <a:solidFill>
                  <a:srgbClr val="D41876"/>
                </a:solidFill>
              </a:rPr>
              <a:t>Hannover</a:t>
            </a:r>
            <a:br/>
            <a:r>
              <a:rPr>
                <a:solidFill>
                  <a:srgbClr val="00AB8E"/>
                </a:solidFill>
              </a:rPr>
              <a:t>LPF Operations!!!</a:t>
            </a:r>
          </a:p>
        </p:txBody>
      </p:sp>
      <p:sp>
        <p:nvSpPr>
          <p:cNvPr id="113" name="2018-2020 APC Paris"/>
          <p:cNvSpPr/>
          <p:nvPr/>
        </p:nvSpPr>
        <p:spPr>
          <a:xfrm>
            <a:off x="12694550" y="5901334"/>
            <a:ext cx="5381176" cy="1169338"/>
          </a:xfrm>
          <a:prstGeom prst="roundRect">
            <a:avLst>
              <a:gd name="adj" fmla="val 16291"/>
            </a:avLst>
          </a:prstGeom>
          <a:solidFill>
            <a:srgbClr val="FFFFFF"/>
          </a:solidFill>
          <a:ln w="114300">
            <a:solidFill>
              <a:schemeClr val="accent1">
                <a:hueOff val="114395"/>
                <a:lumOff val="-24975"/>
              </a:schemeClr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0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2018-2020</a:t>
            </a:r>
            <a:br/>
            <a:r>
              <a:t>APC </a:t>
            </a:r>
            <a:r>
              <a:rPr>
                <a:solidFill>
                  <a:srgbClr val="D41876"/>
                </a:solidFill>
              </a:rPr>
              <a:t>Paris</a:t>
            </a:r>
          </a:p>
        </p:txBody>
      </p:sp>
      <p:sp>
        <p:nvSpPr>
          <p:cNvPr id="114" name="2021- 2025 Aristotle University of Thessaloniki"/>
          <p:cNvSpPr/>
          <p:nvPr/>
        </p:nvSpPr>
        <p:spPr>
          <a:xfrm>
            <a:off x="12607630" y="7487225"/>
            <a:ext cx="5468096" cy="1963139"/>
          </a:xfrm>
          <a:prstGeom prst="roundRect">
            <a:avLst>
              <a:gd name="adj" fmla="val 9704"/>
            </a:avLst>
          </a:prstGeom>
          <a:solidFill>
            <a:srgbClr val="FFFFFF"/>
          </a:solidFill>
          <a:ln w="114300">
            <a:solidFill>
              <a:schemeClr val="accent1">
                <a:hueOff val="114395"/>
                <a:lumOff val="-24975"/>
              </a:schemeClr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1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2021- 2025</a:t>
            </a:r>
            <a:br/>
            <a:r>
              <a:t>Aristotle University of </a:t>
            </a:r>
            <a:r>
              <a:rPr>
                <a:solidFill>
                  <a:srgbClr val="D41876"/>
                </a:solidFill>
              </a:rPr>
              <a:t>Thessaloniki</a:t>
            </a:r>
          </a:p>
        </p:txBody>
      </p:sp>
      <p:pic>
        <p:nvPicPr>
          <p:cNvPr id="115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05412">
            <a:off x="9909833" y="2865049"/>
            <a:ext cx="2816640" cy="2816640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aneli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Panelists</a:t>
            </a:r>
          </a:p>
        </p:txBody>
      </p:sp>
      <p:pic>
        <p:nvPicPr>
          <p:cNvPr id="5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078" y="4841871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770" y="4948351"/>
            <a:ext cx="2363742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1067" y="4883113"/>
            <a:ext cx="3070520" cy="287453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Alvaro Gimenez…"/>
          <p:cNvSpPr txBox="1"/>
          <p:nvPr/>
        </p:nvSpPr>
        <p:spPr>
          <a:xfrm>
            <a:off x="817500" y="7967246"/>
            <a:ext cx="5088637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Alvaro Gimenez</a:t>
            </a:r>
          </a:p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CSIC/Spanish Space Agency</a:t>
            </a:r>
          </a:p>
        </p:txBody>
      </p:sp>
      <p:sp>
        <p:nvSpPr>
          <p:cNvPr id="59" name="Christian Trenkel…"/>
          <p:cNvSpPr txBox="1"/>
          <p:nvPr/>
        </p:nvSpPr>
        <p:spPr>
          <a:xfrm>
            <a:off x="13095076" y="8073726"/>
            <a:ext cx="2937130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Christian Trenkel</a:t>
            </a:r>
          </a:p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Airbus</a:t>
            </a:r>
          </a:p>
        </p:txBody>
      </p:sp>
      <p:sp>
        <p:nvSpPr>
          <p:cNvPr id="60" name="Rita Dolesi…"/>
          <p:cNvSpPr txBox="1"/>
          <p:nvPr/>
        </p:nvSpPr>
        <p:spPr>
          <a:xfrm>
            <a:off x="7157214" y="7967246"/>
            <a:ext cx="3395473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Rita Dolesi</a:t>
            </a:r>
          </a:p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University of Trento</a:t>
            </a:r>
          </a:p>
        </p:txBody>
      </p:sp>
      <p:sp>
        <p:nvSpPr>
          <p:cNvPr id="61" name="Nikos Karnesis…"/>
          <p:cNvSpPr txBox="1"/>
          <p:nvPr/>
        </p:nvSpPr>
        <p:spPr>
          <a:xfrm>
            <a:off x="18176621" y="8073726"/>
            <a:ext cx="4439413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Nikos Karnesis</a:t>
            </a:r>
          </a:p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University of Thessaloniki</a:t>
            </a:r>
          </a:p>
        </p:txBody>
      </p:sp>
      <p:pic>
        <p:nvPicPr>
          <p:cNvPr id="62" name="Rita.jpg" descr="Rita.jpg"/>
          <p:cNvPicPr>
            <a:picLocks noChangeAspect="1"/>
          </p:cNvPicPr>
          <p:nvPr/>
        </p:nvPicPr>
        <p:blipFill>
          <a:blip r:embed="rId5"/>
          <a:srcRect t="8013"/>
          <a:stretch>
            <a:fillRect/>
          </a:stretch>
        </p:blipFill>
        <p:spPr>
          <a:xfrm>
            <a:off x="7687939" y="4891628"/>
            <a:ext cx="2333918" cy="2857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aul McNama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Paul McNamara</a:t>
            </a:r>
          </a:p>
        </p:txBody>
      </p:sp>
      <p:sp>
        <p:nvSpPr>
          <p:cNvPr id="65" name="I joined the LISA team in 1994 when I started my PhD at the University of Glasgow…"/>
          <p:cNvSpPr txBox="1">
            <a:spLocks noGrp="1"/>
          </p:cNvSpPr>
          <p:nvPr>
            <p:ph type="body" idx="1"/>
          </p:nvPr>
        </p:nvSpPr>
        <p:spPr>
          <a:xfrm>
            <a:off x="486851" y="1917098"/>
            <a:ext cx="14452119" cy="1069810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</a:pPr>
            <a:r>
              <a:t>I joined the LISA team in 1994 when I started my PhD at the University of Glasgow</a:t>
            </a:r>
          </a:p>
          <a:p>
            <a:pPr>
              <a:spcBef>
                <a:spcPts val="2000"/>
              </a:spcBef>
            </a:pPr>
            <a:r>
              <a:t>After my PhD I continued at Glasgow working on LISA and also GEO600</a:t>
            </a:r>
          </a:p>
          <a:p>
            <a:pPr>
              <a:spcBef>
                <a:spcPts val="2000"/>
              </a:spcBef>
            </a:pPr>
            <a:r>
              <a:t>After a stint in industry, I moved to the US to join the NASA GSFC LISA Team in 2002</a:t>
            </a:r>
          </a:p>
          <a:p>
            <a:pPr>
              <a:spcBef>
                <a:spcPts val="2000"/>
              </a:spcBef>
            </a:pPr>
            <a:r>
              <a:t>I returned to Europe in 2005 to join ESA as the LISA Pathfinder Project Scientist</a:t>
            </a:r>
          </a:p>
          <a:p>
            <a:pPr>
              <a:spcBef>
                <a:spcPts val="2000"/>
              </a:spcBef>
            </a:pPr>
            <a:r>
              <a:t>After LISA Pathfinder, I became the LISA Project Scientist in 2017</a:t>
            </a:r>
          </a:p>
          <a:p>
            <a:pPr>
              <a:spcBef>
                <a:spcPts val="2000"/>
              </a:spcBef>
            </a:pPr>
            <a:r>
              <a:t>In 2020, I decided to take a different position in ESA when I became the Astronomy and Astrophysics Coordinator</a:t>
            </a:r>
          </a:p>
        </p:txBody>
      </p:sp>
      <p:pic>
        <p:nvPicPr>
          <p:cNvPr id="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947" y="2059704"/>
            <a:ext cx="6415500" cy="959659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LISA and LISA Pathfinder in ES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LISA and LISA Pathfinder in ESA</a:t>
            </a:r>
          </a:p>
        </p:txBody>
      </p:sp>
      <p:sp>
        <p:nvSpPr>
          <p:cNvPr id="69" name="First discussions of a spaceborne GW observatory, called LISA, in 1992, and proposed it to ESA in 1993 as a 4 s/c Medium class mission (M3) in the Horizons 2000 programme…"/>
          <p:cNvSpPr txBox="1">
            <a:spLocks noGrp="1"/>
          </p:cNvSpPr>
          <p:nvPr>
            <p:ph type="body" idx="1"/>
          </p:nvPr>
        </p:nvSpPr>
        <p:spPr>
          <a:xfrm>
            <a:off x="486851" y="1917098"/>
            <a:ext cx="16963253" cy="10915427"/>
          </a:xfrm>
          <a:prstGeom prst="rect">
            <a:avLst/>
          </a:prstGeom>
        </p:spPr>
        <p:txBody>
          <a:bodyPr/>
          <a:lstStyle/>
          <a:p>
            <a:r>
              <a:t>First discussions of a spaceborne GW observatory, called LISA, in 1992, and proposed it to ESA in 1993 as a 4 s/c Medium class mission (M3) in the Horizons 2000 programme</a:t>
            </a:r>
          </a:p>
          <a:p>
            <a:endParaRPr/>
          </a:p>
          <a:p>
            <a:r>
              <a:t>Re-proposed as a 6 s/c mission in 1993 to the Horizons 2000+ call</a:t>
            </a:r>
          </a:p>
          <a:p>
            <a:pPr lvl="1"/>
            <a:r>
              <a:t>LISA was selected as the 4th Cornerstone </a:t>
            </a:r>
          </a:p>
          <a:p>
            <a:pPr marL="0" lvl="1" indent="381000">
              <a:buSzTx/>
              <a:buNone/>
            </a:pPr>
            <a:r>
              <a:t>mission in 1995</a:t>
            </a:r>
          </a:p>
          <a:p>
            <a:pPr lvl="1"/>
            <a:r>
              <a:t>Cost cap: 700M AU (accounting units)</a:t>
            </a:r>
          </a:p>
          <a:p>
            <a:pPr lvl="1"/>
            <a:r>
              <a:t>Launch: 2017</a:t>
            </a:r>
          </a:p>
          <a:p>
            <a:pPr lvl="2"/>
            <a:endParaRPr/>
          </a:p>
          <a:p>
            <a:r>
              <a:t>ESA/NASA LISA consisting of 3 s/c first appears in </a:t>
            </a:r>
          </a:p>
          <a:p>
            <a:pPr marL="0" indent="0">
              <a:buSzTx/>
              <a:buNone/>
            </a:pPr>
            <a:r>
              <a:t>1997</a:t>
            </a:r>
          </a:p>
          <a:p>
            <a:pPr marL="762000" indent="-381000">
              <a:buClr>
                <a:srgbClr val="FFFFFF"/>
              </a:buClr>
              <a:defRPr sz="3200"/>
            </a:pPr>
            <a:r>
              <a:t>Now proposed as an F-mission (Flexi)</a:t>
            </a:r>
          </a:p>
          <a:p>
            <a:pPr marL="762000" indent="-381000">
              <a:buClr>
                <a:srgbClr val="FFFFFF"/>
              </a:buClr>
              <a:defRPr sz="3200"/>
            </a:pPr>
            <a:r>
              <a:t>Launch: 2011</a:t>
            </a:r>
          </a:p>
          <a:p>
            <a:pPr marL="762000">
              <a:buClr>
                <a:srgbClr val="FFFFFF"/>
              </a:buClr>
            </a:pPr>
            <a:endParaRPr/>
          </a:p>
          <a:p>
            <a:pPr marL="358588" lvl="1" indent="-358588">
              <a:buClr>
                <a:srgbClr val="FFFFFF"/>
              </a:buClr>
              <a:defRPr sz="3400"/>
            </a:pPr>
            <a:r>
              <a:t>First LISA Phase A by Dornier Aerospace/Astrium </a:t>
            </a:r>
          </a:p>
          <a:p>
            <a:pPr marL="0" lvl="1" indent="0">
              <a:buClr>
                <a:srgbClr val="FFFFFF"/>
              </a:buClr>
              <a:buSzTx/>
              <a:buNone/>
              <a:defRPr sz="3400"/>
            </a:pPr>
            <a:r>
              <a:t>(now Airbus) in late 1990s</a:t>
            </a:r>
          </a:p>
        </p:txBody>
      </p:sp>
      <p:grpSp>
        <p:nvGrpSpPr>
          <p:cNvPr id="72" name="Group"/>
          <p:cNvGrpSpPr/>
          <p:nvPr/>
        </p:nvGrpSpPr>
        <p:grpSpPr>
          <a:xfrm>
            <a:off x="19031010" y="2224750"/>
            <a:ext cx="4303327" cy="9585880"/>
            <a:chOff x="0" y="0"/>
            <a:chExt cx="4303325" cy="9585879"/>
          </a:xfrm>
        </p:grpSpPr>
        <p:pic>
          <p:nvPicPr>
            <p:cNvPr id="70" name="LISA MPQ 2.JPG" descr="LISA MPQ 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86676" cy="5797494"/>
            </a:xfrm>
            <a:prstGeom prst="rect">
              <a:avLst/>
            </a:prstGeom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177800" dist="88900" dir="27000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71" name="pasted-movie.png" descr="pasted-movi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0" y="6245157"/>
              <a:ext cx="4293026" cy="334072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77800" dist="88900" dir="2700000" rotWithShape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75" name="Group"/>
          <p:cNvGrpSpPr/>
          <p:nvPr/>
        </p:nvGrpSpPr>
        <p:grpSpPr>
          <a:xfrm>
            <a:off x="11827391" y="5346232"/>
            <a:ext cx="6739614" cy="6749615"/>
            <a:chOff x="-151999" y="0"/>
            <a:chExt cx="6739612" cy="6749613"/>
          </a:xfrm>
        </p:grpSpPr>
        <p:pic>
          <p:nvPicPr>
            <p:cNvPr id="73" name="LISA 1 RAL 1996.jpg" descr="LISA 1 RAL 1996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435615" cy="64438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77800" dist="101600" dir="54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74" name="1st International LISA Symposium…"/>
            <p:cNvSpPr txBox="1"/>
            <p:nvPr/>
          </p:nvSpPr>
          <p:spPr>
            <a:xfrm>
              <a:off x="-152000" y="4413458"/>
              <a:ext cx="6739614" cy="2336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42937">
                <a:spcBef>
                  <a:spcPts val="0"/>
                </a:spcBef>
                <a:defRPr sz="2800">
                  <a:solidFill>
                    <a:srgbClr val="FFFFFF"/>
                  </a:solidFill>
                  <a:latin typeface="NotesStyle-BoldTf"/>
                  <a:ea typeface="NotesStyle-BoldTf"/>
                  <a:cs typeface="NotesStyle-BoldTf"/>
                  <a:sym typeface="NotesStyle-BoldTf"/>
                </a:defRPr>
              </a:pPr>
              <a:r>
                <a:t>1st International LISA Symposium</a:t>
              </a:r>
            </a:p>
            <a:p>
              <a:pPr algn="ctr" defTabSz="642937">
                <a:spcBef>
                  <a:spcPts val="0"/>
                </a:spcBef>
                <a:defRPr sz="2800">
                  <a:solidFill>
                    <a:srgbClr val="FFFFFF"/>
                  </a:solidFill>
                  <a:latin typeface="NotesStyle-BoldTf"/>
                  <a:ea typeface="NotesStyle-BoldTf"/>
                  <a:cs typeface="NotesStyle-BoldTf"/>
                  <a:sym typeface="NotesStyle-BoldTf"/>
                </a:defRPr>
              </a:pPr>
              <a:r>
                <a:t>Rutherford Appleton Laboratory</a:t>
              </a:r>
            </a:p>
            <a:p>
              <a:pPr algn="ctr" defTabSz="642937">
                <a:spcBef>
                  <a:spcPts val="0"/>
                </a:spcBef>
                <a:defRPr sz="2800">
                  <a:solidFill>
                    <a:srgbClr val="FFFFFF"/>
                  </a:solidFill>
                  <a:latin typeface="NotesStyle-BoldTf"/>
                  <a:ea typeface="NotesStyle-BoldTf"/>
                  <a:cs typeface="NotesStyle-BoldTf"/>
                  <a:sym typeface="NotesStyle-BoldTf"/>
                </a:defRPr>
              </a:pPr>
              <a:r>
                <a:t>1996</a:t>
              </a:r>
            </a:p>
          </p:txBody>
        </p:sp>
      </p:grpSp>
      <p:grpSp>
        <p:nvGrpSpPr>
          <p:cNvPr id="79" name="Group"/>
          <p:cNvGrpSpPr/>
          <p:nvPr/>
        </p:nvGrpSpPr>
        <p:grpSpPr>
          <a:xfrm>
            <a:off x="13860479" y="6910395"/>
            <a:ext cx="1871430" cy="1338439"/>
            <a:chOff x="0" y="0"/>
            <a:chExt cx="1871428" cy="1338438"/>
          </a:xfrm>
        </p:grpSpPr>
        <p:sp>
          <p:nvSpPr>
            <p:cNvPr id="76" name="Circle"/>
            <p:cNvSpPr/>
            <p:nvPr/>
          </p:nvSpPr>
          <p:spPr>
            <a:xfrm>
              <a:off x="0" y="0"/>
              <a:ext cx="575580" cy="571591"/>
            </a:xfrm>
            <a:prstGeom prst="ellipse">
              <a:avLst/>
            </a:prstGeom>
            <a:noFill/>
            <a:ln w="63500" cap="flat">
              <a:solidFill>
                <a:schemeClr val="accent4">
                  <a:hueOff val="366961"/>
                  <a:satOff val="4172"/>
                  <a:lumOff val="11129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" name="Circle"/>
            <p:cNvSpPr/>
            <p:nvPr/>
          </p:nvSpPr>
          <p:spPr>
            <a:xfrm>
              <a:off x="127086" y="766848"/>
              <a:ext cx="575580" cy="571591"/>
            </a:xfrm>
            <a:prstGeom prst="ellipse">
              <a:avLst/>
            </a:prstGeom>
            <a:noFill/>
            <a:ln w="63500" cap="flat">
              <a:solidFill>
                <a:schemeClr val="accent4">
                  <a:hueOff val="366961"/>
                  <a:satOff val="4172"/>
                  <a:lumOff val="11129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" name="Circle"/>
            <p:cNvSpPr/>
            <p:nvPr/>
          </p:nvSpPr>
          <p:spPr>
            <a:xfrm>
              <a:off x="1295849" y="665109"/>
              <a:ext cx="575580" cy="571591"/>
            </a:xfrm>
            <a:prstGeom prst="ellipse">
              <a:avLst/>
            </a:prstGeom>
            <a:noFill/>
            <a:ln w="63500" cap="flat">
              <a:solidFill>
                <a:schemeClr val="accent4">
                  <a:hueOff val="366961"/>
                  <a:satOff val="4172"/>
                  <a:lumOff val="11129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 animBg="1" advAuto="0"/>
      <p:bldP spid="72" grpId="0" animBg="1" advAuto="0"/>
      <p:bldP spid="75" grpId="0" animBg="1" advAuto="0"/>
      <p:bldP spid="79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SA Pathfi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LISA Pathfinder</a:t>
            </a:r>
          </a:p>
        </p:txBody>
      </p:sp>
      <p:sp>
        <p:nvSpPr>
          <p:cNvPr id="82" name="LISA has been in the ESA system since the mid-1990s…"/>
          <p:cNvSpPr txBox="1">
            <a:spLocks noGrp="1"/>
          </p:cNvSpPr>
          <p:nvPr>
            <p:ph type="body" idx="1"/>
          </p:nvPr>
        </p:nvSpPr>
        <p:spPr>
          <a:xfrm>
            <a:off x="436525" y="1917098"/>
            <a:ext cx="23536801" cy="10698105"/>
          </a:xfrm>
          <a:prstGeom prst="rect">
            <a:avLst/>
          </a:prstGeom>
        </p:spPr>
        <p:txBody>
          <a:bodyPr/>
          <a:lstStyle/>
          <a:p>
            <a:r>
              <a:t>LISA has been in the ESA system since the mid-1990s</a:t>
            </a:r>
          </a:p>
          <a:p>
            <a:pPr lvl="1"/>
            <a:r>
              <a:t>ESA management recognised the importance of the mission</a:t>
            </a:r>
          </a:p>
          <a:p>
            <a:r>
              <a:t>However, there were serious doubts whether gravitational waves could ever be observed, let alone being able to build an instrument to do it from space</a:t>
            </a:r>
          </a:p>
          <a:p>
            <a:r>
              <a:t>So ESA took a risk…this led to LISA Pathfinder</a:t>
            </a:r>
          </a:p>
          <a:p>
            <a:endParaRPr/>
          </a:p>
          <a:p>
            <a:r>
              <a:t>SMART-2 (Small Mission to Advance Research and Technology) was approved by the SPC in November 2000</a:t>
            </a:r>
          </a:p>
          <a:p>
            <a:pPr lvl="1"/>
            <a:r>
              <a:t>SMART-2 consisted of 2 spacecraft, and was designed to test:</a:t>
            </a:r>
          </a:p>
          <a:p>
            <a:pPr lvl="2"/>
            <a:r>
              <a:t>Drag-free technology (LISA Technology Package (LTP))</a:t>
            </a:r>
          </a:p>
          <a:p>
            <a:pPr lvl="2"/>
            <a:r>
              <a:t>Formation flying (IRSI-Darwin technology)</a:t>
            </a:r>
          </a:p>
          <a:p>
            <a:pPr lvl="2"/>
            <a:endParaRPr/>
          </a:p>
          <a:p>
            <a:r>
              <a:t>After initial studies, the formation flying demonstrator was dropped, and SMART-2</a:t>
            </a:r>
          </a:p>
          <a:p>
            <a:pPr marL="0" indent="0">
              <a:buSzTx/>
              <a:buNone/>
            </a:pPr>
            <a:r>
              <a:t>became </a:t>
            </a:r>
            <a:r>
              <a:rPr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LISA Pathfinder</a:t>
            </a:r>
          </a:p>
          <a:p>
            <a:pPr marL="0" indent="0">
              <a:buSzTx/>
              <a:buNone/>
            </a:pPr>
            <a:endParaRPr>
              <a:solidFill>
                <a:schemeClr val="accent4">
                  <a:hueOff val="366961"/>
                  <a:satOff val="4172"/>
                  <a:lumOff val="11129"/>
                </a:schemeClr>
              </a:solidFill>
            </a:endParaRPr>
          </a:p>
          <a:p>
            <a:pPr marL="355600" indent="-355600"/>
            <a:r>
              <a:t>LISA Pathfinder was adopted by the SPC in 2004</a:t>
            </a:r>
          </a:p>
        </p:txBody>
      </p:sp>
      <p:pic>
        <p:nvPicPr>
          <p:cNvPr id="8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838" y="6534042"/>
            <a:ext cx="7077355" cy="5308016"/>
          </a:xfrm>
          <a:prstGeom prst="rect">
            <a:avLst/>
          </a:prstGeom>
          <a:ln w="12700">
            <a:miter lim="400000"/>
          </a:ln>
          <a:effectLst>
            <a:outerShdw blurRad="177800" dist="889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he rest is hist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rest is history…</a:t>
            </a:r>
          </a:p>
        </p:txBody>
      </p:sp>
      <p:pic>
        <p:nvPicPr>
          <p:cNvPr id="86" name="LPF Launch.mp4" descr="LPF Launc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421" y="1295963"/>
            <a:ext cx="19134197" cy="10762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9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lvaro Giménez-Cañ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Alvaro Giménez-Cañata</a:t>
            </a:r>
          </a:p>
        </p:txBody>
      </p:sp>
      <p:sp>
        <p:nvSpPr>
          <p:cNvPr id="89" name="PI of Integral Optical Monitoring Camera…"/>
          <p:cNvSpPr txBox="1">
            <a:spLocks noGrp="1"/>
          </p:cNvSpPr>
          <p:nvPr>
            <p:ph type="body" idx="1"/>
          </p:nvPr>
        </p:nvSpPr>
        <p:spPr>
          <a:xfrm>
            <a:off x="486851" y="1917098"/>
            <a:ext cx="15806925" cy="10698105"/>
          </a:xfrm>
          <a:prstGeom prst="rect">
            <a:avLst/>
          </a:prstGeom>
        </p:spPr>
        <p:txBody>
          <a:bodyPr/>
          <a:lstStyle/>
          <a:p>
            <a:r>
              <a:t>PI of Integral Optical Monitoring Camera</a:t>
            </a:r>
          </a:p>
          <a:p>
            <a:endParaRPr/>
          </a:p>
          <a:p>
            <a:r>
              <a:t>Head Department of Science, ESTEC</a:t>
            </a:r>
          </a:p>
          <a:p>
            <a:endParaRPr/>
          </a:p>
          <a:p>
            <a:r>
              <a:t>ESA Director of Science</a:t>
            </a:r>
          </a:p>
          <a:p>
            <a:endParaRPr/>
          </a:p>
          <a:p>
            <a:r>
              <a:t>Professor at CSIC</a:t>
            </a:r>
          </a:p>
          <a:p>
            <a:endParaRPr/>
          </a:p>
          <a:p>
            <a:r>
              <a:t>Senior Advisor to Spanish Space Agency</a:t>
            </a:r>
          </a:p>
        </p:txBody>
      </p:sp>
      <p:pic>
        <p:nvPicPr>
          <p:cNvPr id="9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919" y="2058808"/>
            <a:ext cx="6746387" cy="8995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magine 4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52705" y="3566741"/>
            <a:ext cx="7537073" cy="566256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Rettangolo 5"/>
          <p:cNvSpPr txBox="1"/>
          <p:nvPr/>
        </p:nvSpPr>
        <p:spPr>
          <a:xfrm>
            <a:off x="6138558" y="2629485"/>
            <a:ext cx="17769454" cy="846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Associate Professor at the Department of Physics, University of Trento</a:t>
            </a:r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Associated Member of the  Istituto Nazionale di Fisica Nucleare (INFN)</a:t>
            </a:r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Core member of the LISA PF PI Team in Trento</a:t>
            </a:r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Deputy PI on behalf of ASI of the  italian contribution to LISA, the Gravitational Reference Sensor.</a:t>
            </a:r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National Coordinator of the INFN LISA/LISA PF  Research Project</a:t>
            </a:r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Member of the  team that operated the LISA Pathfinder space mission.</a:t>
            </a:r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1828800"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Played leading roles in the design, prototyping, and testing of GRS, in laboratory torsion pendulum experiments for small-force measurements,  and in mission design and operations in close collaboration with aerospace industries and space agencies involved in LISA Pathfinder (and currently in LISA).</a:t>
            </a:r>
          </a:p>
        </p:txBody>
      </p:sp>
      <p:pic>
        <p:nvPicPr>
          <p:cNvPr id="9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98" y="10807845"/>
            <a:ext cx="2342063" cy="1343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magine 8" descr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47" y="10836941"/>
            <a:ext cx="3723351" cy="1202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hristian Trenk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Christian Trenkel</a:t>
            </a:r>
          </a:p>
        </p:txBody>
      </p:sp>
      <p:sp>
        <p:nvSpPr>
          <p:cNvPr id="98" name="Experimental Gravitational Physicist by training (PhD…"/>
          <p:cNvSpPr txBox="1">
            <a:spLocks noGrp="1"/>
          </p:cNvSpPr>
          <p:nvPr>
            <p:ph type="body" idx="1"/>
          </p:nvPr>
        </p:nvSpPr>
        <p:spPr>
          <a:xfrm>
            <a:off x="486851" y="1917098"/>
            <a:ext cx="22650783" cy="10884030"/>
          </a:xfrm>
          <a:prstGeom prst="rect">
            <a:avLst/>
          </a:prstGeom>
        </p:spPr>
        <p:txBody>
          <a:bodyPr/>
          <a:lstStyle/>
          <a:p>
            <a:pPr marL="30937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Experimental Gravitational Physicist by training (PhD </a:t>
            </a:r>
          </a:p>
          <a:p>
            <a:pPr marL="0" indent="0" defTabSz="397763">
              <a:lnSpc>
                <a:spcPct val="100000"/>
              </a:lnSpc>
              <a:spcBef>
                <a:spcPts val="500"/>
              </a:spcBef>
              <a:buSzTx/>
              <a:buNone/>
              <a:defRPr sz="3393"/>
            </a:pPr>
            <a:r>
              <a:t>Birmingham) - ideal preparation for LPF you might say</a:t>
            </a:r>
          </a:p>
          <a:p>
            <a:pPr marL="30937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First worked on LPF as part of the Charge Management </a:t>
            </a:r>
          </a:p>
          <a:p>
            <a:pPr marL="0" indent="0" defTabSz="397763">
              <a:lnSpc>
                <a:spcPct val="100000"/>
              </a:lnSpc>
              <a:spcBef>
                <a:spcPts val="500"/>
              </a:spcBef>
              <a:buSzTx/>
              <a:buNone/>
              <a:defRPr sz="3393"/>
            </a:pPr>
            <a:r>
              <a:t>System at ICL (2004 - 2006)</a:t>
            </a:r>
          </a:p>
          <a:p>
            <a:pPr marL="30937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Astrium / Airbus gave me my "dream job" on LISA </a:t>
            </a:r>
          </a:p>
          <a:p>
            <a:pPr marL="0" indent="0" defTabSz="397763">
              <a:lnSpc>
                <a:spcPct val="100000"/>
              </a:lnSpc>
              <a:spcBef>
                <a:spcPts val="500"/>
              </a:spcBef>
              <a:buSzTx/>
              <a:buNone/>
              <a:defRPr sz="3393"/>
            </a:pPr>
            <a:r>
              <a:t>Pathfinder (2009 - 2017):</a:t>
            </a:r>
          </a:p>
          <a:p>
            <a:pPr marL="707136" lvl="1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involved at the deep end of mission performance</a:t>
            </a:r>
          </a:p>
          <a:p>
            <a:pPr marL="1104900" lvl="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main responsibilities magnetic and gravitational budgets</a:t>
            </a:r>
          </a:p>
          <a:p>
            <a:pPr marL="1104900" lvl="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I also had the great job of validating / understanding / </a:t>
            </a:r>
          </a:p>
          <a:p>
            <a:pPr marL="0" lvl="2" indent="795527" defTabSz="397763">
              <a:lnSpc>
                <a:spcPct val="100000"/>
              </a:lnSpc>
              <a:spcBef>
                <a:spcPts val="500"/>
              </a:spcBef>
              <a:buSzTx/>
              <a:buNone/>
              <a:defRPr sz="3393"/>
            </a:pPr>
            <a:r>
              <a:t>checking the LTP performance simulator</a:t>
            </a:r>
          </a:p>
          <a:p>
            <a:pPr marL="1502663" lvl="3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noisy spacecraft rotations lead to noise dAx</a:t>
            </a:r>
          </a:p>
          <a:p>
            <a:pPr marL="707136" lvl="1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debugging and understanding E2E science run simulations</a:t>
            </a:r>
          </a:p>
          <a:p>
            <a:pPr marL="1104900" lvl="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understanding of slipping clocks, IS SCOE 10Hz oscillation and aliasing conspiring to periodic "kicks" (the famous NCR40)</a:t>
            </a:r>
          </a:p>
          <a:p>
            <a:pPr marL="707136" lvl="1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then I got a "front row seat" on in-flight performance (I spent 6 weeks at ESOC)</a:t>
            </a:r>
          </a:p>
          <a:p>
            <a:pPr marL="1104900" lvl="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at the critical moments (TM release)</a:t>
            </a:r>
          </a:p>
          <a:p>
            <a:pPr marL="1104900" lvl="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through to IOCR, analysing and understanding the science runs</a:t>
            </a:r>
          </a:p>
          <a:p>
            <a:pPr marL="1104900" lvl="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then E2 support until the end  </a:t>
            </a:r>
          </a:p>
          <a:p>
            <a:pPr marL="309372" indent="-309372" defTabSz="397763">
              <a:lnSpc>
                <a:spcPct val="100000"/>
              </a:lnSpc>
              <a:spcBef>
                <a:spcPts val="500"/>
              </a:spcBef>
              <a:defRPr sz="3393"/>
            </a:pPr>
            <a:r>
              <a:t>and I knew then that it was going to be the highlight of my working life :-)</a:t>
            </a:r>
          </a:p>
        </p:txBody>
      </p:sp>
      <p:pic>
        <p:nvPicPr>
          <p:cNvPr id="9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679" y="1917098"/>
            <a:ext cx="10191429" cy="6767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White</vt:lpstr>
      <vt:lpstr>The Legacy of LISA Pathfinder: Panel Discussion</vt:lpstr>
      <vt:lpstr>Panelists</vt:lpstr>
      <vt:lpstr>Paul McNamara</vt:lpstr>
      <vt:lpstr>LISA and LISA Pathfinder in ESA</vt:lpstr>
      <vt:lpstr>LISA Pathfinder</vt:lpstr>
      <vt:lpstr>The rest is history…</vt:lpstr>
      <vt:lpstr>Alvaro Giménez-Cañata</vt:lpstr>
      <vt:lpstr>PowerPoint Presentation</vt:lpstr>
      <vt:lpstr>Christian Trenkel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2025-12-10T10:09:35Z</dcterms:modified>
</cp:coreProperties>
</file>