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5"/>
    <p:sldMasterId id="2147483950" r:id="rId6"/>
  </p:sldMasterIdLst>
  <p:notesMasterIdLst>
    <p:notesMasterId r:id="rId23"/>
  </p:notesMasterIdLst>
  <p:handoutMasterIdLst>
    <p:handoutMasterId r:id="rId24"/>
  </p:handoutMasterIdLst>
  <p:sldIdLst>
    <p:sldId id="259" r:id="rId7"/>
    <p:sldId id="396" r:id="rId8"/>
    <p:sldId id="260" r:id="rId9"/>
    <p:sldId id="261" r:id="rId10"/>
    <p:sldId id="398" r:id="rId11"/>
    <p:sldId id="400" r:id="rId12"/>
    <p:sldId id="401" r:id="rId13"/>
    <p:sldId id="409" r:id="rId14"/>
    <p:sldId id="408" r:id="rId15"/>
    <p:sldId id="402" r:id="rId16"/>
    <p:sldId id="403" r:id="rId17"/>
    <p:sldId id="404" r:id="rId18"/>
    <p:sldId id="406" r:id="rId19"/>
    <p:sldId id="265" r:id="rId20"/>
    <p:sldId id="397" r:id="rId21"/>
    <p:sldId id="266" r:id="rId22"/>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clrMru>
    <a:srgbClr val="003249"/>
    <a:srgbClr val="335E6F"/>
    <a:srgbClr val="8197A6"/>
    <a:srgbClr val="F1666A"/>
    <a:srgbClr val="D9D9D9"/>
    <a:srgbClr val="053249"/>
    <a:srgbClr val="006196"/>
    <a:srgbClr val="6DCFF6"/>
    <a:srgbClr val="FFCC4E"/>
    <a:srgbClr val="76C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757" autoAdjust="0"/>
    <p:restoredTop sz="65632" autoAdjust="0"/>
  </p:normalViewPr>
  <p:slideViewPr>
    <p:cSldViewPr snapToGrid="0">
      <p:cViewPr varScale="1">
        <p:scale>
          <a:sx n="99" d="100"/>
          <a:sy n="99" d="100"/>
        </p:scale>
        <p:origin x="184" y="240"/>
      </p:cViewPr>
      <p:guideLst>
        <p:guide orient="horz" pos="2160"/>
        <p:guide pos="3851"/>
      </p:guideLst>
    </p:cSldViewPr>
  </p:slideViewPr>
  <p:outlineViewPr>
    <p:cViewPr>
      <p:scale>
        <a:sx n="33" d="100"/>
        <a:sy n="33" d="100"/>
      </p:scale>
      <p:origin x="0" y="0"/>
    </p:cViewPr>
  </p:outlineViewPr>
  <p:notesTextViewPr>
    <p:cViewPr>
      <p:scale>
        <a:sx n="130" d="100"/>
        <a:sy n="130" d="100"/>
      </p:scale>
      <p:origin x="0" y="0"/>
    </p:cViewPr>
  </p:notesTextViewPr>
  <p:sorterViewPr>
    <p:cViewPr>
      <p:scale>
        <a:sx n="1" d="1"/>
        <a:sy n="1" d="1"/>
      </p:scale>
      <p:origin x="0" y="0"/>
    </p:cViewPr>
  </p:sorterViewPr>
  <p:notesViewPr>
    <p:cSldViewPr snapToGrid="0">
      <p:cViewPr varScale="1">
        <p:scale>
          <a:sx n="50" d="100"/>
          <a:sy n="50" d="100"/>
        </p:scale>
        <p:origin x="-2659" y="-67"/>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12/2/25</a:t>
            </a:fld>
            <a:endParaRPr lang="en-US" dirty="0"/>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3" kern="1200" dirty="0">
                <a:solidFill>
                  <a:schemeClr val="tx1"/>
                </a:solidFill>
                <a:effectLst/>
                <a:latin typeface="Calibri" pitchFamily="34" charset="0"/>
                <a:ea typeface="+mn-ea"/>
                <a:cs typeface="+mn-cs"/>
              </a:rPr>
              <a:t>Fellow </a:t>
            </a:r>
            <a:r>
              <a:rPr lang="en-GB" sz="1603" kern="1200" dirty="0" err="1">
                <a:solidFill>
                  <a:schemeClr val="tx1"/>
                </a:solidFill>
                <a:effectLst/>
                <a:latin typeface="Calibri" pitchFamily="34" charset="0"/>
                <a:ea typeface="+mn-ea"/>
                <a:cs typeface="+mn-cs"/>
              </a:rPr>
              <a:t>LPF’ers</a:t>
            </a:r>
            <a:r>
              <a:rPr lang="en-GB" sz="1603" kern="1200" dirty="0">
                <a:solidFill>
                  <a:schemeClr val="tx1"/>
                </a:solidFill>
                <a:effectLst/>
                <a:latin typeface="Calibri" pitchFamily="34" charset="0"/>
                <a:ea typeface="+mn-ea"/>
                <a:cs typeface="+mn-cs"/>
              </a:rPr>
              <a:t>,</a:t>
            </a:r>
            <a:endParaRPr lang="en-NL" sz="1603" kern="1200" dirty="0">
              <a:solidFill>
                <a:schemeClr val="tx1"/>
              </a:solidFill>
              <a:effectLst/>
              <a:latin typeface="Calibri" pitchFamily="34" charset="0"/>
              <a:ea typeface="+mn-ea"/>
              <a:cs typeface="+mn-cs"/>
            </a:endParaRPr>
          </a:p>
          <a:p>
            <a:r>
              <a:rPr lang="en-GB" sz="1603" kern="1200" dirty="0">
                <a:solidFill>
                  <a:schemeClr val="tx1"/>
                </a:solidFill>
                <a:effectLst/>
                <a:latin typeface="Calibri" pitchFamily="34" charset="0"/>
                <a:ea typeface="+mn-ea"/>
                <a:cs typeface="+mn-cs"/>
              </a:rPr>
              <a:t>In the late summer of 2018, in Trento, with the LPF spacecraft trajectory gently tipped over the sun and her software code fatally corrupted with our names, I gave you my view on the management perspective on “how we did it”. In summary it was thanks to </a:t>
            </a:r>
            <a:r>
              <a:rPr lang="en-GB" sz="1603" b="1" kern="1200" dirty="0">
                <a:solidFill>
                  <a:schemeClr val="tx1"/>
                </a:solidFill>
                <a:effectLst/>
                <a:latin typeface="Calibri" pitchFamily="34" charset="0"/>
                <a:ea typeface="+mn-ea"/>
                <a:cs typeface="+mn-cs"/>
              </a:rPr>
              <a:t>intelligence, persistence, embracing change, teamwork, and luck: luck which always found us working</a:t>
            </a:r>
            <a:r>
              <a:rPr lang="en-GB" sz="1603" kern="1200" dirty="0">
                <a:solidFill>
                  <a:schemeClr val="tx1"/>
                </a:solidFill>
                <a:effectLst/>
                <a:latin typeface="Calibri" pitchFamily="34" charset="0"/>
                <a:ea typeface="+mn-ea"/>
                <a:cs typeface="+mn-cs"/>
              </a:rPr>
              <a:t>.</a:t>
            </a:r>
            <a:endParaRPr lang="en-NL" sz="1603" kern="1200" dirty="0">
              <a:solidFill>
                <a:schemeClr val="tx1"/>
              </a:solidFill>
              <a:effectLst/>
              <a:latin typeface="Calibri" pitchFamily="34" charset="0"/>
              <a:ea typeface="+mn-ea"/>
              <a:cs typeface="+mn-cs"/>
            </a:endParaRPr>
          </a:p>
          <a:p>
            <a:r>
              <a:rPr lang="en-GB" sz="1603" kern="1200" dirty="0">
                <a:solidFill>
                  <a:schemeClr val="tx1"/>
                </a:solidFill>
                <a:effectLst/>
                <a:latin typeface="Calibri" pitchFamily="34" charset="0"/>
                <a:ea typeface="+mn-ea"/>
                <a:cs typeface="+mn-cs"/>
              </a:rPr>
              <a:t>The Mission Accomplished Symposium was intended to learn lessons from LPF while still fresh in our minds and to celebrate the outstanding results of the mission. However, there was one essential element missing, precisely the main purpose and justification of LPF: the enabling of the LISA mission. </a:t>
            </a:r>
            <a:endParaRPr lang="en-NL" sz="1603" kern="1200" dirty="0">
              <a:solidFill>
                <a:schemeClr val="tx1"/>
              </a:solidFill>
              <a:effectLst/>
              <a:latin typeface="Calibri" pitchFamily="34" charset="0"/>
              <a:ea typeface="+mn-ea"/>
              <a:cs typeface="+mn-cs"/>
            </a:endParaRPr>
          </a:p>
          <a:p>
            <a:r>
              <a:rPr lang="en-GB" sz="1603" kern="1200" dirty="0">
                <a:solidFill>
                  <a:schemeClr val="tx1"/>
                </a:solidFill>
                <a:effectLst/>
                <a:latin typeface="Calibri" pitchFamily="34" charset="0"/>
                <a:ea typeface="+mn-ea"/>
                <a:cs typeface="+mn-cs"/>
              </a:rPr>
              <a:t>Now, 10 years after the launch of LPF and about 22 years after the start of its development phase, we have gathered here to refresh and relish our memories of LPF, and to find encouragement for the challenges and opportunities that the LISA development will bring.</a:t>
            </a:r>
          </a:p>
          <a:p>
            <a:endParaRPr lang="en-GB" sz="1603" kern="1200" dirty="0">
              <a:solidFill>
                <a:schemeClr val="tx1"/>
              </a:solidFill>
              <a:effectLst/>
              <a:latin typeface="Calibri"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603" kern="1200" dirty="0">
                <a:solidFill>
                  <a:schemeClr val="tx1"/>
                </a:solidFill>
                <a:effectLst/>
                <a:latin typeface="Calibri" pitchFamily="34" charset="0"/>
                <a:ea typeface="+mn-ea"/>
                <a:cs typeface="+mn-cs"/>
              </a:rPr>
              <a:t>But first things first. The project progress report. In late 2024 the last bits and pieces of the LPF and LTP contracts were legally closed between ESA and Airbus! Why did it take us so long? Well, there was a certain amount of Au-Pt left over from the mission, which was eventually melted, and some minor accounting discrepancies related to the Indium development. As you can see, it all boiled down to some liquid metals!</a:t>
            </a:r>
            <a:endParaRPr lang="en-NL" sz="1603" kern="1200" dirty="0">
              <a:solidFill>
                <a:schemeClr val="tx1"/>
              </a:solidFill>
              <a:effectLst/>
              <a:latin typeface="Calibri" pitchFamily="34" charset="0"/>
              <a:ea typeface="+mn-ea"/>
              <a:cs typeface="+mn-cs"/>
            </a:endParaRPr>
          </a:p>
          <a:p>
            <a:endParaRPr lang="en-NL" sz="1603"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2981304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20151030 family picture</a:t>
            </a:r>
          </a:p>
          <a:p>
            <a:r>
              <a:rPr lang="en-NL" dirty="0"/>
              <a:t>20151117 fairing signature</a:t>
            </a:r>
          </a:p>
          <a:p>
            <a:r>
              <a:rPr lang="en-NL" dirty="0"/>
              <a:t>20151122 scarlet ibis</a:t>
            </a:r>
          </a:p>
          <a:p>
            <a:r>
              <a:rPr lang="en-NL" dirty="0"/>
              <a:t>20151130 Jupiter-2</a:t>
            </a:r>
          </a:p>
          <a:p>
            <a:r>
              <a:rPr lang="en-NL" dirty="0"/>
              <a:t>20151203 Jupiter-2</a:t>
            </a:r>
          </a:p>
          <a:p>
            <a:endParaRPr lang="en-NL" sz="1603" kern="1200" dirty="0">
              <a:solidFill>
                <a:schemeClr val="tx1"/>
              </a:solidFill>
              <a:effectLst/>
              <a:latin typeface="Calibri" pitchFamily="34" charset="0"/>
              <a:ea typeface="+mn-ea"/>
              <a:cs typeface="+mn-cs"/>
            </a:endParaRPr>
          </a:p>
          <a:p>
            <a:r>
              <a:rPr lang="en-NL" sz="1603" kern="1200" dirty="0">
                <a:solidFill>
                  <a:schemeClr val="tx1"/>
                </a:solidFill>
                <a:effectLst/>
                <a:latin typeface="Calibri" pitchFamily="34" charset="0"/>
                <a:ea typeface="+mn-ea"/>
                <a:cs typeface="+mn-cs"/>
              </a:rPr>
              <a:t>And the uncertainty was shared by many of you who were present over there. </a:t>
            </a:r>
          </a:p>
          <a:p>
            <a:r>
              <a:rPr lang="en-NL" sz="1603" kern="1200" dirty="0">
                <a:solidFill>
                  <a:schemeClr val="tx1"/>
                </a:solidFill>
                <a:effectLst/>
                <a:latin typeface="Calibri" pitchFamily="34" charset="0"/>
                <a:ea typeface="+mn-ea"/>
                <a:cs typeface="+mn-cs"/>
              </a:rPr>
              <a:t>The LRR take 2 started in the early morning of 2nd December. The air in the room could be cut with a knife. The ESA and CNES DGs were connected by telephone. The presentations were tense and cautions. The questions were direct and pressing. </a:t>
            </a:r>
          </a:p>
          <a:p>
            <a:endParaRPr lang="en-NL" sz="1603" kern="1200" dirty="0">
              <a:solidFill>
                <a:schemeClr val="tx1"/>
              </a:solidFill>
              <a:effectLst/>
              <a:latin typeface="Calibri" pitchFamily="34" charset="0"/>
              <a:ea typeface="+mn-ea"/>
              <a:cs typeface="+mn-cs"/>
            </a:endParaRPr>
          </a:p>
          <a:p>
            <a:r>
              <a:rPr lang="en-NL" sz="1603" kern="1200" dirty="0">
                <a:solidFill>
                  <a:schemeClr val="tx1"/>
                </a:solidFill>
                <a:effectLst/>
                <a:latin typeface="Calibri" pitchFamily="34" charset="0"/>
                <a:ea typeface="+mn-ea"/>
                <a:cs typeface="+mn-cs"/>
              </a:rPr>
              <a:t>At a certain point of the discussion, I was asked to step up to the table of the board to answer questions. The ESA’s DG asked me two: </a:t>
            </a:r>
          </a:p>
          <a:p>
            <a:pPr marL="342900" lvl="0" indent="-342900">
              <a:buFont typeface="+mj-lt"/>
              <a:buAutoNum type="arabicPeriod"/>
            </a:pPr>
            <a:r>
              <a:rPr lang="en-NL" sz="1603" kern="1200" dirty="0">
                <a:solidFill>
                  <a:schemeClr val="tx1"/>
                </a:solidFill>
                <a:effectLst/>
                <a:latin typeface="Calibri" pitchFamily="34" charset="0"/>
                <a:ea typeface="+mn-ea"/>
                <a:cs typeface="+mn-cs"/>
              </a:rPr>
              <a:t>If the second AVUM burn fails, can you still achieve the mission goals?</a:t>
            </a:r>
          </a:p>
          <a:p>
            <a:pPr marL="342900" lvl="0" indent="-342900">
              <a:buFont typeface="+mj-lt"/>
              <a:buAutoNum type="arabicPeriod"/>
            </a:pPr>
            <a:r>
              <a:rPr lang="en-NL" sz="1603" kern="1200" dirty="0">
                <a:solidFill>
                  <a:schemeClr val="tx1"/>
                </a:solidFill>
                <a:effectLst/>
                <a:latin typeface="Calibri" pitchFamily="34" charset="0"/>
                <a:ea typeface="+mn-ea"/>
                <a:cs typeface="+mn-cs"/>
              </a:rPr>
              <a:t>What do you think: should we launch LPF?</a:t>
            </a:r>
          </a:p>
          <a:p>
            <a:r>
              <a:rPr lang="en-NL" sz="1603" kern="1200" dirty="0">
                <a:solidFill>
                  <a:schemeClr val="tx1"/>
                </a:solidFill>
                <a:effectLst/>
                <a:latin typeface="Calibri" pitchFamily="34" charset="0"/>
                <a:ea typeface="+mn-ea"/>
                <a:cs typeface="+mn-cs"/>
              </a:rPr>
              <a:t>How could anyone be ready to answer with facts? </a:t>
            </a:r>
          </a:p>
          <a:p>
            <a:r>
              <a:rPr lang="en-NL" sz="1603" kern="1200" dirty="0">
                <a:solidFill>
                  <a:schemeClr val="tx1"/>
                </a:solidFill>
                <a:effectLst/>
                <a:latin typeface="Calibri" pitchFamily="34" charset="0"/>
                <a:ea typeface="+mn-ea"/>
                <a:cs typeface="+mn-cs"/>
              </a:rPr>
              <a:t>To the first question the answer was that we had never analysed starting the mission from a low, circular orbit, BUT that we would attempt to use the LPF propulsion module to reach a high highly eliptical orbit and salvage some of the operations. </a:t>
            </a:r>
          </a:p>
          <a:p>
            <a:endParaRPr lang="en-NL" sz="1603" kern="1200" dirty="0">
              <a:solidFill>
                <a:schemeClr val="tx1"/>
              </a:solidFill>
              <a:effectLst/>
              <a:latin typeface="Calibri" pitchFamily="34" charset="0"/>
              <a:ea typeface="+mn-ea"/>
              <a:cs typeface="+mn-cs"/>
            </a:endParaRPr>
          </a:p>
          <a:p>
            <a:r>
              <a:rPr lang="en-NL" sz="1603" kern="1200" dirty="0">
                <a:solidFill>
                  <a:schemeClr val="tx1"/>
                </a:solidFill>
                <a:effectLst/>
                <a:latin typeface="Calibri" pitchFamily="34" charset="0"/>
                <a:ea typeface="+mn-ea"/>
                <a:cs typeface="+mn-cs"/>
              </a:rPr>
              <a:t>To the second, I could only mumble that I had no reasons not to trust the assessments given by the launcher experts. A double negative, one could object, but </a:t>
            </a:r>
            <a:r>
              <a:rPr lang="en-NL" sz="1603" b="1" kern="1200" dirty="0">
                <a:solidFill>
                  <a:schemeClr val="tx1"/>
                </a:solidFill>
                <a:effectLst/>
                <a:latin typeface="Calibri" pitchFamily="34" charset="0"/>
                <a:ea typeface="+mn-ea"/>
                <a:cs typeface="+mn-cs"/>
              </a:rPr>
              <a:t>a leap over fatality</a:t>
            </a:r>
            <a:r>
              <a:rPr lang="en-NL" sz="1603" kern="1200" dirty="0">
                <a:solidFill>
                  <a:schemeClr val="tx1"/>
                </a:solidFill>
                <a:effectLst/>
                <a:latin typeface="Calibri" pitchFamily="34" charset="0"/>
                <a:ea typeface="+mn-ea"/>
                <a:cs typeface="+mn-cs"/>
              </a:rPr>
              <a:t>. I learnt later that the two DGs had had severe discrepancies, and that the decision to proceed with the chronology was taken unilaterally. </a:t>
            </a:r>
          </a:p>
          <a:p>
            <a:r>
              <a:rPr lang="en-NL" sz="1603" kern="1200" dirty="0">
                <a:solidFill>
                  <a:schemeClr val="tx1"/>
                </a:solidFill>
                <a:effectLst/>
                <a:latin typeface="Calibri" pitchFamily="34" charset="0"/>
                <a:ea typeface="+mn-ea"/>
                <a:cs typeface="+mn-cs"/>
              </a:rPr>
              <a:t>Phone calls to the teams followed, and the teams immediately recovered the high morale.</a:t>
            </a:r>
          </a:p>
          <a:p>
            <a:endParaRPr lang="en-NL" dirty="0"/>
          </a:p>
          <a:p>
            <a:endParaRPr lang="en-NL" dirty="0"/>
          </a:p>
          <a:p>
            <a:endParaRPr lang="en-NL"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10</a:t>
            </a:fld>
            <a:endParaRPr lang="en-US" dirty="0"/>
          </a:p>
        </p:txBody>
      </p:sp>
    </p:spTree>
    <p:extLst>
      <p:ext uri="{BB962C8B-B14F-4D97-AF65-F5344CB8AC3E}">
        <p14:creationId xmlns:p14="http://schemas.microsoft.com/office/powerpoint/2010/main" val="977700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3" kern="1200" dirty="0">
                <a:solidFill>
                  <a:schemeClr val="tx1"/>
                </a:solidFill>
                <a:effectLst/>
                <a:latin typeface="Calibri" pitchFamily="34" charset="0"/>
                <a:ea typeface="+mn-ea"/>
                <a:cs typeface="+mn-cs"/>
              </a:rPr>
              <a:t>20150307 IOCR</a:t>
            </a:r>
          </a:p>
          <a:p>
            <a:r>
              <a:rPr lang="en-GB" sz="1603" kern="1200" dirty="0">
                <a:solidFill>
                  <a:schemeClr val="tx1"/>
                </a:solidFill>
                <a:effectLst/>
                <a:latin typeface="Calibri" pitchFamily="34" charset="0"/>
                <a:ea typeface="+mn-ea"/>
                <a:cs typeface="+mn-cs"/>
              </a:rPr>
              <a:t>I assume that some other talks during these two days will describe the events around the in-orbit test masses release and the interferometer and electrostatics systems.</a:t>
            </a:r>
            <a:endParaRPr lang="en-NL" sz="1603" kern="1200" dirty="0">
              <a:solidFill>
                <a:schemeClr val="tx1"/>
              </a:solidFill>
              <a:effectLst/>
              <a:latin typeface="Calibri" pitchFamily="34" charset="0"/>
              <a:ea typeface="+mn-ea"/>
              <a:cs typeface="+mn-cs"/>
            </a:endParaRPr>
          </a:p>
          <a:p>
            <a:endParaRPr lang="en-GB" sz="1603" kern="1200" dirty="0">
              <a:solidFill>
                <a:schemeClr val="tx1"/>
              </a:solidFill>
              <a:effectLst/>
              <a:latin typeface="Calibri" pitchFamily="34" charset="0"/>
              <a:ea typeface="+mn-ea"/>
              <a:cs typeface="+mn-cs"/>
            </a:endParaRPr>
          </a:p>
          <a:p>
            <a:r>
              <a:rPr lang="en-GB" sz="1603" kern="1200" dirty="0">
                <a:solidFill>
                  <a:schemeClr val="tx1"/>
                </a:solidFill>
                <a:effectLst/>
                <a:latin typeface="Calibri" pitchFamily="34" charset="0"/>
                <a:ea typeface="+mn-ea"/>
                <a:cs typeface="+mn-cs"/>
              </a:rPr>
              <a:t>From my side, I can only say that when that happened, I felt that the heavy and long-standing weight I had been carrying on my shoulders for many years vanished.</a:t>
            </a:r>
            <a:endParaRPr lang="en-NL" sz="1603" kern="1200" dirty="0">
              <a:solidFill>
                <a:schemeClr val="tx1"/>
              </a:solidFill>
              <a:effectLst/>
              <a:latin typeface="Calibri" pitchFamily="34" charset="0"/>
              <a:ea typeface="+mn-ea"/>
              <a:cs typeface="+mn-cs"/>
            </a:endParaRPr>
          </a:p>
          <a:p>
            <a:endParaRPr lang="en-GB" sz="1603" kern="1200" dirty="0">
              <a:solidFill>
                <a:schemeClr val="tx1"/>
              </a:solidFill>
              <a:effectLst/>
              <a:latin typeface="Calibri" pitchFamily="34" charset="0"/>
              <a:ea typeface="+mn-ea"/>
              <a:cs typeface="+mn-cs"/>
            </a:endParaRPr>
          </a:p>
          <a:p>
            <a:r>
              <a:rPr lang="en-GB" sz="1603" kern="1200" dirty="0">
                <a:solidFill>
                  <a:schemeClr val="tx1"/>
                </a:solidFill>
                <a:effectLst/>
                <a:latin typeface="Calibri" pitchFamily="34" charset="0"/>
                <a:ea typeface="+mn-ea"/>
                <a:cs typeface="+mn-cs"/>
              </a:rPr>
              <a:t>By IOCR in March 2016, the performance leap had been guaranteed. And that meant, for LISA, that the TRL=7 would be achieved.</a:t>
            </a:r>
          </a:p>
          <a:p>
            <a:endParaRPr lang="en-GB" sz="1603" kern="1200" dirty="0">
              <a:solidFill>
                <a:schemeClr val="tx1"/>
              </a:solidFill>
              <a:effectLst/>
              <a:latin typeface="Calibri" pitchFamily="34" charset="0"/>
              <a:ea typeface="+mn-ea"/>
              <a:cs typeface="+mn-cs"/>
            </a:endParaRPr>
          </a:p>
          <a:p>
            <a:r>
              <a:rPr lang="en-GB" sz="1603" kern="1200" dirty="0">
                <a:solidFill>
                  <a:schemeClr val="tx1"/>
                </a:solidFill>
                <a:effectLst/>
                <a:latin typeface="Calibri" pitchFamily="34" charset="0"/>
                <a:ea typeface="+mn-ea"/>
                <a:cs typeface="+mn-cs"/>
              </a:rPr>
              <a:t>The door was open to GW detection from space.</a:t>
            </a:r>
            <a:endParaRPr lang="en-NL" sz="1603" kern="1200" dirty="0">
              <a:solidFill>
                <a:schemeClr val="tx1"/>
              </a:solidFill>
              <a:effectLst/>
              <a:latin typeface="Calibri" pitchFamily="34" charset="0"/>
              <a:ea typeface="+mn-ea"/>
              <a:cs typeface="+mn-cs"/>
            </a:endParaRPr>
          </a:p>
          <a:p>
            <a:endParaRPr lang="en-NL"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11</a:t>
            </a:fld>
            <a:endParaRPr lang="en-US" dirty="0"/>
          </a:p>
        </p:txBody>
      </p:sp>
    </p:spTree>
    <p:extLst>
      <p:ext uri="{BB962C8B-B14F-4D97-AF65-F5344CB8AC3E}">
        <p14:creationId xmlns:p14="http://schemas.microsoft.com/office/powerpoint/2010/main" val="2507186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3" kern="1200" dirty="0">
                <a:solidFill>
                  <a:schemeClr val="tx1"/>
                </a:solidFill>
                <a:effectLst/>
                <a:latin typeface="Calibri" pitchFamily="34" charset="0"/>
                <a:ea typeface="+mn-ea"/>
                <a:cs typeface="+mn-cs"/>
              </a:rPr>
              <a:t>Throughout 2015, an ESA-external Gravitational Observatory Advisory Team (GOAT) looked deeply into the scientific and technical implementation of L3 (LISA). Paul McNamara and I were called in one of their meetings on 16</a:t>
            </a:r>
            <a:r>
              <a:rPr lang="en-GB" sz="1603" kern="1200" baseline="30000" dirty="0">
                <a:solidFill>
                  <a:schemeClr val="tx1"/>
                </a:solidFill>
                <a:effectLst/>
                <a:latin typeface="Calibri" pitchFamily="34" charset="0"/>
                <a:ea typeface="+mn-ea"/>
                <a:cs typeface="+mn-cs"/>
              </a:rPr>
              <a:t>th</a:t>
            </a:r>
            <a:r>
              <a:rPr lang="en-GB" sz="1603" kern="1200" dirty="0">
                <a:solidFill>
                  <a:schemeClr val="tx1"/>
                </a:solidFill>
                <a:effectLst/>
                <a:latin typeface="Calibri" pitchFamily="34" charset="0"/>
                <a:ea typeface="+mn-ea"/>
                <a:cs typeface="+mn-cs"/>
              </a:rPr>
              <a:t> September of that year. </a:t>
            </a:r>
            <a:endParaRPr lang="en-NL" sz="1603" kern="1200" dirty="0">
              <a:solidFill>
                <a:schemeClr val="tx1"/>
              </a:solidFill>
              <a:effectLst/>
              <a:latin typeface="Calibri" pitchFamily="34" charset="0"/>
              <a:ea typeface="+mn-ea"/>
              <a:cs typeface="+mn-cs"/>
            </a:endParaRPr>
          </a:p>
          <a:p>
            <a:endParaRPr lang="en-GB" sz="1603" kern="1200" dirty="0">
              <a:solidFill>
                <a:schemeClr val="tx1"/>
              </a:solidFill>
              <a:effectLst/>
              <a:latin typeface="Calibri" pitchFamily="34" charset="0"/>
              <a:ea typeface="+mn-ea"/>
              <a:cs typeface="+mn-cs"/>
            </a:endParaRPr>
          </a:p>
          <a:p>
            <a:r>
              <a:rPr lang="en-GB" sz="1603" kern="1200" dirty="0">
                <a:solidFill>
                  <a:schemeClr val="tx1"/>
                </a:solidFill>
                <a:effectLst/>
                <a:latin typeface="Calibri" pitchFamily="34" charset="0"/>
                <a:ea typeface="+mn-ea"/>
                <a:cs typeface="+mn-cs"/>
              </a:rPr>
              <a:t>Context: The QAR board had taken place on 3</a:t>
            </a:r>
            <a:r>
              <a:rPr lang="en-GB" sz="1603" kern="1200" baseline="30000" dirty="0">
                <a:solidFill>
                  <a:schemeClr val="tx1"/>
                </a:solidFill>
                <a:effectLst/>
                <a:latin typeface="Calibri" pitchFamily="34" charset="0"/>
                <a:ea typeface="+mn-ea"/>
                <a:cs typeface="+mn-cs"/>
              </a:rPr>
              <a:t>rd</a:t>
            </a:r>
            <a:r>
              <a:rPr lang="en-GB" sz="1603" kern="1200" dirty="0">
                <a:solidFill>
                  <a:schemeClr val="tx1"/>
                </a:solidFill>
                <a:effectLst/>
                <a:latin typeface="Calibri" pitchFamily="34" charset="0"/>
                <a:ea typeface="+mn-ea"/>
                <a:cs typeface="+mn-cs"/>
              </a:rPr>
              <a:t> September, and the s/c was on its way to Kourou to start the launch campaign. Yes, we were terribly busy, but we were also confident LPF was ready to fly. And we could both give the GOAT a hopeful message about the key steps towards LISA. </a:t>
            </a:r>
            <a:endParaRPr lang="en-NL" sz="1603" kern="1200" dirty="0">
              <a:solidFill>
                <a:schemeClr val="tx1"/>
              </a:solidFill>
              <a:effectLst/>
              <a:latin typeface="Calibri" pitchFamily="34" charset="0"/>
              <a:ea typeface="+mn-ea"/>
              <a:cs typeface="+mn-cs"/>
            </a:endParaRPr>
          </a:p>
          <a:p>
            <a:endParaRPr lang="en-GB" sz="1603" kern="1200" dirty="0">
              <a:solidFill>
                <a:schemeClr val="tx1"/>
              </a:solidFill>
              <a:effectLst/>
              <a:latin typeface="Calibri" pitchFamily="34" charset="0"/>
              <a:ea typeface="+mn-ea"/>
              <a:cs typeface="+mn-cs"/>
            </a:endParaRPr>
          </a:p>
          <a:p>
            <a:r>
              <a:rPr lang="en-GB" sz="1603" kern="1200" dirty="0">
                <a:solidFill>
                  <a:schemeClr val="tx1"/>
                </a:solidFill>
                <a:effectLst/>
                <a:latin typeface="Calibri" pitchFamily="34" charset="0"/>
                <a:ea typeface="+mn-ea"/>
                <a:cs typeface="+mn-cs"/>
              </a:rPr>
              <a:t>The GOAT report came out at the end of March 2016, days after the successful conclusion of the LPF IOCR (in-orbit commissioning review). They concluded that the technical and scientific knowledge base now residing in Europe, because of LISA Pathfinder, argued for the implementation of a GW observatory </a:t>
            </a:r>
            <a:r>
              <a:rPr lang="en-GB" sz="1603" b="1" kern="1200" dirty="0">
                <a:solidFill>
                  <a:schemeClr val="tx1"/>
                </a:solidFill>
                <a:effectLst/>
                <a:latin typeface="Calibri" pitchFamily="34" charset="0"/>
                <a:ea typeface="+mn-ea"/>
                <a:cs typeface="+mn-cs"/>
              </a:rPr>
              <a:t>under European leadership</a:t>
            </a:r>
            <a:r>
              <a:rPr lang="en-GB" sz="1603" kern="1200" dirty="0">
                <a:solidFill>
                  <a:schemeClr val="tx1"/>
                </a:solidFill>
                <a:effectLst/>
                <a:latin typeface="Calibri" pitchFamily="34" charset="0"/>
                <a:ea typeface="+mn-ea"/>
                <a:cs typeface="+mn-cs"/>
              </a:rPr>
              <a:t>. They took another </a:t>
            </a:r>
            <a:r>
              <a:rPr lang="en-GB" sz="1603" b="1" kern="1200" dirty="0">
                <a:solidFill>
                  <a:schemeClr val="tx1"/>
                </a:solidFill>
                <a:effectLst/>
                <a:latin typeface="Calibri" pitchFamily="34" charset="0"/>
                <a:ea typeface="+mn-ea"/>
                <a:cs typeface="+mn-cs"/>
              </a:rPr>
              <a:t>leap of judgement</a:t>
            </a:r>
            <a:r>
              <a:rPr lang="en-GB" sz="1603" kern="1200" dirty="0">
                <a:solidFill>
                  <a:schemeClr val="tx1"/>
                </a:solidFill>
                <a:effectLst/>
                <a:latin typeface="Calibri" pitchFamily="34" charset="0"/>
                <a:ea typeface="+mn-ea"/>
                <a:cs typeface="+mn-cs"/>
              </a:rPr>
              <a:t> when affirming that an L3 mission in GW was technically feasible, with laser interferometry between free-falling test masses as a well-established technical baseline.</a:t>
            </a:r>
          </a:p>
          <a:p>
            <a:endParaRPr lang="en-GB" sz="1603" kern="1200" dirty="0">
              <a:solidFill>
                <a:schemeClr val="tx1"/>
              </a:solidFill>
              <a:effectLst/>
              <a:latin typeface="Calibri" pitchFamily="34" charset="0"/>
              <a:ea typeface="+mn-ea"/>
              <a:cs typeface="+mn-cs"/>
            </a:endParaRPr>
          </a:p>
          <a:p>
            <a:r>
              <a:rPr lang="en-GB" sz="1603" kern="1200" dirty="0">
                <a:solidFill>
                  <a:schemeClr val="tx1"/>
                </a:solidFill>
                <a:effectLst/>
                <a:latin typeface="Calibri" pitchFamily="34" charset="0"/>
                <a:ea typeface="+mn-ea"/>
                <a:cs typeface="+mn-cs"/>
              </a:rPr>
              <a:t>[Stop here]</a:t>
            </a:r>
            <a:endParaRPr lang="en-NL" sz="1603" kern="1200" dirty="0">
              <a:solidFill>
                <a:schemeClr val="tx1"/>
              </a:solidFill>
              <a:effectLst/>
              <a:latin typeface="Calibri" pitchFamily="34" charset="0"/>
              <a:ea typeface="+mn-ea"/>
              <a:cs typeface="+mn-cs"/>
            </a:endParaRPr>
          </a:p>
          <a:p>
            <a:r>
              <a:rPr lang="en-GB" sz="1603" i="1" kern="1200" dirty="0">
                <a:solidFill>
                  <a:schemeClr val="tx1"/>
                </a:solidFill>
                <a:effectLst/>
                <a:latin typeface="Calibri" pitchFamily="34" charset="0"/>
                <a:ea typeface="+mn-ea"/>
                <a:cs typeface="+mn-cs"/>
              </a:rPr>
              <a:t>The report also addressed the elephant in the room: LISA could start soon after LPF but there were programmatic constraints. Unfortunately, these remained in place until mid 2022, what led to the LISA adoption in February 2024, one year before than expected back then.</a:t>
            </a:r>
            <a:endParaRPr lang="en-NL" sz="1603" kern="1200" dirty="0">
              <a:solidFill>
                <a:schemeClr val="tx1"/>
              </a:solidFill>
              <a:effectLst/>
              <a:latin typeface="Calibri" pitchFamily="34" charset="0"/>
              <a:ea typeface="+mn-ea"/>
              <a:cs typeface="+mn-cs"/>
            </a:endParaRPr>
          </a:p>
          <a:p>
            <a:r>
              <a:rPr lang="en-GB" sz="1603" kern="1200" dirty="0">
                <a:solidFill>
                  <a:schemeClr val="tx1"/>
                </a:solidFill>
                <a:effectLst/>
                <a:latin typeface="Calibri" pitchFamily="34" charset="0"/>
                <a:ea typeface="+mn-ea"/>
                <a:cs typeface="+mn-cs"/>
              </a:rPr>
              <a:t> </a:t>
            </a:r>
            <a:endParaRPr lang="en-NL" sz="1603" kern="1200" dirty="0">
              <a:solidFill>
                <a:schemeClr val="tx1"/>
              </a:solidFill>
              <a:effectLst/>
              <a:latin typeface="Calibri" pitchFamily="34" charset="0"/>
              <a:ea typeface="+mn-ea"/>
              <a:cs typeface="+mn-cs"/>
            </a:endParaRPr>
          </a:p>
          <a:p>
            <a:r>
              <a:rPr lang="en-GB" sz="1603" kern="1200" dirty="0">
                <a:solidFill>
                  <a:schemeClr val="tx1"/>
                </a:solidFill>
                <a:effectLst/>
                <a:latin typeface="Calibri" pitchFamily="34" charset="0"/>
                <a:ea typeface="+mn-ea"/>
                <a:cs typeface="+mn-cs"/>
              </a:rPr>
              <a:t>The GOAT report and other assessments identified other technology gaps for LISA, beyond what LPF had de</a:t>
            </a:r>
            <a:r>
              <a:rPr lang="en-US" sz="1603" kern="1200" dirty="0">
                <a:solidFill>
                  <a:schemeClr val="tx1"/>
                </a:solidFill>
                <a:effectLst/>
                <a:latin typeface="Calibri" pitchFamily="34" charset="0"/>
                <a:ea typeface="+mn-ea"/>
                <a:cs typeface="+mn-cs"/>
              </a:rPr>
              <a:t>-risked. Improving the TRL for these was the work, in Europe and the USA, in the years that followed LPF, and included:</a:t>
            </a:r>
            <a:endParaRPr lang="en-NL" sz="1603" kern="1200" dirty="0">
              <a:solidFill>
                <a:schemeClr val="tx1"/>
              </a:solidFill>
              <a:effectLst/>
              <a:latin typeface="Calibri" pitchFamily="34" charset="0"/>
              <a:ea typeface="+mn-ea"/>
              <a:cs typeface="+mn-cs"/>
            </a:endParaRPr>
          </a:p>
          <a:p>
            <a:pPr lvl="0"/>
            <a:r>
              <a:rPr lang="en-US" sz="1603" kern="1200" dirty="0">
                <a:solidFill>
                  <a:schemeClr val="tx1"/>
                </a:solidFill>
                <a:effectLst/>
                <a:latin typeface="Calibri" pitchFamily="34" charset="0"/>
                <a:ea typeface="+mn-ea"/>
                <a:cs typeface="+mn-cs"/>
              </a:rPr>
              <a:t>The LISA super-computer, or Phase Measurement System</a:t>
            </a:r>
            <a:endParaRPr lang="en-NL" sz="1603" kern="1200" dirty="0">
              <a:solidFill>
                <a:schemeClr val="tx1"/>
              </a:solidFill>
              <a:effectLst/>
              <a:latin typeface="Calibri" pitchFamily="34" charset="0"/>
              <a:ea typeface="+mn-ea"/>
              <a:cs typeface="+mn-cs"/>
            </a:endParaRPr>
          </a:p>
          <a:p>
            <a:pPr lvl="0"/>
            <a:r>
              <a:rPr lang="en-US" sz="1603" kern="1200" dirty="0">
                <a:solidFill>
                  <a:schemeClr val="tx1"/>
                </a:solidFill>
                <a:effectLst/>
                <a:latin typeface="Calibri" pitchFamily="34" charset="0"/>
                <a:ea typeface="+mn-ea"/>
                <a:cs typeface="+mn-cs"/>
              </a:rPr>
              <a:t>The Telescope, the laser system, the huge optical bench</a:t>
            </a:r>
            <a:endParaRPr lang="en-NL" sz="1603" kern="1200" dirty="0">
              <a:solidFill>
                <a:schemeClr val="tx1"/>
              </a:solidFill>
              <a:effectLst/>
              <a:latin typeface="Calibri" pitchFamily="34" charset="0"/>
              <a:ea typeface="+mn-ea"/>
              <a:cs typeface="+mn-cs"/>
            </a:endParaRPr>
          </a:p>
          <a:p>
            <a:pPr lvl="0"/>
            <a:r>
              <a:rPr lang="en-US" sz="1603" kern="1200" dirty="0">
                <a:solidFill>
                  <a:schemeClr val="tx1"/>
                </a:solidFill>
                <a:effectLst/>
                <a:latin typeface="Calibri" pitchFamily="34" charset="0"/>
                <a:ea typeface="+mn-ea"/>
                <a:cs typeface="+mn-cs"/>
              </a:rPr>
              <a:t>An UV photo-diode based electrostatic discharge system</a:t>
            </a:r>
            <a:endParaRPr lang="en-NL" sz="1603" kern="1200" dirty="0">
              <a:solidFill>
                <a:schemeClr val="tx1"/>
              </a:solidFill>
              <a:effectLst/>
              <a:latin typeface="Calibri" pitchFamily="34" charset="0"/>
              <a:ea typeface="+mn-ea"/>
              <a:cs typeface="+mn-cs"/>
            </a:endParaRPr>
          </a:p>
          <a:p>
            <a:pPr lvl="0"/>
            <a:r>
              <a:rPr lang="en-US" sz="1603" kern="1200" dirty="0">
                <a:solidFill>
                  <a:schemeClr val="tx1"/>
                </a:solidFill>
                <a:effectLst/>
                <a:latin typeface="Calibri" pitchFamily="34" charset="0"/>
                <a:ea typeface="+mn-ea"/>
                <a:cs typeface="+mn-cs"/>
              </a:rPr>
              <a:t>New diagnostics</a:t>
            </a:r>
            <a:endParaRPr lang="en-NL" sz="1603" kern="1200" dirty="0">
              <a:solidFill>
                <a:schemeClr val="tx1"/>
              </a:solidFill>
              <a:effectLst/>
              <a:latin typeface="Calibri" pitchFamily="34" charset="0"/>
              <a:ea typeface="+mn-ea"/>
              <a:cs typeface="+mn-cs"/>
            </a:endParaRPr>
          </a:p>
          <a:p>
            <a:pPr lvl="0"/>
            <a:r>
              <a:rPr lang="en-US" sz="1603" kern="1200" dirty="0">
                <a:solidFill>
                  <a:schemeClr val="tx1"/>
                </a:solidFill>
                <a:effectLst/>
                <a:latin typeface="Calibri" pitchFamily="34" charset="0"/>
                <a:ea typeface="+mn-ea"/>
                <a:cs typeface="+mn-cs"/>
              </a:rPr>
              <a:t>New IR quadrant photo-receptors</a:t>
            </a:r>
            <a:endParaRPr lang="en-NL" sz="1603" kern="1200" dirty="0">
              <a:solidFill>
                <a:schemeClr val="tx1"/>
              </a:solidFill>
              <a:effectLst/>
              <a:latin typeface="Calibri" pitchFamily="34" charset="0"/>
              <a:ea typeface="+mn-ea"/>
              <a:cs typeface="+mn-cs"/>
            </a:endParaRPr>
          </a:p>
          <a:p>
            <a:pPr lvl="0"/>
            <a:r>
              <a:rPr lang="en-US" sz="1603" kern="1200" dirty="0">
                <a:solidFill>
                  <a:schemeClr val="tx1"/>
                </a:solidFill>
                <a:effectLst/>
                <a:latin typeface="Calibri" pitchFamily="34" charset="0"/>
                <a:ea typeface="+mn-ea"/>
                <a:cs typeface="+mn-cs"/>
              </a:rPr>
              <a:t>Low noise mechanisms</a:t>
            </a:r>
            <a:endParaRPr lang="en-NL" sz="1603" kern="1200" dirty="0">
              <a:solidFill>
                <a:schemeClr val="tx1"/>
              </a:solidFill>
              <a:effectLst/>
              <a:latin typeface="Calibri" pitchFamily="34" charset="0"/>
              <a:ea typeface="+mn-ea"/>
              <a:cs typeface="+mn-cs"/>
            </a:endParaRPr>
          </a:p>
          <a:p>
            <a:pPr lvl="0"/>
            <a:r>
              <a:rPr lang="en-US" sz="1603" kern="1200" dirty="0">
                <a:solidFill>
                  <a:schemeClr val="tx1"/>
                </a:solidFill>
                <a:effectLst/>
                <a:latin typeface="Calibri" pitchFamily="34" charset="0"/>
                <a:ea typeface="+mn-ea"/>
                <a:cs typeface="+mn-cs"/>
              </a:rPr>
              <a:t>And many system studies, including data processing</a:t>
            </a:r>
            <a:endParaRPr lang="en-NL" sz="1603" kern="1200" dirty="0">
              <a:solidFill>
                <a:schemeClr val="tx1"/>
              </a:solidFill>
              <a:effectLst/>
              <a:latin typeface="Calibri" pitchFamily="34" charset="0"/>
              <a:ea typeface="+mn-ea"/>
              <a:cs typeface="+mn-cs"/>
            </a:endParaRPr>
          </a:p>
          <a:p>
            <a:endParaRPr lang="en-NL"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12</a:t>
            </a:fld>
            <a:endParaRPr lang="en-US" dirty="0"/>
          </a:p>
        </p:txBody>
      </p:sp>
    </p:spTree>
    <p:extLst>
      <p:ext uri="{BB962C8B-B14F-4D97-AF65-F5344CB8AC3E}">
        <p14:creationId xmlns:p14="http://schemas.microsoft.com/office/powerpoint/2010/main" val="905418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NL" sz="1603" kern="1200" dirty="0">
                <a:solidFill>
                  <a:schemeClr val="tx1"/>
                </a:solidFill>
                <a:effectLst/>
                <a:latin typeface="Calibri" pitchFamily="34" charset="0"/>
                <a:ea typeface="+mn-ea"/>
                <a:cs typeface="+mn-cs"/>
              </a:rPr>
              <a:t>In TRL progression, it is common to languish in the so-called “valley of death”. The project is not financed, the requirements are flowing, the teams are being built up, there is insufficient information and commitment to reach or exceed TRL 5 or 6.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NL" sz="1603" kern="1200" dirty="0">
              <a:solidFill>
                <a:schemeClr val="tx1"/>
              </a:solidFill>
              <a:effectLst/>
              <a:latin typeface="Calibri" pitchFamily="34" charset="0"/>
              <a:ea typeface="+mn-ea"/>
              <a:cs typeface="+mn-cs"/>
            </a:endParaRPr>
          </a:p>
          <a:p>
            <a:r>
              <a:rPr lang="en-NL" sz="1603" kern="1200" dirty="0">
                <a:solidFill>
                  <a:schemeClr val="tx1"/>
                </a:solidFill>
                <a:effectLst/>
                <a:latin typeface="Calibri" pitchFamily="34" charset="0"/>
                <a:ea typeface="+mn-ea"/>
                <a:cs typeface="+mn-cs"/>
              </a:rPr>
              <a:t>This valley has been unnecesarily wide for LISA after LPF results. I find it amazing that so many individuals, teams and member states have made it through. One could say this has been a </a:t>
            </a:r>
            <a:r>
              <a:rPr lang="en-NL" sz="1603" b="1" kern="1200" dirty="0">
                <a:solidFill>
                  <a:schemeClr val="tx1"/>
                </a:solidFill>
                <a:effectLst/>
                <a:latin typeface="Calibri" pitchFamily="34" charset="0"/>
                <a:ea typeface="+mn-ea"/>
                <a:cs typeface="+mn-cs"/>
              </a:rPr>
              <a:t>leap of endurance</a:t>
            </a:r>
            <a:r>
              <a:rPr lang="en-NL" sz="1603" kern="1200" dirty="0">
                <a:solidFill>
                  <a:schemeClr val="tx1"/>
                </a:solidFill>
                <a:effectLst/>
                <a:latin typeface="Calibri" pitchFamily="34" charset="0"/>
                <a:ea typeface="+mn-ea"/>
                <a:cs typeface="+mn-cs"/>
              </a:rPr>
              <a:t>.</a:t>
            </a:r>
          </a:p>
          <a:p>
            <a:endParaRPr lang="en-NL" sz="1603" kern="1200" dirty="0">
              <a:solidFill>
                <a:schemeClr val="tx1"/>
              </a:solidFill>
              <a:effectLst/>
              <a:latin typeface="Calibri" pitchFamily="34" charset="0"/>
              <a:ea typeface="+mn-ea"/>
              <a:cs typeface="+mn-cs"/>
            </a:endParaRPr>
          </a:p>
          <a:p>
            <a:r>
              <a:rPr lang="en-NL" sz="1603" kern="1200" dirty="0">
                <a:solidFill>
                  <a:schemeClr val="tx1"/>
                </a:solidFill>
                <a:effectLst/>
                <a:latin typeface="Calibri" pitchFamily="34" charset="0"/>
                <a:ea typeface="+mn-ea"/>
                <a:cs typeface="+mn-cs"/>
              </a:rPr>
              <a:t>Over the decades, as an engineer, I have had the priviledge of working with different communities of space scientists. Maybe GW science did not have an established community when LPF started. But believe me when I say that Europe should be happy with your direct experience in space instrumentation development and with your cooperative attitude, in addition to your scientific excellence. </a:t>
            </a:r>
          </a:p>
          <a:p>
            <a:endParaRPr lang="en-NL" sz="1603" kern="1200" dirty="0">
              <a:solidFill>
                <a:schemeClr val="tx1"/>
              </a:solidFill>
              <a:effectLst/>
              <a:latin typeface="Calibri" pitchFamily="34" charset="0"/>
              <a:ea typeface="+mn-ea"/>
              <a:cs typeface="+mn-cs"/>
            </a:endParaRPr>
          </a:p>
          <a:p>
            <a:r>
              <a:rPr lang="en-NL" sz="1603" kern="1200" dirty="0">
                <a:solidFill>
                  <a:schemeClr val="tx1"/>
                </a:solidFill>
                <a:effectLst/>
                <a:latin typeface="Calibri" pitchFamily="34" charset="0"/>
                <a:ea typeface="+mn-ea"/>
                <a:cs typeface="+mn-cs"/>
              </a:rPr>
              <a:t>I believe that LPF also contributed to inspire and nurture future generations of scientists and engineers; this is certainly the case of my own son!</a:t>
            </a:r>
          </a:p>
          <a:p>
            <a:r>
              <a:rPr lang="en-GB" sz="1603" i="1" kern="1200" dirty="0">
                <a:solidFill>
                  <a:schemeClr val="tx1"/>
                </a:solidFill>
                <a:effectLst/>
                <a:latin typeface="Calibri" pitchFamily="34" charset="0"/>
                <a:ea typeface="+mn-ea"/>
                <a:cs typeface="+mn-cs"/>
              </a:rPr>
              <a:t>Community leap: compare with Soho and </a:t>
            </a:r>
            <a:r>
              <a:rPr lang="en-GB" sz="1603" i="1" kern="1200" dirty="0" err="1">
                <a:solidFill>
                  <a:schemeClr val="tx1"/>
                </a:solidFill>
                <a:effectLst/>
                <a:latin typeface="Calibri" pitchFamily="34" charset="0"/>
                <a:ea typeface="+mn-ea"/>
                <a:cs typeface="+mn-cs"/>
              </a:rPr>
              <a:t>Solars</a:t>
            </a:r>
            <a:r>
              <a:rPr lang="en-GB" sz="1603" i="1" kern="1200" dirty="0">
                <a:solidFill>
                  <a:schemeClr val="tx1"/>
                </a:solidFill>
                <a:effectLst/>
                <a:latin typeface="Calibri" pitchFamily="34" charset="0"/>
                <a:ea typeface="+mn-ea"/>
                <a:cs typeface="+mn-cs"/>
              </a:rPr>
              <a:t>. </a:t>
            </a:r>
            <a:endParaRPr lang="en-NL" sz="1603" i="1" kern="1200" dirty="0">
              <a:solidFill>
                <a:schemeClr val="tx1"/>
              </a:solidFill>
              <a:effectLst/>
              <a:latin typeface="Calibri" pitchFamily="34" charset="0"/>
              <a:ea typeface="+mn-ea"/>
              <a:cs typeface="+mn-cs"/>
            </a:endParaRPr>
          </a:p>
          <a:p>
            <a:endParaRPr lang="en-NL"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13</a:t>
            </a:fld>
            <a:endParaRPr lang="en-US" dirty="0"/>
          </a:p>
        </p:txBody>
      </p:sp>
    </p:spTree>
    <p:extLst>
      <p:ext uri="{BB962C8B-B14F-4D97-AF65-F5344CB8AC3E}">
        <p14:creationId xmlns:p14="http://schemas.microsoft.com/office/powerpoint/2010/main" val="1468527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FontTx/>
              <a:buBlip>
                <a:blip r:embed="rId3"/>
              </a:buBlip>
            </a:pPr>
            <a:r>
              <a:rPr lang="en-GB" altLang="en-NL" sz="1800" kern="0" dirty="0">
                <a:solidFill>
                  <a:srgbClr val="003249"/>
                </a:solidFill>
              </a:rPr>
              <a:t>ESA (ESTEC, ESAC, ESOC, LAU)</a:t>
            </a:r>
            <a:endParaRPr lang="en-GB" altLang="en-NL" sz="1800" kern="0" dirty="0">
              <a:solidFill>
                <a:srgbClr val="003249"/>
              </a:solidFill>
              <a:ea typeface="ヒラギノ角ゴ ProN W6" charset="0"/>
              <a:cs typeface="ヒラギノ角ゴ ProN W6" charset="0"/>
            </a:endParaRPr>
          </a:p>
          <a:p>
            <a:pPr>
              <a:lnSpc>
                <a:spcPct val="90000"/>
              </a:lnSpc>
              <a:buFontTx/>
              <a:buBlip>
                <a:blip r:embed="rId3"/>
              </a:buBlip>
            </a:pPr>
            <a:r>
              <a:rPr lang="en-GB" altLang="en-NL" sz="1800" kern="0" dirty="0">
                <a:solidFill>
                  <a:srgbClr val="003249"/>
                </a:solidFill>
              </a:rPr>
              <a:t>EADS Astrium (UK, GmbH)</a:t>
            </a:r>
          </a:p>
          <a:p>
            <a:pPr>
              <a:lnSpc>
                <a:spcPct val="90000"/>
              </a:lnSpc>
              <a:buFontTx/>
              <a:buBlip>
                <a:blip r:embed="rId3"/>
              </a:buBlip>
            </a:pPr>
            <a:r>
              <a:rPr lang="en-GB" altLang="en-NL" sz="1800" kern="0" dirty="0">
                <a:solidFill>
                  <a:srgbClr val="003249"/>
                </a:solidFill>
              </a:rPr>
              <a:t>University of Trento</a:t>
            </a:r>
            <a:endParaRPr lang="en-GB" altLang="en-NL" sz="1800" kern="0" dirty="0">
              <a:solidFill>
                <a:srgbClr val="003249"/>
              </a:solidFill>
              <a:ea typeface="ヒラギノ角ゴ ProN W6" charset="0"/>
              <a:cs typeface="ヒラギノ角ゴ ProN W6" charset="0"/>
            </a:endParaRPr>
          </a:p>
          <a:p>
            <a:pPr>
              <a:lnSpc>
                <a:spcPct val="90000"/>
              </a:lnSpc>
              <a:buFontTx/>
              <a:buBlip>
                <a:blip r:embed="rId3"/>
              </a:buBlip>
            </a:pPr>
            <a:r>
              <a:rPr lang="en-GB" altLang="en-NL" sz="1800" kern="0" dirty="0">
                <a:solidFill>
                  <a:srgbClr val="003249"/>
                </a:solidFill>
              </a:rPr>
              <a:t>Albert Einstein Institute</a:t>
            </a:r>
            <a:endParaRPr lang="en-GB" altLang="en-NL" sz="1800" kern="0" dirty="0">
              <a:solidFill>
                <a:srgbClr val="003249"/>
              </a:solidFill>
              <a:ea typeface="ヒラギノ角ゴ ProN W6" charset="0"/>
              <a:cs typeface="ヒラギノ角ゴ ProN W6" charset="0"/>
            </a:endParaRPr>
          </a:p>
          <a:p>
            <a:pPr>
              <a:lnSpc>
                <a:spcPct val="90000"/>
              </a:lnSpc>
              <a:buFontTx/>
              <a:buBlip>
                <a:blip r:embed="rId3"/>
              </a:buBlip>
            </a:pPr>
            <a:r>
              <a:rPr lang="en-GB" altLang="en-NL" sz="1800" kern="0" dirty="0">
                <a:solidFill>
                  <a:srgbClr val="003249"/>
                </a:solidFill>
              </a:rPr>
              <a:t>University of Glasgow</a:t>
            </a:r>
            <a:endParaRPr lang="en-GB" altLang="en-NL" sz="1800" kern="0" dirty="0">
              <a:solidFill>
                <a:srgbClr val="003249"/>
              </a:solidFill>
              <a:ea typeface="ヒラギノ角ゴ ProN W6" charset="0"/>
              <a:cs typeface="ヒラギノ角ゴ ProN W6" charset="0"/>
            </a:endParaRPr>
          </a:p>
          <a:p>
            <a:pPr>
              <a:lnSpc>
                <a:spcPct val="90000"/>
              </a:lnSpc>
              <a:buFontTx/>
              <a:buBlip>
                <a:blip r:embed="rId3"/>
              </a:buBlip>
            </a:pPr>
            <a:r>
              <a:rPr lang="en-GB" altLang="en-NL" sz="1800" kern="0" dirty="0">
                <a:solidFill>
                  <a:srgbClr val="003249"/>
                </a:solidFill>
              </a:rPr>
              <a:t>University of Birmingham</a:t>
            </a:r>
            <a:endParaRPr lang="en-GB" altLang="en-NL" sz="1800" kern="0" dirty="0">
              <a:solidFill>
                <a:srgbClr val="003249"/>
              </a:solidFill>
              <a:ea typeface="ヒラギノ角ゴ ProN W6" charset="0"/>
              <a:cs typeface="ヒラギノ角ゴ ProN W6" charset="0"/>
            </a:endParaRPr>
          </a:p>
          <a:p>
            <a:pPr>
              <a:lnSpc>
                <a:spcPct val="90000"/>
              </a:lnSpc>
              <a:buFontTx/>
              <a:buBlip>
                <a:blip r:embed="rId3"/>
              </a:buBlip>
            </a:pPr>
            <a:r>
              <a:rPr lang="en-GB" altLang="en-NL" sz="1800" kern="0" dirty="0">
                <a:solidFill>
                  <a:srgbClr val="003249"/>
                </a:solidFill>
              </a:rPr>
              <a:t>Imperial College London</a:t>
            </a:r>
            <a:endParaRPr lang="en-GB" altLang="en-NL" sz="1800" kern="0" dirty="0">
              <a:solidFill>
                <a:srgbClr val="003249"/>
              </a:solidFill>
              <a:ea typeface="ヒラギノ角ゴ ProN W6" charset="0"/>
              <a:cs typeface="ヒラギノ角ゴ ProN W6" charset="0"/>
            </a:endParaRPr>
          </a:p>
          <a:p>
            <a:pPr>
              <a:lnSpc>
                <a:spcPct val="90000"/>
              </a:lnSpc>
              <a:buFontTx/>
              <a:buBlip>
                <a:blip r:embed="rId3"/>
              </a:buBlip>
            </a:pPr>
            <a:r>
              <a:rPr lang="en-GB" altLang="en-NL" sz="1800" kern="0" dirty="0">
                <a:solidFill>
                  <a:srgbClr val="003249"/>
                </a:solidFill>
              </a:rPr>
              <a:t>ETH Zurich</a:t>
            </a:r>
            <a:endParaRPr lang="en-GB" altLang="en-NL" sz="1800" kern="0" dirty="0">
              <a:solidFill>
                <a:srgbClr val="003249"/>
              </a:solidFill>
              <a:ea typeface="ヒラギノ角ゴ ProN W6" charset="0"/>
              <a:cs typeface="ヒラギノ角ゴ ProN W6" charset="0"/>
            </a:endParaRPr>
          </a:p>
          <a:p>
            <a:pPr>
              <a:lnSpc>
                <a:spcPct val="90000"/>
              </a:lnSpc>
              <a:buFontTx/>
              <a:buBlip>
                <a:blip r:embed="rId3"/>
              </a:buBlip>
            </a:pPr>
            <a:r>
              <a:rPr lang="en-GB" altLang="en-NL" sz="1800" kern="0" dirty="0" err="1">
                <a:solidFill>
                  <a:srgbClr val="003249"/>
                </a:solidFill>
              </a:rPr>
              <a:t>Institut</a:t>
            </a:r>
            <a:r>
              <a:rPr lang="en-GB" altLang="en-NL" sz="1800" kern="0" dirty="0">
                <a:solidFill>
                  <a:srgbClr val="003249"/>
                </a:solidFill>
              </a:rPr>
              <a:t> d-</a:t>
            </a:r>
            <a:r>
              <a:rPr lang="en-GB" altLang="en-NL" sz="1800" kern="0" dirty="0" err="1">
                <a:solidFill>
                  <a:srgbClr val="003249"/>
                </a:solidFill>
              </a:rPr>
              <a:t>Estudis</a:t>
            </a:r>
            <a:r>
              <a:rPr lang="en-GB" altLang="en-NL" sz="1800" kern="0" dirty="0">
                <a:solidFill>
                  <a:srgbClr val="003249"/>
                </a:solidFill>
              </a:rPr>
              <a:t> </a:t>
            </a:r>
            <a:r>
              <a:rPr lang="en-GB" altLang="en-NL" sz="1800" kern="0" dirty="0" err="1">
                <a:solidFill>
                  <a:srgbClr val="003249"/>
                </a:solidFill>
              </a:rPr>
              <a:t>Espacials</a:t>
            </a:r>
            <a:r>
              <a:rPr lang="en-GB" altLang="en-NL" sz="1800" kern="0" dirty="0">
                <a:solidFill>
                  <a:srgbClr val="003249"/>
                </a:solidFill>
              </a:rPr>
              <a:t> de Catalunya</a:t>
            </a:r>
            <a:endParaRPr lang="en-GB" altLang="en-NL" sz="1800" kern="0" dirty="0">
              <a:solidFill>
                <a:srgbClr val="003249"/>
              </a:solidFill>
              <a:ea typeface="ヒラギノ角ゴ ProN W6" charset="0"/>
              <a:cs typeface="ヒラギノ角ゴ ProN W6" charset="0"/>
            </a:endParaRPr>
          </a:p>
          <a:p>
            <a:pPr>
              <a:lnSpc>
                <a:spcPct val="90000"/>
              </a:lnSpc>
              <a:buFontTx/>
              <a:buBlip>
                <a:blip r:embed="rId3"/>
              </a:buBlip>
            </a:pPr>
            <a:r>
              <a:rPr lang="en-GB" altLang="en-NL" sz="1800" kern="0" dirty="0">
                <a:solidFill>
                  <a:srgbClr val="003249"/>
                </a:solidFill>
              </a:rPr>
              <a:t>Universidad </a:t>
            </a:r>
            <a:r>
              <a:rPr lang="en-GB" altLang="en-NL" sz="1800" kern="0" dirty="0" err="1">
                <a:solidFill>
                  <a:srgbClr val="003249"/>
                </a:solidFill>
              </a:rPr>
              <a:t>Politecnica</a:t>
            </a:r>
            <a:r>
              <a:rPr lang="en-GB" altLang="en-NL" sz="1800" kern="0" dirty="0">
                <a:solidFill>
                  <a:srgbClr val="003249"/>
                </a:solidFill>
              </a:rPr>
              <a:t> de Barcelona </a:t>
            </a:r>
          </a:p>
          <a:p>
            <a:pPr>
              <a:lnSpc>
                <a:spcPct val="90000"/>
              </a:lnSpc>
              <a:buFontTx/>
              <a:buBlip>
                <a:blip r:embed="rId3"/>
              </a:buBlip>
            </a:pPr>
            <a:r>
              <a:rPr lang="en-GB" altLang="en-NL" sz="1800" kern="0" dirty="0">
                <a:solidFill>
                  <a:srgbClr val="003249"/>
                </a:solidFill>
              </a:rPr>
              <a:t>APC Paris</a:t>
            </a:r>
            <a:endParaRPr lang="en-GB" altLang="en-NL" sz="1800" kern="0" dirty="0">
              <a:solidFill>
                <a:srgbClr val="003249"/>
              </a:solidFill>
              <a:ea typeface="ヒラギノ角ゴ ProN W6" charset="0"/>
              <a:cs typeface="ヒラギノ角ゴ ProN W6" charset="0"/>
            </a:endParaRPr>
          </a:p>
          <a:p>
            <a:pPr>
              <a:lnSpc>
                <a:spcPct val="90000"/>
              </a:lnSpc>
              <a:buFontTx/>
              <a:buBlip>
                <a:blip r:embed="rId3"/>
              </a:buBlip>
            </a:pPr>
            <a:r>
              <a:rPr lang="en-GB" altLang="en-NL" sz="1800" kern="0" dirty="0">
                <a:solidFill>
                  <a:srgbClr val="003249"/>
                </a:solidFill>
              </a:rPr>
              <a:t>IFR Stuttgart</a:t>
            </a:r>
          </a:p>
          <a:p>
            <a:pPr>
              <a:lnSpc>
                <a:spcPct val="80000"/>
              </a:lnSpc>
              <a:spcBef>
                <a:spcPts val="457"/>
              </a:spcBef>
              <a:buSzPct val="100000"/>
              <a:buBlip>
                <a:blip r:embed="rId3"/>
              </a:buBlip>
            </a:pPr>
            <a:r>
              <a:rPr lang="en-US" altLang="en-NL" sz="1800" dirty="0">
                <a:solidFill>
                  <a:srgbClr val="003249"/>
                </a:solidFill>
                <a:effectLst>
                  <a:outerShdw blurRad="38100" dist="38100" dir="2700000" algn="tl">
                    <a:srgbClr val="C0C0C0"/>
                  </a:outerShdw>
                </a:effectLst>
              </a:rPr>
              <a:t>Carlo Gavazzi Space</a:t>
            </a:r>
          </a:p>
          <a:p>
            <a:pPr>
              <a:lnSpc>
                <a:spcPct val="80000"/>
              </a:lnSpc>
              <a:spcBef>
                <a:spcPts val="457"/>
              </a:spcBef>
              <a:buSzPct val="100000"/>
              <a:buBlip>
                <a:blip r:embed="rId3"/>
              </a:buBlip>
            </a:pPr>
            <a:r>
              <a:rPr lang="en-US" altLang="en-NL" sz="1800" dirty="0">
                <a:solidFill>
                  <a:srgbClr val="003249"/>
                </a:solidFill>
                <a:effectLst>
                  <a:outerShdw blurRad="38100" dist="38100" dir="2700000" algn="tl">
                    <a:srgbClr val="C0C0C0"/>
                  </a:outerShdw>
                </a:effectLst>
              </a:rPr>
              <a:t>Laben</a:t>
            </a:r>
          </a:p>
          <a:p>
            <a:pPr>
              <a:lnSpc>
                <a:spcPct val="80000"/>
              </a:lnSpc>
              <a:spcBef>
                <a:spcPts val="457"/>
              </a:spcBef>
              <a:buSzPct val="100000"/>
              <a:buBlip>
                <a:blip r:embed="rId3"/>
              </a:buBlip>
            </a:pPr>
            <a:r>
              <a:rPr lang="en-US" altLang="en-NL" sz="1800" dirty="0">
                <a:solidFill>
                  <a:srgbClr val="003249"/>
                </a:solidFill>
                <a:effectLst>
                  <a:outerShdw blurRad="38100" dist="38100" dir="2700000" algn="tl">
                    <a:srgbClr val="C0C0C0"/>
                  </a:outerShdw>
                </a:effectLst>
              </a:rPr>
              <a:t>ALTA</a:t>
            </a:r>
          </a:p>
          <a:p>
            <a:pPr>
              <a:lnSpc>
                <a:spcPct val="80000"/>
              </a:lnSpc>
              <a:spcBef>
                <a:spcPts val="457"/>
              </a:spcBef>
              <a:buSzPct val="100000"/>
              <a:buBlip>
                <a:blip r:embed="rId3"/>
              </a:buBlip>
            </a:pPr>
            <a:r>
              <a:rPr lang="en-US" altLang="en-NL" sz="1800" dirty="0">
                <a:solidFill>
                  <a:srgbClr val="003249"/>
                </a:solidFill>
                <a:effectLst>
                  <a:outerShdw blurRad="38100" dist="38100" dir="2700000" algn="tl">
                    <a:srgbClr val="C0C0C0"/>
                  </a:outerShdw>
                </a:effectLst>
              </a:rPr>
              <a:t>ARCS</a:t>
            </a:r>
          </a:p>
          <a:p>
            <a:pPr>
              <a:lnSpc>
                <a:spcPct val="80000"/>
              </a:lnSpc>
              <a:spcBef>
                <a:spcPts val="457"/>
              </a:spcBef>
              <a:buSzPct val="100000"/>
              <a:buBlip>
                <a:blip r:embed="rId3"/>
              </a:buBlip>
            </a:pPr>
            <a:r>
              <a:rPr lang="en-US" altLang="en-NL" sz="1800" dirty="0">
                <a:solidFill>
                  <a:srgbClr val="003249"/>
                </a:solidFill>
                <a:effectLst>
                  <a:outerShdw blurRad="38100" dist="38100" dir="2700000" algn="tl">
                    <a:srgbClr val="C0C0C0"/>
                  </a:outerShdw>
                </a:effectLst>
              </a:rPr>
              <a:t>Selex</a:t>
            </a:r>
          </a:p>
          <a:p>
            <a:pPr>
              <a:lnSpc>
                <a:spcPct val="80000"/>
              </a:lnSpc>
              <a:spcBef>
                <a:spcPts val="457"/>
              </a:spcBef>
              <a:buSzPct val="100000"/>
              <a:buBlip>
                <a:blip r:embed="rId3"/>
              </a:buBlip>
            </a:pPr>
            <a:r>
              <a:rPr lang="en-US" altLang="en-NL" sz="1800" dirty="0">
                <a:solidFill>
                  <a:srgbClr val="003249"/>
                </a:solidFill>
                <a:effectLst>
                  <a:outerShdw blurRad="38100" dist="38100" dir="2700000" algn="tl">
                    <a:srgbClr val="C0C0C0"/>
                  </a:outerShdw>
                </a:effectLst>
              </a:rPr>
              <a:t>Contraves</a:t>
            </a:r>
          </a:p>
          <a:p>
            <a:pPr>
              <a:lnSpc>
                <a:spcPct val="80000"/>
              </a:lnSpc>
              <a:spcBef>
                <a:spcPts val="457"/>
              </a:spcBef>
              <a:buSzPct val="100000"/>
              <a:buBlip>
                <a:blip r:embed="rId3"/>
              </a:buBlip>
            </a:pPr>
            <a:r>
              <a:rPr lang="en-US" altLang="en-NL" sz="1800" dirty="0">
                <a:solidFill>
                  <a:srgbClr val="003249"/>
                </a:solidFill>
                <a:effectLst>
                  <a:outerShdw blurRad="38100" dist="38100" dir="2700000" algn="tl">
                    <a:srgbClr val="C0C0C0"/>
                  </a:outerShdw>
                </a:effectLst>
              </a:rPr>
              <a:t>Kaiser </a:t>
            </a:r>
            <a:r>
              <a:rPr lang="en-US" altLang="en-NL" sz="1800" dirty="0" err="1">
                <a:solidFill>
                  <a:srgbClr val="003249"/>
                </a:solidFill>
                <a:effectLst>
                  <a:outerShdw blurRad="38100" dist="38100" dir="2700000" algn="tl">
                    <a:srgbClr val="C0C0C0"/>
                  </a:outerShdw>
                </a:effectLst>
              </a:rPr>
              <a:t>Threde</a:t>
            </a:r>
            <a:endParaRPr lang="en-US" altLang="en-NL" sz="1800" dirty="0">
              <a:solidFill>
                <a:srgbClr val="003249"/>
              </a:solidFill>
              <a:effectLst>
                <a:outerShdw blurRad="38100" dist="38100" dir="2700000" algn="tl">
                  <a:srgbClr val="C0C0C0"/>
                </a:outerShdw>
              </a:effectLst>
            </a:endParaRPr>
          </a:p>
          <a:p>
            <a:pPr>
              <a:lnSpc>
                <a:spcPct val="80000"/>
              </a:lnSpc>
              <a:spcBef>
                <a:spcPts val="457"/>
              </a:spcBef>
              <a:buSzPct val="100000"/>
              <a:buBlip>
                <a:blip r:embed="rId3"/>
              </a:buBlip>
            </a:pPr>
            <a:r>
              <a:rPr lang="en-US" altLang="en-NL" sz="1800" dirty="0">
                <a:solidFill>
                  <a:srgbClr val="003249"/>
                </a:solidFill>
                <a:effectLst>
                  <a:outerShdw blurRad="38100" dist="38100" dir="2700000" algn="tl">
                    <a:srgbClr val="C0C0C0"/>
                  </a:outerShdw>
                </a:effectLst>
              </a:rPr>
              <a:t>NTE</a:t>
            </a:r>
          </a:p>
          <a:p>
            <a:pPr>
              <a:lnSpc>
                <a:spcPct val="80000"/>
              </a:lnSpc>
              <a:spcBef>
                <a:spcPts val="457"/>
              </a:spcBef>
              <a:buSzPct val="100000"/>
              <a:buBlip>
                <a:blip r:embed="rId3"/>
              </a:buBlip>
            </a:pPr>
            <a:r>
              <a:rPr lang="en-US" altLang="en-NL" sz="1800" dirty="0">
                <a:solidFill>
                  <a:srgbClr val="003249"/>
                </a:solidFill>
                <a:effectLst>
                  <a:outerShdw blurRad="38100" dist="38100" dir="2700000" algn="tl">
                    <a:srgbClr val="C0C0C0"/>
                  </a:outerShdw>
                </a:effectLst>
              </a:rPr>
              <a:t>SCISYS</a:t>
            </a:r>
          </a:p>
          <a:p>
            <a:pPr>
              <a:lnSpc>
                <a:spcPct val="80000"/>
              </a:lnSpc>
              <a:spcBef>
                <a:spcPts val="457"/>
              </a:spcBef>
              <a:buSzPct val="100000"/>
              <a:buBlip>
                <a:blip r:embed="rId3"/>
              </a:buBlip>
            </a:pPr>
            <a:r>
              <a:rPr lang="en-US" altLang="en-NL" sz="1800" dirty="0" err="1">
                <a:solidFill>
                  <a:srgbClr val="003249"/>
                </a:solidFill>
                <a:effectLst>
                  <a:outerShdw blurRad="38100" dist="38100" dir="2700000" algn="tl">
                    <a:srgbClr val="C0C0C0"/>
                  </a:outerShdw>
                </a:effectLst>
              </a:rPr>
              <a:t>Spacebel</a:t>
            </a:r>
            <a:endParaRPr lang="en-US" altLang="en-NL" sz="1800" dirty="0">
              <a:solidFill>
                <a:srgbClr val="003249"/>
              </a:solidFill>
              <a:effectLst>
                <a:outerShdw blurRad="38100" dist="38100" dir="2700000" algn="tl">
                  <a:srgbClr val="C0C0C0"/>
                </a:outerShdw>
              </a:effectLst>
            </a:endParaRPr>
          </a:p>
          <a:p>
            <a:pPr>
              <a:lnSpc>
                <a:spcPct val="80000"/>
              </a:lnSpc>
              <a:spcBef>
                <a:spcPts val="457"/>
              </a:spcBef>
              <a:buSzPct val="100000"/>
              <a:buBlip>
                <a:blip r:embed="rId3"/>
              </a:buBlip>
            </a:pPr>
            <a:r>
              <a:rPr lang="en-US" altLang="en-NL" sz="1800" dirty="0">
                <a:solidFill>
                  <a:srgbClr val="003249"/>
                </a:solidFill>
                <a:effectLst>
                  <a:outerShdw blurRad="38100" dist="38100" dir="2700000" algn="tl">
                    <a:srgbClr val="C0C0C0"/>
                  </a:outerShdw>
                </a:effectLst>
              </a:rPr>
              <a:t>SRON</a:t>
            </a:r>
          </a:p>
          <a:p>
            <a:pPr>
              <a:lnSpc>
                <a:spcPct val="80000"/>
              </a:lnSpc>
              <a:spcBef>
                <a:spcPts val="457"/>
              </a:spcBef>
              <a:buSzPct val="100000"/>
              <a:buBlip>
                <a:blip r:embed="rId3"/>
              </a:buBlip>
            </a:pPr>
            <a:r>
              <a:rPr lang="en-US" altLang="en-NL" sz="1800" dirty="0" err="1">
                <a:solidFill>
                  <a:srgbClr val="003249"/>
                </a:solidFill>
                <a:effectLst>
                  <a:outerShdw blurRad="38100" dist="38100" dir="2700000" algn="tl">
                    <a:srgbClr val="C0C0C0"/>
                  </a:outerShdw>
                </a:effectLst>
              </a:rPr>
              <a:t>Tecnológica</a:t>
            </a:r>
            <a:endParaRPr lang="en-US" altLang="en-NL" sz="1800" dirty="0">
              <a:solidFill>
                <a:srgbClr val="003249"/>
              </a:solidFill>
              <a:effectLst>
                <a:outerShdw blurRad="38100" dist="38100" dir="2700000" algn="tl">
                  <a:srgbClr val="C0C0C0"/>
                </a:outerShdw>
              </a:effectLst>
            </a:endParaRPr>
          </a:p>
          <a:p>
            <a:pPr>
              <a:lnSpc>
                <a:spcPct val="80000"/>
              </a:lnSpc>
              <a:spcBef>
                <a:spcPts val="457"/>
              </a:spcBef>
              <a:buSzPct val="100000"/>
              <a:buBlip>
                <a:blip r:embed="rId3"/>
              </a:buBlip>
            </a:pPr>
            <a:r>
              <a:rPr lang="en-US" altLang="en-NL" sz="1800" dirty="0">
                <a:solidFill>
                  <a:srgbClr val="003249"/>
                </a:solidFill>
                <a:effectLst>
                  <a:outerShdw blurRad="38100" dist="38100" dir="2700000" algn="tl">
                    <a:srgbClr val="C0C0C0"/>
                  </a:outerShdw>
                </a:effectLst>
              </a:rPr>
              <a:t>TESAT</a:t>
            </a:r>
          </a:p>
          <a:p>
            <a:pPr>
              <a:lnSpc>
                <a:spcPct val="80000"/>
              </a:lnSpc>
              <a:spcBef>
                <a:spcPts val="457"/>
              </a:spcBef>
              <a:buSzPct val="100000"/>
              <a:buBlip>
                <a:blip r:embed="rId3"/>
              </a:buBlip>
            </a:pPr>
            <a:r>
              <a:rPr lang="en-US" altLang="en-NL" sz="1800" dirty="0">
                <a:solidFill>
                  <a:srgbClr val="003249"/>
                </a:solidFill>
                <a:effectLst>
                  <a:outerShdw blurRad="38100" dist="38100" dir="2700000" algn="tl">
                    <a:srgbClr val="C0C0C0"/>
                  </a:outerShdw>
                </a:effectLst>
              </a:rPr>
              <a:t>ZARM</a:t>
            </a:r>
          </a:p>
          <a:p>
            <a:pPr>
              <a:lnSpc>
                <a:spcPct val="80000"/>
              </a:lnSpc>
              <a:spcBef>
                <a:spcPts val="457"/>
              </a:spcBef>
              <a:buSzPct val="100000"/>
              <a:buBlip>
                <a:blip r:embed="rId3"/>
              </a:buBlip>
            </a:pPr>
            <a:r>
              <a:rPr lang="en-US" altLang="en-NL" sz="1800" dirty="0">
                <a:solidFill>
                  <a:srgbClr val="003249"/>
                </a:solidFill>
                <a:effectLst>
                  <a:outerShdw blurRad="38100" dist="38100" dir="2700000" algn="tl">
                    <a:srgbClr val="C0C0C0"/>
                  </a:outerShdw>
                </a:effectLst>
              </a:rPr>
              <a:t>JPL</a:t>
            </a:r>
          </a:p>
          <a:p>
            <a:pPr>
              <a:lnSpc>
                <a:spcPct val="80000"/>
              </a:lnSpc>
              <a:spcBef>
                <a:spcPts val="457"/>
              </a:spcBef>
              <a:buSzPct val="100000"/>
              <a:buBlip>
                <a:blip r:embed="rId3"/>
              </a:buBlip>
            </a:pPr>
            <a:r>
              <a:rPr lang="en-US" altLang="en-NL" sz="1800" dirty="0">
                <a:solidFill>
                  <a:srgbClr val="003249"/>
                </a:solidFill>
                <a:effectLst>
                  <a:outerShdw blurRad="38100" dist="38100" dir="2700000" algn="tl">
                    <a:srgbClr val="C0C0C0"/>
                  </a:outerShdw>
                </a:effectLst>
              </a:rPr>
              <a:t>NASA (GSFC, HQ)</a:t>
            </a:r>
          </a:p>
          <a:p>
            <a:pPr>
              <a:lnSpc>
                <a:spcPct val="80000"/>
              </a:lnSpc>
              <a:spcBef>
                <a:spcPts val="457"/>
              </a:spcBef>
              <a:buSzPct val="100000"/>
              <a:buBlip>
                <a:blip r:embed="rId3"/>
              </a:buBlip>
            </a:pPr>
            <a:r>
              <a:rPr lang="en-US" altLang="en-NL" sz="1800" dirty="0">
                <a:solidFill>
                  <a:srgbClr val="003249"/>
                </a:solidFill>
                <a:effectLst>
                  <a:outerShdw blurRad="38100" dist="38100" dir="2700000" algn="tl">
                    <a:srgbClr val="C0C0C0"/>
                  </a:outerShdw>
                </a:effectLst>
              </a:rPr>
              <a:t>BUSEK</a:t>
            </a:r>
          </a:p>
          <a:p>
            <a:pPr>
              <a:lnSpc>
                <a:spcPct val="90000"/>
              </a:lnSpc>
              <a:buFontTx/>
              <a:buBlip>
                <a:blip r:embed="rId3"/>
              </a:buBlip>
            </a:pPr>
            <a:endParaRPr lang="en-GB" altLang="en-NL" sz="1800" b="1" kern="0" dirty="0">
              <a:solidFill>
                <a:srgbClr val="003249"/>
              </a:solidFill>
              <a:ea typeface="ヒラギノ角ゴ ProN W6" charset="0"/>
              <a:cs typeface="ヒラギノ角ゴ ProN W6" charset="0"/>
            </a:endParaRPr>
          </a:p>
          <a:p>
            <a:endParaRPr lang="en-NL"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14</a:t>
            </a:fld>
            <a:endParaRPr lang="en-US" dirty="0"/>
          </a:p>
        </p:txBody>
      </p:sp>
    </p:spTree>
    <p:extLst>
      <p:ext uri="{BB962C8B-B14F-4D97-AF65-F5344CB8AC3E}">
        <p14:creationId xmlns:p14="http://schemas.microsoft.com/office/powerpoint/2010/main" val="1039599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[Scientists, space, operations and launcher engineers, managers, all in one room!]</a:t>
            </a:r>
          </a:p>
          <a:p>
            <a:endParaRPr lang="en-NL" dirty="0"/>
          </a:p>
          <a:p>
            <a:r>
              <a:rPr lang="en-GB" sz="1603" kern="1200" dirty="0">
                <a:solidFill>
                  <a:schemeClr val="tx1"/>
                </a:solidFill>
                <a:effectLst/>
                <a:latin typeface="Calibri" pitchFamily="34" charset="0"/>
                <a:ea typeface="+mn-ea"/>
                <a:cs typeface="+mn-cs"/>
              </a:rPr>
              <a:t>This concludes my thoughts today about the significance of LPF. Yes, we celebrate the 10</a:t>
            </a:r>
            <a:r>
              <a:rPr lang="en-GB" sz="1603" kern="1200" baseline="30000" dirty="0">
                <a:solidFill>
                  <a:schemeClr val="tx1"/>
                </a:solidFill>
                <a:effectLst/>
                <a:latin typeface="Calibri" pitchFamily="34" charset="0"/>
                <a:ea typeface="+mn-ea"/>
                <a:cs typeface="+mn-cs"/>
              </a:rPr>
              <a:t>th</a:t>
            </a:r>
            <a:r>
              <a:rPr lang="en-GB" sz="1603" kern="1200" dirty="0">
                <a:solidFill>
                  <a:schemeClr val="tx1"/>
                </a:solidFill>
                <a:effectLst/>
                <a:latin typeface="Calibri" pitchFamily="34" charset="0"/>
                <a:ea typeface="+mn-ea"/>
                <a:cs typeface="+mn-cs"/>
              </a:rPr>
              <a:t> anniversary of the launch and the success of the project in opening the door to LISA. It has been a leap in many senses.</a:t>
            </a:r>
            <a:endParaRPr lang="en-NL" sz="1603" kern="1200" dirty="0">
              <a:solidFill>
                <a:schemeClr val="tx1"/>
              </a:solidFill>
              <a:effectLst/>
              <a:latin typeface="Calibri" pitchFamily="34" charset="0"/>
              <a:ea typeface="+mn-ea"/>
              <a:cs typeface="+mn-cs"/>
            </a:endParaRPr>
          </a:p>
          <a:p>
            <a:endParaRPr lang="en-GB" sz="1603" kern="1200" dirty="0">
              <a:solidFill>
                <a:schemeClr val="tx1"/>
              </a:solidFill>
              <a:effectLst/>
              <a:latin typeface="Calibri" pitchFamily="34" charset="0"/>
              <a:ea typeface="+mn-ea"/>
              <a:cs typeface="+mn-cs"/>
            </a:endParaRPr>
          </a:p>
          <a:p>
            <a:r>
              <a:rPr lang="en-GB" sz="1603" kern="1200" dirty="0">
                <a:solidFill>
                  <a:schemeClr val="tx1"/>
                </a:solidFill>
                <a:effectLst/>
                <a:latin typeface="Calibri" pitchFamily="34" charset="0"/>
                <a:ea typeface="+mn-ea"/>
                <a:cs typeface="+mn-cs"/>
              </a:rPr>
              <a:t>However, more than that, I value our life experiences, our personal and professional bettering, and the sight of the younger generations being inspired by what we, together, accomplished.</a:t>
            </a:r>
            <a:endParaRPr lang="en-NL" sz="1603" kern="1200" dirty="0">
              <a:solidFill>
                <a:schemeClr val="tx1"/>
              </a:solidFill>
              <a:effectLst/>
              <a:latin typeface="Calibri" pitchFamily="34" charset="0"/>
              <a:ea typeface="+mn-ea"/>
              <a:cs typeface="+mn-cs"/>
            </a:endParaRPr>
          </a:p>
          <a:p>
            <a:endParaRPr lang="en-GB" sz="1603" kern="1200" dirty="0">
              <a:solidFill>
                <a:schemeClr val="tx1"/>
              </a:solidFill>
              <a:effectLst/>
              <a:latin typeface="Calibri" pitchFamily="34" charset="0"/>
              <a:ea typeface="+mn-ea"/>
              <a:cs typeface="+mn-cs"/>
            </a:endParaRPr>
          </a:p>
          <a:p>
            <a:r>
              <a:rPr lang="en-GB" sz="1603" kern="1200" dirty="0">
                <a:solidFill>
                  <a:schemeClr val="tx1"/>
                </a:solidFill>
                <a:effectLst/>
                <a:latin typeface="Calibri" pitchFamily="34" charset="0"/>
                <a:ea typeface="+mn-ea"/>
                <a:cs typeface="+mn-cs"/>
              </a:rPr>
              <a:t>Thank you very much for your attention.</a:t>
            </a:r>
            <a:endParaRPr lang="en-NL" sz="1603" kern="1200" dirty="0">
              <a:solidFill>
                <a:schemeClr val="tx1"/>
              </a:solidFill>
              <a:effectLst/>
              <a:latin typeface="Calibri" pitchFamily="34" charset="0"/>
              <a:ea typeface="+mn-ea"/>
              <a:cs typeface="+mn-cs"/>
            </a:endParaRPr>
          </a:p>
          <a:p>
            <a:endParaRPr lang="en-NL"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15</a:t>
            </a:fld>
            <a:endParaRPr lang="en-US" dirty="0"/>
          </a:p>
        </p:txBody>
      </p:sp>
    </p:spTree>
    <p:extLst>
      <p:ext uri="{BB962C8B-B14F-4D97-AF65-F5344CB8AC3E}">
        <p14:creationId xmlns:p14="http://schemas.microsoft.com/office/powerpoint/2010/main" val="665153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3" kern="1200" dirty="0">
                <a:solidFill>
                  <a:schemeClr val="tx1"/>
                </a:solidFill>
                <a:effectLst/>
                <a:latin typeface="Calibri" pitchFamily="34" charset="0"/>
                <a:ea typeface="+mn-ea"/>
                <a:cs typeface="+mn-cs"/>
              </a:rPr>
              <a:t>Still on the reporting side, and on a personal note, I retired from ESA on July 1</a:t>
            </a:r>
            <a:r>
              <a:rPr lang="en-GB" sz="1603" kern="1200" baseline="30000" dirty="0">
                <a:solidFill>
                  <a:schemeClr val="tx1"/>
                </a:solidFill>
                <a:effectLst/>
                <a:latin typeface="Calibri" pitchFamily="34" charset="0"/>
                <a:ea typeface="+mn-ea"/>
                <a:cs typeface="+mn-cs"/>
              </a:rPr>
              <a:t>st</a:t>
            </a:r>
            <a:r>
              <a:rPr lang="en-GB" sz="1603" kern="1200" dirty="0">
                <a:solidFill>
                  <a:schemeClr val="tx1"/>
                </a:solidFill>
                <a:effectLst/>
                <a:latin typeface="Calibri" pitchFamily="34" charset="0"/>
                <a:ea typeface="+mn-ea"/>
                <a:cs typeface="+mn-cs"/>
              </a:rPr>
              <a:t> this year. This has two major implications in today’s talk. Firstly, I won’t be using the ESA template for the viewgraphs, except for the first one. Second, I am not longer tied in my words to ESA policy. Not that I ever said what I felt it was wrong or false; what I mean is that what follows now is mostly from memory and is likely to lack accuracy and completeness.</a:t>
            </a:r>
          </a:p>
          <a:p>
            <a:endParaRPr lang="en-GB" sz="1603" kern="1200" dirty="0">
              <a:solidFill>
                <a:schemeClr val="tx1"/>
              </a:solidFill>
              <a:effectLst/>
              <a:latin typeface="Calibri" pitchFamily="34" charset="0"/>
              <a:ea typeface="+mn-ea"/>
              <a:cs typeface="+mn-cs"/>
            </a:endParaRPr>
          </a:p>
          <a:p>
            <a:r>
              <a:rPr lang="en-GB" sz="1603" kern="1200" dirty="0">
                <a:solidFill>
                  <a:schemeClr val="tx1"/>
                </a:solidFill>
                <a:effectLst/>
                <a:latin typeface="Calibri" pitchFamily="34" charset="0"/>
                <a:ea typeface="+mn-ea"/>
                <a:cs typeface="+mn-cs"/>
              </a:rPr>
              <a:t>In the words of Nature (20 Jan 2011), LPF is a “mission that was created to find obstacles.”</a:t>
            </a:r>
            <a:endParaRPr lang="en-NL" sz="1603" kern="1200" dirty="0">
              <a:solidFill>
                <a:schemeClr val="tx1"/>
              </a:solidFill>
              <a:effectLst/>
              <a:latin typeface="Calibri" pitchFamily="34" charset="0"/>
              <a:ea typeface="+mn-ea"/>
              <a:cs typeface="+mn-cs"/>
            </a:endParaRPr>
          </a:p>
          <a:p>
            <a:r>
              <a:rPr lang="en-GB" sz="1603" kern="1200" dirty="0">
                <a:solidFill>
                  <a:schemeClr val="tx1"/>
                </a:solidFill>
                <a:effectLst/>
                <a:latin typeface="Calibri" pitchFamily="34" charset="0"/>
                <a:ea typeface="+mn-ea"/>
                <a:cs typeface="+mn-cs"/>
              </a:rPr>
              <a:t>So, what to do when encountering obstacles? We jump over them!</a:t>
            </a:r>
            <a:endParaRPr lang="en-NL" sz="1603" kern="1200" dirty="0">
              <a:solidFill>
                <a:schemeClr val="tx1"/>
              </a:solidFill>
              <a:effectLst/>
              <a:latin typeface="Calibri" pitchFamily="34" charset="0"/>
              <a:ea typeface="+mn-ea"/>
              <a:cs typeface="+mn-cs"/>
            </a:endParaRPr>
          </a:p>
          <a:p>
            <a:r>
              <a:rPr lang="en-GB" sz="1603" kern="1200" dirty="0">
                <a:solidFill>
                  <a:schemeClr val="tx1"/>
                </a:solidFill>
                <a:effectLst/>
                <a:latin typeface="Calibri" pitchFamily="34" charset="0"/>
                <a:ea typeface="+mn-ea"/>
                <a:cs typeface="+mn-cs"/>
              </a:rPr>
              <a:t>In this talk, I will try to convey the message that LPF was not only a space project, but a quantum leap in several aspects. It was a leap in strategic planning, a leap in technology, a community leap, a leap for Europe, a leap of faith and inspiration.</a:t>
            </a:r>
            <a:endParaRPr lang="en-NL" sz="1603" kern="1200" dirty="0">
              <a:solidFill>
                <a:schemeClr val="tx1"/>
              </a:solidFill>
              <a:effectLst/>
              <a:latin typeface="Calibri" pitchFamily="34" charset="0"/>
              <a:ea typeface="+mn-ea"/>
              <a:cs typeface="+mn-cs"/>
            </a:endParaRPr>
          </a:p>
          <a:p>
            <a:endParaRPr lang="en-NL" sz="1603" kern="1200" dirty="0">
              <a:solidFill>
                <a:schemeClr val="tx1"/>
              </a:solidFill>
              <a:effectLst/>
              <a:latin typeface="Calibri" pitchFamily="34" charset="0"/>
              <a:ea typeface="+mn-ea"/>
              <a:cs typeface="+mn-cs"/>
            </a:endParaRPr>
          </a:p>
          <a:p>
            <a:endParaRPr lang="en-NL"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2</a:t>
            </a:fld>
            <a:endParaRPr lang="en-US" dirty="0"/>
          </a:p>
        </p:txBody>
      </p:sp>
    </p:spTree>
    <p:extLst>
      <p:ext uri="{BB962C8B-B14F-4D97-AF65-F5344CB8AC3E}">
        <p14:creationId xmlns:p14="http://schemas.microsoft.com/office/powerpoint/2010/main" val="2402206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sz="1800" b="1" kern="1200" dirty="0">
                <a:solidFill>
                  <a:schemeClr val="tx1"/>
                </a:solidFill>
                <a:effectLst/>
                <a:latin typeface="Calibri" pitchFamily="34" charset="0"/>
                <a:ea typeface="+mn-ea"/>
                <a:cs typeface="+mn-cs"/>
              </a:rPr>
              <a:t>Horizon 2000+, a long-term plan</a:t>
            </a:r>
            <a:endParaRPr lang="en-NL" sz="1800" b="1" kern="1200" dirty="0">
              <a:solidFill>
                <a:schemeClr val="tx1"/>
              </a:solidFill>
              <a:effectLst/>
              <a:latin typeface="Calibri" pitchFamily="34" charset="0"/>
              <a:ea typeface="+mn-ea"/>
              <a:cs typeface="+mn-cs"/>
            </a:endParaRPr>
          </a:p>
          <a:p>
            <a:r>
              <a:rPr lang="en-NL" sz="1800" kern="1200" dirty="0">
                <a:solidFill>
                  <a:schemeClr val="tx1"/>
                </a:solidFill>
                <a:effectLst/>
                <a:latin typeface="Calibri" pitchFamily="34" charset="0"/>
                <a:ea typeface="+mn-ea"/>
                <a:cs typeface="+mn-cs"/>
              </a:rPr>
              <a:t>Lets go back to the Ministerial Meeting in Granada in 1992. The ESA Council asked for a plan in 1995 taking account scientific, technical and political developments and after consultation with the scientific community for the continuing implementation of European space-science policy. More than seven hundred European scientists were involved in this exercise at all levels. Work culminated in a meeting in Rome in September 1994, under the leadership of Roger Bonnet and Prof. L. Woltjer (Survey Committee). </a:t>
            </a:r>
          </a:p>
          <a:p>
            <a:r>
              <a:rPr lang="en-NL" sz="1800" kern="1200" dirty="0">
                <a:solidFill>
                  <a:schemeClr val="tx1"/>
                </a:solidFill>
                <a:effectLst/>
                <a:latin typeface="Calibri" pitchFamily="34" charset="0"/>
                <a:ea typeface="+mn-ea"/>
                <a:cs typeface="+mn-cs"/>
              </a:rPr>
              <a:t>The programme, called Horizon 2000 Plus, covered some ten years PLUS missions beyond 2006. It included three new Cornerstones, aiming at reaching the extremes of knowledge, instrumentation and technology. </a:t>
            </a:r>
          </a:p>
          <a:p>
            <a:r>
              <a:rPr lang="en-NL" sz="1800" kern="1200" dirty="0">
                <a:solidFill>
                  <a:schemeClr val="tx1"/>
                </a:solidFill>
                <a:effectLst/>
                <a:latin typeface="Calibri" pitchFamily="34" charset="0"/>
                <a:ea typeface="+mn-ea"/>
                <a:cs typeface="+mn-cs"/>
              </a:rPr>
              <a:t>They were:</a:t>
            </a:r>
          </a:p>
          <a:p>
            <a:pPr marL="285750" lvl="0" indent="-285750">
              <a:buFont typeface="Arial" panose="020B0604020202020204" pitchFamily="34" charset="0"/>
              <a:buChar char="•"/>
            </a:pPr>
            <a:r>
              <a:rPr lang="en-NL" sz="1800" kern="1200" dirty="0">
                <a:solidFill>
                  <a:schemeClr val="tx1"/>
                </a:solidFill>
                <a:effectLst/>
                <a:latin typeface="Calibri" pitchFamily="34" charset="0"/>
                <a:ea typeface="+mn-ea"/>
                <a:cs typeface="+mn-cs"/>
              </a:rPr>
              <a:t>a mission to Mercury</a:t>
            </a:r>
          </a:p>
          <a:p>
            <a:pPr marL="285750" lvl="0" indent="-285750">
              <a:buFont typeface="Arial" panose="020B0604020202020204" pitchFamily="34" charset="0"/>
              <a:buChar char="•"/>
            </a:pPr>
            <a:r>
              <a:rPr lang="en-NL" sz="1800" kern="1200" dirty="0">
                <a:solidFill>
                  <a:schemeClr val="tx1"/>
                </a:solidFill>
                <a:effectLst/>
                <a:latin typeface="Calibri" pitchFamily="34" charset="0"/>
                <a:ea typeface="+mn-ea"/>
                <a:cs typeface="+mn-cs"/>
              </a:rPr>
              <a:t>an interferometry mission, for which two options are envisaged: an infrared option that would be capable of detecting extra-solar planets, and an astrometric option which is designed to achieve resolutions two orders of magnitude better than Hipparcos</a:t>
            </a:r>
          </a:p>
          <a:p>
            <a:pPr marL="285750" lvl="0" indent="-285750">
              <a:buFont typeface="Arial" panose="020B0604020202020204" pitchFamily="34" charset="0"/>
              <a:buChar char="•"/>
            </a:pPr>
            <a:r>
              <a:rPr lang="en-NL" sz="1800" kern="1200" dirty="0">
                <a:solidFill>
                  <a:schemeClr val="tx1"/>
                </a:solidFill>
                <a:effectLst/>
                <a:latin typeface="Calibri" pitchFamily="34" charset="0"/>
                <a:ea typeface="+mn-ea"/>
                <a:cs typeface="+mn-cs"/>
              </a:rPr>
              <a:t>a mission in fundamental physics aimed at the detection of gravitational waves.</a:t>
            </a:r>
          </a:p>
          <a:p>
            <a:r>
              <a:rPr lang="en-NL" sz="1800" kern="1200" dirty="0">
                <a:solidFill>
                  <a:schemeClr val="tx1"/>
                </a:solidFill>
                <a:effectLst/>
                <a:latin typeface="Calibri" pitchFamily="34" charset="0"/>
                <a:ea typeface="+mn-ea"/>
                <a:cs typeface="+mn-cs"/>
              </a:rPr>
              <a:t>A number of other objectives were also indicated as priorities, such as a solar-science mission, which later became Solar Orbiter. SOHO was launched on 2 December 1995, still running, and the science community met just last week in Paris to celebrate their 30th anniversary. Congratulations!</a:t>
            </a:r>
          </a:p>
          <a:p>
            <a:endParaRPr lang="en-NL" sz="1800" kern="1200" dirty="0">
              <a:solidFill>
                <a:schemeClr val="tx1"/>
              </a:solidFill>
              <a:effectLst/>
              <a:latin typeface="Calibri" pitchFamily="34" charset="0"/>
              <a:ea typeface="+mn-ea"/>
              <a:cs typeface="+mn-cs"/>
            </a:endParaRPr>
          </a:p>
          <a:p>
            <a:r>
              <a:rPr lang="en-NL" sz="1800" kern="1200" dirty="0">
                <a:solidFill>
                  <a:schemeClr val="tx1"/>
                </a:solidFill>
                <a:effectLst/>
                <a:latin typeface="Calibri" pitchFamily="34" charset="0"/>
                <a:ea typeface="+mn-ea"/>
                <a:cs typeface="+mn-cs"/>
              </a:rPr>
              <a:t>Looking at the H-2000+ chart, one can only wonder the foresight of the community back in 1995. The lapse is now at 30 years, with about 10 more to LISA launch: that is -at 40 years- really something of a </a:t>
            </a:r>
            <a:r>
              <a:rPr lang="en-NL" sz="1800" b="1" kern="1200" dirty="0">
                <a:solidFill>
                  <a:schemeClr val="tx1"/>
                </a:solidFill>
                <a:effectLst/>
                <a:latin typeface="Calibri" pitchFamily="34" charset="0"/>
                <a:ea typeface="+mn-ea"/>
                <a:cs typeface="+mn-cs"/>
              </a:rPr>
              <a:t>leap in strategic planning</a:t>
            </a:r>
            <a:r>
              <a:rPr lang="en-NL" sz="1800" kern="1200" dirty="0">
                <a:solidFill>
                  <a:schemeClr val="tx1"/>
                </a:solidFill>
                <a:effectLst/>
                <a:latin typeface="Calibri" pitchFamily="34" charset="0"/>
                <a:ea typeface="+mn-ea"/>
                <a:cs typeface="+mn-cs"/>
              </a:rPr>
              <a:t>, only comparable with the vision of Gaudí and the city of Barcelona when dreaming of La Sagrada Familia at the turn of the 20th Century.  </a:t>
            </a:r>
          </a:p>
          <a:p>
            <a:endParaRPr lang="en-GB" sz="1800" kern="1200" dirty="0">
              <a:solidFill>
                <a:schemeClr val="tx1"/>
              </a:solidFill>
              <a:effectLst/>
              <a:latin typeface="Calibri" pitchFamily="34" charset="0"/>
              <a:ea typeface="+mn-ea"/>
              <a:cs typeface="+mn-cs"/>
            </a:endParaRPr>
          </a:p>
          <a:p>
            <a:r>
              <a:rPr lang="en-GB" sz="1800" kern="1200" dirty="0">
                <a:solidFill>
                  <a:schemeClr val="tx1"/>
                </a:solidFill>
                <a:effectLst/>
                <a:latin typeface="Calibri" pitchFamily="34" charset="0"/>
                <a:ea typeface="+mn-ea"/>
                <a:cs typeface="+mn-cs"/>
              </a:rPr>
              <a:t>More relevant, LISA came into the ESA picture as a large, mainly European mission. If I’m not mistaken, the first concepts in the 80’s were American, but these concepts “migrated” to Europe around 1993 as a mid-sized mission. Europe did not follow others, but took a worldwide </a:t>
            </a:r>
            <a:r>
              <a:rPr lang="en-GB" sz="1800" b="1" kern="1200" dirty="0">
                <a:solidFill>
                  <a:schemeClr val="tx1"/>
                </a:solidFill>
                <a:effectLst/>
                <a:latin typeface="Calibri" pitchFamily="34" charset="0"/>
                <a:ea typeface="+mn-ea"/>
                <a:cs typeface="+mn-cs"/>
              </a:rPr>
              <a:t>leadership leap in the new and uncertain space science of observational GW physics</a:t>
            </a:r>
            <a:r>
              <a:rPr lang="en-GB" sz="1800" kern="1200" dirty="0">
                <a:solidFill>
                  <a:schemeClr val="tx1"/>
                </a:solidFill>
                <a:effectLst/>
                <a:latin typeface="Calibri" pitchFamily="34" charset="0"/>
                <a:ea typeface="+mn-ea"/>
                <a:cs typeface="+mn-cs"/>
              </a:rPr>
              <a:t>. </a:t>
            </a:r>
            <a:endParaRPr lang="en-NL" sz="1800" kern="1200" dirty="0">
              <a:solidFill>
                <a:schemeClr val="tx1"/>
              </a:solidFill>
              <a:effectLst/>
              <a:latin typeface="Calibri" pitchFamily="34" charset="0"/>
              <a:ea typeface="+mn-ea"/>
              <a:cs typeface="+mn-cs"/>
            </a:endParaRPr>
          </a:p>
          <a:p>
            <a:endParaRPr lang="en-NL"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a:t>
            </a:fld>
            <a:endParaRPr lang="en-US" dirty="0"/>
          </a:p>
        </p:txBody>
      </p:sp>
    </p:spTree>
    <p:extLst>
      <p:ext uri="{BB962C8B-B14F-4D97-AF65-F5344CB8AC3E}">
        <p14:creationId xmlns:p14="http://schemas.microsoft.com/office/powerpoint/2010/main" val="602122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3" kern="1200" dirty="0">
                <a:solidFill>
                  <a:schemeClr val="tx1"/>
                </a:solidFill>
                <a:effectLst/>
                <a:latin typeface="Calibri" pitchFamily="34" charset="0"/>
                <a:ea typeface="+mn-ea"/>
                <a:cs typeface="+mn-cs"/>
              </a:rPr>
              <a:t>Well before my time, it was generally accepted that LISA meant such a leap in space technology that major early developments were mandatory before programme and financial commitments. </a:t>
            </a:r>
          </a:p>
          <a:p>
            <a:r>
              <a:rPr lang="en-GB" sz="1603" kern="1200" dirty="0">
                <a:solidFill>
                  <a:schemeClr val="tx1"/>
                </a:solidFill>
                <a:effectLst/>
                <a:latin typeface="Calibri" pitchFamily="34" charset="0"/>
                <a:ea typeface="+mn-ea"/>
                <a:cs typeface="+mn-cs"/>
              </a:rPr>
              <a:t>Around September 1999, while working with Giuseppe Racca on SMART-1, I was asked to attend a meeting where two scientists –both sitting here– would introduce the needs and goals of LISA. </a:t>
            </a:r>
            <a:endParaRPr lang="en-NL" sz="1603" kern="1200" dirty="0">
              <a:solidFill>
                <a:schemeClr val="tx1"/>
              </a:solidFill>
              <a:effectLst/>
              <a:latin typeface="Calibri" pitchFamily="34" charset="0"/>
              <a:ea typeface="+mn-ea"/>
              <a:cs typeface="+mn-cs"/>
            </a:endParaRPr>
          </a:p>
          <a:p>
            <a:r>
              <a:rPr lang="en-GB" sz="1603" kern="1200" dirty="0">
                <a:solidFill>
                  <a:schemeClr val="tx1"/>
                </a:solidFill>
                <a:effectLst/>
                <a:latin typeface="Calibri" pitchFamily="34" charset="0"/>
                <a:ea typeface="+mn-ea"/>
                <a:cs typeface="+mn-cs"/>
              </a:rPr>
              <a:t>They mentioned pico-metres and I got nervous. My only knowledge at that scale took me to a lab in Helsinki where they had a heavily isolated and cryogenic facility claiming to reach those sub-atomic levels. Not something one could fly to space. </a:t>
            </a:r>
          </a:p>
          <a:p>
            <a:r>
              <a:rPr lang="en-GB" sz="1603" kern="1200" dirty="0">
                <a:solidFill>
                  <a:schemeClr val="tx1"/>
                </a:solidFill>
                <a:effectLst/>
                <a:latin typeface="Calibri" pitchFamily="34" charset="0"/>
                <a:ea typeface="+mn-ea"/>
                <a:cs typeface="+mn-cs"/>
              </a:rPr>
              <a:t>The meeting was in Madrid, and I thought my Scottish boss wanted me there to chaperon him in the city. Little I knew!</a:t>
            </a:r>
            <a:endParaRPr lang="en-NL" sz="1603" kern="1200" dirty="0">
              <a:solidFill>
                <a:schemeClr val="tx1"/>
              </a:solidFill>
              <a:effectLst/>
              <a:latin typeface="Calibri" pitchFamily="34" charset="0"/>
              <a:ea typeface="+mn-ea"/>
              <a:cs typeface="+mn-cs"/>
            </a:endParaRPr>
          </a:p>
          <a:p>
            <a:r>
              <a:rPr lang="en-GB" sz="1603" kern="1200" dirty="0">
                <a:solidFill>
                  <a:schemeClr val="tx1"/>
                </a:solidFill>
                <a:effectLst/>
                <a:latin typeface="Calibri" pitchFamily="34" charset="0"/>
                <a:ea typeface="+mn-ea"/>
                <a:cs typeface="+mn-cs"/>
              </a:rPr>
              <a:t>Then, in the early 2000’s, at a large gathering at the UNESCO building, Roger Bonnet took a bold decision: there would be a European technology demonstration for LISA to mitigate the technology gap and create a long-standing moat. </a:t>
            </a:r>
          </a:p>
          <a:p>
            <a:r>
              <a:rPr lang="en-GB" sz="1603" kern="1200" dirty="0">
                <a:solidFill>
                  <a:schemeClr val="tx1"/>
                </a:solidFill>
                <a:effectLst/>
                <a:latin typeface="Calibri" pitchFamily="34" charset="0"/>
                <a:ea typeface="+mn-ea"/>
                <a:cs typeface="+mn-cs"/>
              </a:rPr>
              <a:t>As SMART-1 was helping Europe dream about travelling to Mercury, SMART-2 would support the LISA dream. These </a:t>
            </a:r>
            <a:r>
              <a:rPr lang="en-GB" sz="1603" b="1" kern="1200" dirty="0">
                <a:solidFill>
                  <a:schemeClr val="tx1"/>
                </a:solidFill>
                <a:effectLst/>
                <a:latin typeface="Calibri" pitchFamily="34" charset="0"/>
                <a:ea typeface="+mn-ea"/>
                <a:cs typeface="+mn-cs"/>
              </a:rPr>
              <a:t>two precursor missions have been instrumental to giant leaps in space technology and, hopefully, in space science</a:t>
            </a:r>
            <a:r>
              <a:rPr lang="en-GB" sz="1603" kern="1200" dirty="0">
                <a:solidFill>
                  <a:schemeClr val="tx1"/>
                </a:solidFill>
                <a:effectLst/>
                <a:latin typeface="Calibri" pitchFamily="34" charset="0"/>
                <a:ea typeface="+mn-ea"/>
                <a:cs typeface="+mn-cs"/>
              </a:rPr>
              <a:t>.</a:t>
            </a:r>
            <a:endParaRPr lang="en-NL" sz="1603" kern="1200" dirty="0">
              <a:solidFill>
                <a:schemeClr val="tx1"/>
              </a:solidFill>
              <a:effectLst/>
              <a:latin typeface="Calibri" pitchFamily="34" charset="0"/>
              <a:ea typeface="+mn-ea"/>
              <a:cs typeface="+mn-cs"/>
            </a:endParaRPr>
          </a:p>
          <a:p>
            <a:endParaRPr lang="en-NL"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4</a:t>
            </a:fld>
            <a:endParaRPr lang="en-US" dirty="0"/>
          </a:p>
        </p:txBody>
      </p:sp>
    </p:spTree>
    <p:extLst>
      <p:ext uri="{BB962C8B-B14F-4D97-AF65-F5344CB8AC3E}">
        <p14:creationId xmlns:p14="http://schemas.microsoft.com/office/powerpoint/2010/main" val="2907490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200" dirty="0">
                <a:solidFill>
                  <a:schemeClr val="tx1"/>
                </a:solidFill>
                <a:effectLst/>
                <a:latin typeface="Calibri" pitchFamily="34" charset="0"/>
                <a:ea typeface="+mn-ea"/>
                <a:cs typeface="+mn-cs"/>
              </a:rPr>
              <a:t>More in detail, what was the technology gap that LPF was addressing? There is the canonical list:</a:t>
            </a:r>
            <a:endParaRPr lang="en-NL" sz="1800" kern="1200" dirty="0">
              <a:solidFill>
                <a:schemeClr val="tx1"/>
              </a:solidFill>
              <a:effectLst/>
              <a:latin typeface="Calibri" pitchFamily="34" charset="0"/>
              <a:ea typeface="+mn-ea"/>
              <a:cs typeface="+mn-cs"/>
            </a:endParaRPr>
          </a:p>
          <a:p>
            <a:pPr lvl="0"/>
            <a:r>
              <a:rPr lang="en-US" sz="1800" kern="1200" dirty="0">
                <a:solidFill>
                  <a:schemeClr val="tx1"/>
                </a:solidFill>
                <a:effectLst/>
                <a:latin typeface="Calibri" pitchFamily="34" charset="0"/>
                <a:ea typeface="+mn-ea"/>
                <a:cs typeface="+mn-cs"/>
              </a:rPr>
              <a:t>Don't worry, I won't elaborate on any of them. You know better than me. To each of you, every line will bring different but complementary memories</a:t>
            </a:r>
          </a:p>
          <a:p>
            <a:pPr lvl="0"/>
            <a:r>
              <a:rPr lang="en-US" sz="1800" kern="1200" dirty="0">
                <a:solidFill>
                  <a:schemeClr val="tx1"/>
                </a:solidFill>
                <a:effectLst/>
                <a:latin typeface="Calibri" pitchFamily="34" charset="0"/>
                <a:ea typeface="+mn-ea"/>
                <a:cs typeface="+mn-cs"/>
              </a:rPr>
              <a:t>(...pause)</a:t>
            </a:r>
          </a:p>
          <a:p>
            <a:pPr lvl="0"/>
            <a:endParaRPr lang="en-US" sz="1800" kern="1200" dirty="0">
              <a:solidFill>
                <a:schemeClr val="tx1"/>
              </a:solidFill>
              <a:effectLst/>
              <a:latin typeface="Calibri" pitchFamily="34" charset="0"/>
              <a:ea typeface="+mn-ea"/>
              <a:cs typeface="+mn-cs"/>
            </a:endParaRPr>
          </a:p>
          <a:p>
            <a:endParaRPr lang="en-NL"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5</a:t>
            </a:fld>
            <a:endParaRPr lang="en-US" dirty="0"/>
          </a:p>
        </p:txBody>
      </p:sp>
    </p:spTree>
    <p:extLst>
      <p:ext uri="{BB962C8B-B14F-4D97-AF65-F5344CB8AC3E}">
        <p14:creationId xmlns:p14="http://schemas.microsoft.com/office/powerpoint/2010/main" val="2291600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07684-47EE-A372-7596-BEFE5C4755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CF34D3-3C3F-2395-8D2A-7C2D5E008F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C25131-8422-7C67-679F-1FD6AFAFA4A7}"/>
              </a:ext>
            </a:extLst>
          </p:cNvPr>
          <p:cNvSpPr>
            <a:spLocks noGrp="1"/>
          </p:cNvSpPr>
          <p:nvPr>
            <p:ph type="body" idx="1"/>
          </p:nvPr>
        </p:nvSpPr>
        <p:spPr/>
        <p:txBody>
          <a:bodyPr/>
          <a:lstStyle/>
          <a:p>
            <a:r>
              <a:rPr lang="en-NL" sz="1603" kern="1200" dirty="0">
                <a:solidFill>
                  <a:schemeClr val="tx1"/>
                </a:solidFill>
                <a:effectLst/>
                <a:latin typeface="Calibri" pitchFamily="34" charset="0"/>
                <a:ea typeface="+mn-ea"/>
                <a:cs typeface="+mn-cs"/>
              </a:rPr>
              <a:t>There were many more technological and practical challenges that LPF had to circumvent. These typically don’t make it to the project presentations or talks, but were significant enough to keep all of us busy and worried. Not being exhaustive, here follows a list that will help you remember, and may make you smile.</a:t>
            </a:r>
          </a:p>
          <a:p>
            <a:pPr lvl="0"/>
            <a:endParaRPr lang="en-GB" sz="1603" kern="1200" dirty="0">
              <a:solidFill>
                <a:schemeClr val="tx1"/>
              </a:solidFill>
              <a:effectLst/>
              <a:latin typeface="Calibri" pitchFamily="34" charset="0"/>
              <a:ea typeface="+mn-ea"/>
              <a:cs typeface="+mn-cs"/>
            </a:endParaRPr>
          </a:p>
          <a:p>
            <a:pPr lvl="0"/>
            <a:r>
              <a:rPr lang="en-GB" sz="1603" kern="1200" dirty="0">
                <a:solidFill>
                  <a:schemeClr val="tx1"/>
                </a:solidFill>
                <a:effectLst/>
                <a:latin typeface="Calibri" pitchFamily="34" charset="0"/>
                <a:ea typeface="+mn-ea"/>
                <a:cs typeface="+mn-cs"/>
              </a:rPr>
              <a:t>(Brief reference to FEEP and TOQM)</a:t>
            </a:r>
          </a:p>
          <a:p>
            <a:pPr lvl="0"/>
            <a:endParaRPr lang="en-GB" sz="1603" kern="1200" dirty="0">
              <a:solidFill>
                <a:schemeClr val="tx1"/>
              </a:solidFill>
              <a:effectLst/>
              <a:latin typeface="Calibri" pitchFamily="34" charset="0"/>
              <a:ea typeface="+mn-ea"/>
              <a:cs typeface="+mn-cs"/>
            </a:endParaRPr>
          </a:p>
          <a:p>
            <a:pPr lvl="0"/>
            <a:r>
              <a:rPr lang="en-NL" sz="1603" kern="1200" dirty="0">
                <a:solidFill>
                  <a:schemeClr val="tx1"/>
                </a:solidFill>
                <a:effectLst/>
                <a:latin typeface="Calibri" pitchFamily="34" charset="0"/>
                <a:ea typeface="+mn-ea"/>
                <a:cs typeface="+mn-cs"/>
              </a:rPr>
              <a:t>...</a:t>
            </a:r>
          </a:p>
          <a:p>
            <a:r>
              <a:rPr lang="en-NL" sz="1603" kern="1200" dirty="0">
                <a:solidFill>
                  <a:schemeClr val="tx1"/>
                </a:solidFill>
                <a:effectLst/>
                <a:latin typeface="Calibri" pitchFamily="34" charset="0"/>
                <a:ea typeface="+mn-ea"/>
                <a:cs typeface="+mn-cs"/>
              </a:rPr>
              <a:t>Each and all of these meant a </a:t>
            </a:r>
            <a:r>
              <a:rPr lang="en-NL" sz="1603" b="1" kern="1200" dirty="0">
                <a:solidFill>
                  <a:schemeClr val="tx1"/>
                </a:solidFill>
                <a:effectLst/>
                <a:latin typeface="Calibri" pitchFamily="34" charset="0"/>
                <a:ea typeface="+mn-ea"/>
                <a:cs typeface="+mn-cs"/>
              </a:rPr>
              <a:t>leap in knowledge and in technology</a:t>
            </a:r>
            <a:r>
              <a:rPr lang="en-NL" sz="1603" kern="1200" dirty="0">
                <a:solidFill>
                  <a:schemeClr val="tx1"/>
                </a:solidFill>
                <a:effectLst/>
                <a:latin typeface="Calibri" pitchFamily="34" charset="0"/>
                <a:ea typeface="+mn-ea"/>
                <a:cs typeface="+mn-cs"/>
              </a:rPr>
              <a:t>. </a:t>
            </a:r>
          </a:p>
          <a:p>
            <a:endParaRPr lang="en-NL" sz="1603" kern="1200" dirty="0">
              <a:solidFill>
                <a:schemeClr val="tx1"/>
              </a:solidFill>
              <a:effectLst/>
              <a:latin typeface="Calibri" pitchFamily="34" charset="0"/>
              <a:ea typeface="+mn-ea"/>
              <a:cs typeface="+mn-cs"/>
            </a:endParaRPr>
          </a:p>
          <a:p>
            <a:r>
              <a:rPr lang="en-NL" sz="1603" kern="1200" dirty="0">
                <a:solidFill>
                  <a:schemeClr val="tx1"/>
                </a:solidFill>
                <a:effectLst/>
                <a:latin typeface="Calibri" pitchFamily="34" charset="0"/>
                <a:ea typeface="+mn-ea"/>
                <a:cs typeface="+mn-cs"/>
              </a:rPr>
              <a:t>These issues were new to the space business, and they are not any more.</a:t>
            </a:r>
          </a:p>
          <a:p>
            <a:pPr lvl="0"/>
            <a:endParaRPr lang="en-GB" sz="1603" kern="1200" dirty="0">
              <a:solidFill>
                <a:schemeClr val="tx1"/>
              </a:solidFill>
              <a:effectLst/>
              <a:latin typeface="Calibri" pitchFamily="34" charset="0"/>
              <a:ea typeface="+mn-ea"/>
              <a:cs typeface="+mn-cs"/>
            </a:endParaRPr>
          </a:p>
          <a:p>
            <a:pPr lvl="0"/>
            <a:endParaRPr lang="en-GB" sz="1603" kern="1200" dirty="0">
              <a:solidFill>
                <a:schemeClr val="tx1"/>
              </a:solidFill>
              <a:effectLst/>
              <a:latin typeface="Calibri" pitchFamily="34" charset="0"/>
              <a:ea typeface="+mn-ea"/>
              <a:cs typeface="+mn-cs"/>
            </a:endParaRPr>
          </a:p>
          <a:p>
            <a:pPr lvl="0"/>
            <a:endParaRPr lang="en-NL" sz="1603" kern="1200" dirty="0">
              <a:solidFill>
                <a:schemeClr val="tx1"/>
              </a:solidFill>
              <a:effectLst/>
              <a:latin typeface="Calibri" pitchFamily="34" charset="0"/>
              <a:ea typeface="+mn-ea"/>
              <a:cs typeface="+mn-cs"/>
            </a:endParaRPr>
          </a:p>
        </p:txBody>
      </p:sp>
      <p:sp>
        <p:nvSpPr>
          <p:cNvPr id="4" name="Slide Number Placeholder 3">
            <a:extLst>
              <a:ext uri="{FF2B5EF4-FFF2-40B4-BE49-F238E27FC236}">
                <a16:creationId xmlns:a16="http://schemas.microsoft.com/office/drawing/2014/main" id="{6D91E53C-6BB5-E371-7A1C-E8C322B10854}"/>
              </a:ext>
            </a:extLst>
          </p:cNvPr>
          <p:cNvSpPr>
            <a:spLocks noGrp="1"/>
          </p:cNvSpPr>
          <p:nvPr>
            <p:ph type="sldNum" sz="quarter" idx="5"/>
          </p:nvPr>
        </p:nvSpPr>
        <p:spPr/>
        <p:txBody>
          <a:bodyPr/>
          <a:lstStyle/>
          <a:p>
            <a:pPr>
              <a:defRPr/>
            </a:pPr>
            <a:fld id="{D8DF57D7-2670-4E78-96DD-D9B22805124F}" type="slidenum">
              <a:rPr lang="en-US" smtClean="0"/>
              <a:pPr>
                <a:defRPr/>
              </a:pPr>
              <a:t>6</a:t>
            </a:fld>
            <a:endParaRPr lang="en-US" dirty="0"/>
          </a:p>
        </p:txBody>
      </p:sp>
    </p:spTree>
    <p:extLst>
      <p:ext uri="{BB962C8B-B14F-4D97-AF65-F5344CB8AC3E}">
        <p14:creationId xmlns:p14="http://schemas.microsoft.com/office/powerpoint/2010/main" val="1477529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sz="1603" kern="1200" dirty="0">
                <a:solidFill>
                  <a:schemeClr val="tx1"/>
                </a:solidFill>
                <a:effectLst/>
                <a:latin typeface="Calibri" pitchFamily="34" charset="0"/>
                <a:ea typeface="+mn-ea"/>
                <a:cs typeface="+mn-cs"/>
              </a:rPr>
              <a:t>However, I think a most notable leap in the expectations of technology concerned the caging mechanism. This was reported as a “missing part delays space mission” in Nature on 20th January 2011. &lt;&lt;</a:t>
            </a:r>
            <a:r>
              <a:rPr lang="en-GB" sz="1603" kern="1200" dirty="0">
                <a:solidFill>
                  <a:schemeClr val="tx1"/>
                </a:solidFill>
                <a:effectLst/>
                <a:latin typeface="Calibri" pitchFamily="34" charset="0"/>
                <a:ea typeface="+mn-ea"/>
                <a:cs typeface="+mn-cs"/>
              </a:rPr>
              <a:t>“All the rest is waiting for one part. It’s heartbreaking” says Vitale.&gt;&gt;</a:t>
            </a:r>
            <a:endParaRPr lang="en-NL" sz="1603" kern="1200" dirty="0">
              <a:solidFill>
                <a:schemeClr val="tx1"/>
              </a:solidFill>
              <a:effectLst/>
              <a:latin typeface="Calibri" pitchFamily="34" charset="0"/>
              <a:ea typeface="+mn-ea"/>
              <a:cs typeface="+mn-cs"/>
            </a:endParaRPr>
          </a:p>
          <a:p>
            <a:endParaRPr lang="en-GB" sz="1603" kern="1200" dirty="0">
              <a:solidFill>
                <a:schemeClr val="tx1"/>
              </a:solidFill>
              <a:effectLst/>
              <a:latin typeface="Calibri" pitchFamily="34" charset="0"/>
              <a:ea typeface="+mn-ea"/>
              <a:cs typeface="+mn-cs"/>
            </a:endParaRPr>
          </a:p>
          <a:p>
            <a:r>
              <a:rPr lang="en-GB" sz="1603" kern="1200" dirty="0">
                <a:solidFill>
                  <a:schemeClr val="tx1"/>
                </a:solidFill>
                <a:effectLst/>
                <a:latin typeface="Calibri" pitchFamily="34" charset="0"/>
                <a:ea typeface="+mn-ea"/>
                <a:cs typeface="+mn-cs"/>
              </a:rPr>
              <a:t>Well, Stefano, I’m sure you’d agree that was an over-simplification, wouldn’t you? </a:t>
            </a:r>
            <a:endParaRPr lang="en-NL" sz="1603" kern="1200" dirty="0">
              <a:solidFill>
                <a:schemeClr val="tx1"/>
              </a:solidFill>
              <a:effectLst/>
              <a:latin typeface="Calibri" pitchFamily="34" charset="0"/>
              <a:ea typeface="+mn-ea"/>
              <a:cs typeface="+mn-cs"/>
            </a:endParaRPr>
          </a:p>
          <a:p>
            <a:endParaRPr lang="en-GB" sz="1603" kern="1200" dirty="0">
              <a:solidFill>
                <a:schemeClr val="tx1"/>
              </a:solidFill>
              <a:effectLst/>
              <a:latin typeface="Calibri" pitchFamily="34" charset="0"/>
              <a:ea typeface="+mn-ea"/>
              <a:cs typeface="+mn-cs"/>
            </a:endParaRPr>
          </a:p>
          <a:p>
            <a:r>
              <a:rPr lang="en-GB" sz="1603" kern="1200" dirty="0">
                <a:solidFill>
                  <a:schemeClr val="tx1"/>
                </a:solidFill>
                <a:effectLst/>
                <a:latin typeface="Calibri" pitchFamily="34" charset="0"/>
                <a:ea typeface="+mn-ea"/>
                <a:cs typeface="+mn-cs"/>
              </a:rPr>
              <a:t>On this topic, let me focus here on the evolution and change of expectations, as the technology leap is well known by most of us.</a:t>
            </a:r>
            <a:endParaRPr lang="en-NL" sz="1603" kern="1200" dirty="0">
              <a:solidFill>
                <a:schemeClr val="tx1"/>
              </a:solidFill>
              <a:effectLst/>
              <a:latin typeface="Calibri" pitchFamily="34" charset="0"/>
              <a:ea typeface="+mn-ea"/>
              <a:cs typeface="+mn-cs"/>
            </a:endParaRPr>
          </a:p>
          <a:p>
            <a:endParaRPr lang="en-GB" sz="1603" kern="1200" dirty="0">
              <a:solidFill>
                <a:schemeClr val="tx1"/>
              </a:solidFill>
              <a:effectLst/>
              <a:latin typeface="Calibri" pitchFamily="34" charset="0"/>
              <a:ea typeface="+mn-ea"/>
              <a:cs typeface="+mn-cs"/>
            </a:endParaRPr>
          </a:p>
          <a:p>
            <a:r>
              <a:rPr lang="en-GB" sz="1603" kern="1200" dirty="0">
                <a:solidFill>
                  <a:schemeClr val="tx1"/>
                </a:solidFill>
                <a:effectLst/>
                <a:latin typeface="Calibri" pitchFamily="34" charset="0"/>
                <a:ea typeface="+mn-ea"/>
                <a:cs typeface="+mn-cs"/>
              </a:rPr>
              <a:t>The original caging technology was based on a miniature hydraulic system withing the GRS, which was doubtful since inception. Despite this, all parties worked hard since the kick-off in November 2005. </a:t>
            </a:r>
          </a:p>
          <a:p>
            <a:endParaRPr lang="en-GB" sz="1603" kern="1200" dirty="0">
              <a:solidFill>
                <a:schemeClr val="tx1"/>
              </a:solidFill>
              <a:effectLst/>
              <a:latin typeface="Calibri" pitchFamily="34" charset="0"/>
              <a:ea typeface="+mn-ea"/>
              <a:cs typeface="+mn-cs"/>
            </a:endParaRPr>
          </a:p>
          <a:p>
            <a:r>
              <a:rPr lang="en-GB" sz="1603" kern="1200" dirty="0">
                <a:solidFill>
                  <a:schemeClr val="tx1"/>
                </a:solidFill>
                <a:effectLst/>
                <a:latin typeface="Calibri" pitchFamily="34" charset="0"/>
                <a:ea typeface="+mn-ea"/>
                <a:cs typeface="+mn-cs"/>
              </a:rPr>
              <a:t>The PDR had a delta and a close-out. The CDR lasted from June 2007 through end of May 2008. By September 2010, the number of open and blocking NCRs during the production of the flight units became unworkable.</a:t>
            </a:r>
          </a:p>
          <a:p>
            <a:endParaRPr lang="en-NL" sz="1603" kern="1200" dirty="0">
              <a:solidFill>
                <a:schemeClr val="tx1"/>
              </a:solidFill>
              <a:effectLst/>
              <a:latin typeface="Calibri" pitchFamily="34" charset="0"/>
              <a:ea typeface="+mn-ea"/>
              <a:cs typeface="+mn-cs"/>
            </a:endParaRPr>
          </a:p>
          <a:p>
            <a:r>
              <a:rPr lang="en-GB" sz="1603" kern="1200" dirty="0">
                <a:solidFill>
                  <a:schemeClr val="tx1"/>
                </a:solidFill>
                <a:effectLst/>
                <a:latin typeface="Calibri" pitchFamily="34" charset="0"/>
                <a:ea typeface="+mn-ea"/>
                <a:cs typeface="+mn-cs"/>
              </a:rPr>
              <a:t>A maverick Task Force operated from September to December, coming up with a concept of caging mechanism, which also meant dramatic changes the GRS &amp; LTP contributions by ASI and DLR. It was a bet the company proposal. </a:t>
            </a:r>
          </a:p>
          <a:p>
            <a:endParaRPr lang="en-GB" sz="1603" kern="1200" dirty="0">
              <a:solidFill>
                <a:schemeClr val="tx1"/>
              </a:solidFill>
              <a:effectLst/>
              <a:latin typeface="Calibri" pitchFamily="34" charset="0"/>
              <a:ea typeface="+mn-ea"/>
              <a:cs typeface="+mn-cs"/>
            </a:endParaRPr>
          </a:p>
          <a:p>
            <a:r>
              <a:rPr lang="en-GB" sz="1603" kern="1200" dirty="0">
                <a:solidFill>
                  <a:schemeClr val="tx1"/>
                </a:solidFill>
                <a:effectLst/>
                <a:latin typeface="Calibri" pitchFamily="34" charset="0"/>
                <a:ea typeface="+mn-ea"/>
                <a:cs typeface="+mn-cs"/>
              </a:rPr>
              <a:t>This led to a fantastic and unbelievably fast industrial work in 2011, with flight hardware completion in about one year. Member states, scientists, industry and ESA took a </a:t>
            </a:r>
            <a:r>
              <a:rPr lang="en-GB" sz="1603" b="1" kern="1200" dirty="0">
                <a:solidFill>
                  <a:schemeClr val="tx1"/>
                </a:solidFill>
                <a:effectLst/>
                <a:latin typeface="Calibri" pitchFamily="34" charset="0"/>
                <a:ea typeface="+mn-ea"/>
                <a:cs typeface="+mn-cs"/>
              </a:rPr>
              <a:t>bold leap in change management</a:t>
            </a:r>
            <a:r>
              <a:rPr lang="en-GB" sz="1603" kern="1200" dirty="0">
                <a:solidFill>
                  <a:schemeClr val="tx1"/>
                </a:solidFill>
                <a:effectLst/>
                <a:latin typeface="Calibri" pitchFamily="34" charset="0"/>
                <a:ea typeface="+mn-ea"/>
                <a:cs typeface="+mn-cs"/>
              </a:rPr>
              <a:t>, and it paid off.</a:t>
            </a:r>
          </a:p>
          <a:p>
            <a:endParaRPr lang="en-NL" sz="1603" kern="1200" dirty="0">
              <a:solidFill>
                <a:schemeClr val="tx1"/>
              </a:solidFill>
              <a:effectLst/>
              <a:latin typeface="Calibri" pitchFamily="34" charset="0"/>
              <a:ea typeface="+mn-ea"/>
              <a:cs typeface="+mn-cs"/>
            </a:endParaRPr>
          </a:p>
          <a:p>
            <a:r>
              <a:rPr lang="en-GB" sz="1603" kern="1200" dirty="0">
                <a:solidFill>
                  <a:schemeClr val="tx1"/>
                </a:solidFill>
                <a:effectLst/>
                <a:latin typeface="Calibri" pitchFamily="34" charset="0"/>
                <a:ea typeface="+mn-ea"/>
                <a:cs typeface="+mn-cs"/>
              </a:rPr>
              <a:t>It is rewarding that some of those directly involved back then are sitting here today. We all may have regrets of this or that, but –arguably– the joint work in those 18 months made LISA possible.</a:t>
            </a:r>
            <a:endParaRPr lang="en-NL" sz="1603" kern="1200" dirty="0">
              <a:solidFill>
                <a:schemeClr val="tx1"/>
              </a:solidFill>
              <a:effectLst/>
              <a:latin typeface="Calibri" pitchFamily="34" charset="0"/>
              <a:ea typeface="+mn-ea"/>
              <a:cs typeface="+mn-cs"/>
            </a:endParaRPr>
          </a:p>
          <a:p>
            <a:endParaRPr lang="en-NL"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7</a:t>
            </a:fld>
            <a:endParaRPr lang="en-US" dirty="0"/>
          </a:p>
        </p:txBody>
      </p:sp>
    </p:spTree>
    <p:extLst>
      <p:ext uri="{BB962C8B-B14F-4D97-AF65-F5344CB8AC3E}">
        <p14:creationId xmlns:p14="http://schemas.microsoft.com/office/powerpoint/2010/main" val="2293792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800" b="1" kern="1200" dirty="0">
                <a:solidFill>
                  <a:schemeClr val="tx1"/>
                </a:solidFill>
                <a:effectLst/>
                <a:latin typeface="Calibri" pitchFamily="34" charset="0"/>
                <a:ea typeface="+mn-ea"/>
                <a:cs typeface="+mn-cs"/>
              </a:rPr>
              <a:t>The L-missions order in November 2013</a:t>
            </a:r>
            <a:endParaRPr lang="en-NL" sz="1800" b="1" kern="1200" dirty="0">
              <a:solidFill>
                <a:schemeClr val="tx1"/>
              </a:solidFill>
              <a:effectLst/>
              <a:latin typeface="Calibri" pitchFamily="34" charset="0"/>
              <a:ea typeface="+mn-ea"/>
              <a:cs typeface="+mn-cs"/>
            </a:endParaRPr>
          </a:p>
          <a:p>
            <a:endParaRPr lang="en-GB" sz="1800" kern="1200" dirty="0">
              <a:solidFill>
                <a:schemeClr val="tx1"/>
              </a:solidFill>
              <a:effectLst/>
              <a:latin typeface="Calibri" pitchFamily="34" charset="0"/>
              <a:ea typeface="+mn-ea"/>
              <a:cs typeface="+mn-cs"/>
            </a:endParaRPr>
          </a:p>
          <a:p>
            <a:r>
              <a:rPr lang="en-GB" sz="1800" kern="1200" dirty="0">
                <a:solidFill>
                  <a:schemeClr val="tx1"/>
                </a:solidFill>
                <a:effectLst/>
                <a:latin typeface="Calibri" pitchFamily="34" charset="0"/>
                <a:ea typeface="+mn-ea"/>
                <a:cs typeface="+mn-cs"/>
              </a:rPr>
              <a:t>Cornerstones turned into Large missions, and project adoptions and developments took longer than expected. </a:t>
            </a:r>
          </a:p>
          <a:p>
            <a:r>
              <a:rPr lang="en-GB" sz="1800" kern="1200" dirty="0">
                <a:solidFill>
                  <a:schemeClr val="tx1"/>
                </a:solidFill>
                <a:effectLst/>
                <a:latin typeface="Calibri" pitchFamily="34" charset="0"/>
                <a:ea typeface="+mn-ea"/>
                <a:cs typeface="+mn-cs"/>
              </a:rPr>
              <a:t>In the face of the many challenges encountered by LPF, and despite LISA changing names –and even fading away from the science programme–, Europe and ESA kept marching on the dream (the goal) of leading the way to GW observations from space.</a:t>
            </a:r>
            <a:endParaRPr lang="en-NL" sz="1800" kern="1200" dirty="0">
              <a:solidFill>
                <a:schemeClr val="tx1"/>
              </a:solidFill>
              <a:effectLst/>
              <a:latin typeface="Calibri" pitchFamily="34" charset="0"/>
              <a:ea typeface="+mn-ea"/>
              <a:cs typeface="+mn-cs"/>
            </a:endParaRPr>
          </a:p>
          <a:p>
            <a:endParaRPr lang="en-GB" sz="1800" kern="1200" dirty="0">
              <a:solidFill>
                <a:schemeClr val="tx1"/>
              </a:solidFill>
              <a:effectLst/>
              <a:latin typeface="Calibri" pitchFamily="34" charset="0"/>
              <a:ea typeface="+mn-ea"/>
              <a:cs typeface="+mn-cs"/>
            </a:endParaRPr>
          </a:p>
          <a:p>
            <a:r>
              <a:rPr lang="en-GB" sz="1800" kern="1200" dirty="0">
                <a:solidFill>
                  <a:schemeClr val="tx1"/>
                </a:solidFill>
                <a:effectLst/>
                <a:latin typeface="Calibri" pitchFamily="34" charset="0"/>
                <a:ea typeface="+mn-ea"/>
                <a:cs typeface="+mn-cs"/>
              </a:rPr>
              <a:t>That was until November 2013. Then, ESA decided to prioritise an X-ray observatory as L2, and leave LISA for L3. I could only feel the weight of my responsibility (should I say shame?) for not having completed LPF sooner. </a:t>
            </a:r>
          </a:p>
          <a:p>
            <a:endParaRPr lang="en-GB" sz="1800" kern="1200" dirty="0">
              <a:solidFill>
                <a:schemeClr val="tx1"/>
              </a:solidFill>
              <a:effectLst/>
              <a:latin typeface="Calibri" pitchFamily="34" charset="0"/>
              <a:ea typeface="+mn-ea"/>
              <a:cs typeface="+mn-cs"/>
            </a:endParaRPr>
          </a:p>
          <a:p>
            <a:r>
              <a:rPr lang="en-GB" sz="1800" kern="1200" dirty="0">
                <a:solidFill>
                  <a:schemeClr val="tx1"/>
                </a:solidFill>
                <a:effectLst/>
                <a:latin typeface="Calibri" pitchFamily="34" charset="0"/>
                <a:ea typeface="+mn-ea"/>
                <a:cs typeface="+mn-cs"/>
              </a:rPr>
              <a:t>Luckily, none of us was ever alone. We, people in this room and many others, shared the burden and kept going with both LPF development and LISA studies.</a:t>
            </a:r>
            <a:endParaRPr lang="en-NL" sz="1800" kern="1200" dirty="0">
              <a:solidFill>
                <a:schemeClr val="tx1"/>
              </a:solidFill>
              <a:effectLst/>
              <a:latin typeface="Calibri" pitchFamily="34" charset="0"/>
              <a:ea typeface="+mn-ea"/>
              <a:cs typeface="+mn-cs"/>
            </a:endParaRPr>
          </a:p>
          <a:p>
            <a:endParaRPr lang="en-GB" sz="1800" kern="1200" dirty="0">
              <a:solidFill>
                <a:schemeClr val="tx1"/>
              </a:solidFill>
              <a:effectLst/>
              <a:latin typeface="Calibri" pitchFamily="34" charset="0"/>
              <a:ea typeface="+mn-ea"/>
              <a:cs typeface="+mn-cs"/>
            </a:endParaRPr>
          </a:p>
          <a:p>
            <a:r>
              <a:rPr lang="en-GB" sz="1800" kern="1200" dirty="0">
                <a:solidFill>
                  <a:schemeClr val="tx1"/>
                </a:solidFill>
                <a:effectLst/>
                <a:latin typeface="Calibri" pitchFamily="34" charset="0"/>
                <a:ea typeface="+mn-ea"/>
                <a:cs typeface="+mn-cs"/>
              </a:rPr>
              <a:t>Sometime around that date in 2013, in the ESTEC canteen, I came across the head of the ESA internal audit office. We knew each other from the days when he had been the head of ESRIN; we had a good relationship, and our talks, being in Spanish, had an added level of sincerity. “How are you doing” he asked. “Struggling with many problems but making good progress towards the launch in July 2015”, was my answer. Then he confided “César, be honest, do you truly think we will ever launch LISA Pathfinder?” Well, that question, coming from somebody reporting directly to our DG, and sitting at the weekly executive board was quite sobering. And what was my answer? You probably guessed well. I replied that “all facts and the current pace of progress indicate that we will indeed launch the mission”. I promised to myself never to forget the question.</a:t>
            </a:r>
          </a:p>
          <a:p>
            <a:endParaRPr lang="en-NL" sz="1800" kern="1200" dirty="0">
              <a:solidFill>
                <a:schemeClr val="tx1"/>
              </a:solidFill>
              <a:effectLst/>
              <a:latin typeface="Calibri" pitchFamily="34" charset="0"/>
              <a:ea typeface="+mn-ea"/>
              <a:cs typeface="+mn-cs"/>
            </a:endParaRPr>
          </a:p>
          <a:p>
            <a:r>
              <a:rPr lang="en-GB" sz="1800" kern="1200" dirty="0">
                <a:solidFill>
                  <a:schemeClr val="tx1"/>
                </a:solidFill>
                <a:effectLst/>
                <a:latin typeface="Calibri" pitchFamily="34" charset="0"/>
                <a:ea typeface="+mn-ea"/>
                <a:cs typeface="+mn-cs"/>
              </a:rPr>
              <a:t>These were the years when </a:t>
            </a:r>
            <a:r>
              <a:rPr lang="en-GB" sz="1800" b="1" kern="1200" dirty="0">
                <a:solidFill>
                  <a:schemeClr val="tx1"/>
                </a:solidFill>
                <a:effectLst/>
                <a:latin typeface="Calibri" pitchFamily="34" charset="0"/>
                <a:ea typeface="+mn-ea"/>
                <a:cs typeface="+mn-cs"/>
              </a:rPr>
              <a:t>LPF demanded a leap of faith</a:t>
            </a:r>
            <a:r>
              <a:rPr lang="en-GB" sz="1800" kern="1200" dirty="0">
                <a:solidFill>
                  <a:schemeClr val="tx1"/>
                </a:solidFill>
                <a:effectLst/>
                <a:latin typeface="Calibri" pitchFamily="34" charset="0"/>
                <a:ea typeface="+mn-ea"/>
                <a:cs typeface="+mn-cs"/>
              </a:rPr>
              <a:t>. Not only by us, working in the project, but also by our managements and our member states, which twice increased the budget of the mission, and many more times received reporting of troubles and delays.</a:t>
            </a:r>
            <a:endParaRPr lang="en-NL" sz="1800" kern="1200" dirty="0">
              <a:solidFill>
                <a:schemeClr val="tx1"/>
              </a:solidFill>
              <a:effectLst/>
              <a:latin typeface="Calibri" pitchFamily="34" charset="0"/>
              <a:ea typeface="+mn-ea"/>
              <a:cs typeface="+mn-cs"/>
            </a:endParaRPr>
          </a:p>
          <a:p>
            <a:endParaRPr lang="en-NL"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8</a:t>
            </a:fld>
            <a:endParaRPr lang="en-US" dirty="0"/>
          </a:p>
        </p:txBody>
      </p:sp>
    </p:spTree>
    <p:extLst>
      <p:ext uri="{BB962C8B-B14F-4D97-AF65-F5344CB8AC3E}">
        <p14:creationId xmlns:p14="http://schemas.microsoft.com/office/powerpoint/2010/main" val="2067847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5B8D5-CF37-07DC-32FA-3E1BBCD8EB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32E8B0-8A99-D134-C47B-2E2F3241BF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27281-6DBA-1774-D243-3D71A7C137FA}"/>
              </a:ext>
            </a:extLst>
          </p:cNvPr>
          <p:cNvSpPr>
            <a:spLocks noGrp="1"/>
          </p:cNvSpPr>
          <p:nvPr>
            <p:ph type="body" idx="1"/>
          </p:nvPr>
        </p:nvSpPr>
        <p:spPr/>
        <p:txBody>
          <a:bodyPr/>
          <a:lstStyle/>
          <a:p>
            <a:r>
              <a:rPr lang="en-NL" sz="1400" dirty="0"/>
              <a:t>20141103 CGS media day &amp; delivery</a:t>
            </a:r>
          </a:p>
          <a:p>
            <a:r>
              <a:rPr lang="en-NL" sz="1400" dirty="0"/>
              <a:t>20150227 LPF leaves Stevenage</a:t>
            </a:r>
          </a:p>
          <a:p>
            <a:r>
              <a:rPr lang="en-NL" sz="1400" dirty="0"/>
              <a:t>20150805 ESOC visits IABG</a:t>
            </a:r>
          </a:p>
          <a:p>
            <a:r>
              <a:rPr lang="en-NL" sz="1400" dirty="0"/>
              <a:t>20150901 IABG media day with Jens, Hans-Georg, Carlos</a:t>
            </a:r>
          </a:p>
          <a:p>
            <a:endParaRPr lang="en-NL" sz="1600" dirty="0"/>
          </a:p>
          <a:p>
            <a:r>
              <a:rPr lang="en-NL" sz="1600" kern="1200" dirty="0">
                <a:solidFill>
                  <a:schemeClr val="tx1"/>
                </a:solidFill>
                <a:effectLst/>
                <a:latin typeface="Calibri" pitchFamily="34" charset="0"/>
                <a:ea typeface="+mn-ea"/>
                <a:cs typeface="+mn-cs"/>
              </a:rPr>
              <a:t>Every rocket launch is a singularity in the equations. Time stops when the countdown reaches “top”. Launching on a relatively new rocket, Vega, in a novel eastward direction was bound to be challenging. A full description would take a couple of hours, but let me just tell you one story that illustrates how risky our business is. </a:t>
            </a:r>
          </a:p>
          <a:p>
            <a:endParaRPr lang="en-NL" sz="1600" kern="1200" dirty="0">
              <a:solidFill>
                <a:schemeClr val="tx1"/>
              </a:solidFill>
              <a:effectLst/>
              <a:latin typeface="Calibri" pitchFamily="34" charset="0"/>
              <a:ea typeface="+mn-ea"/>
              <a:cs typeface="+mn-cs"/>
            </a:endParaRPr>
          </a:p>
          <a:p>
            <a:r>
              <a:rPr lang="en-NL" sz="1600" kern="1200" dirty="0">
                <a:solidFill>
                  <a:schemeClr val="tx1"/>
                </a:solidFill>
                <a:effectLst/>
                <a:latin typeface="Calibri" pitchFamily="34" charset="0"/>
                <a:ea typeface="+mn-ea"/>
                <a:cs typeface="+mn-cs"/>
              </a:rPr>
              <a:t>The LRR (launch readiness review) took place on Monday, 30 November 2015, and was successful by lunch time. Later in the afternoon, while Paul and I were presenting LPF in Jupiter 2, some Arianespace colleagues started leaving the auditorium. While this was going on, some of you were flying towards Cayenne. </a:t>
            </a:r>
          </a:p>
          <a:p>
            <a:endParaRPr lang="en-NL" sz="1600" kern="1200" dirty="0">
              <a:solidFill>
                <a:schemeClr val="tx1"/>
              </a:solidFill>
              <a:effectLst/>
              <a:latin typeface="Calibri" pitchFamily="34" charset="0"/>
              <a:ea typeface="+mn-ea"/>
              <a:cs typeface="+mn-cs"/>
            </a:endParaRPr>
          </a:p>
          <a:p>
            <a:r>
              <a:rPr lang="en-NL" sz="1600" kern="1200" dirty="0">
                <a:solidFill>
                  <a:schemeClr val="tx1"/>
                </a:solidFill>
                <a:effectLst/>
                <a:latin typeface="Calibri" pitchFamily="34" charset="0"/>
                <a:ea typeface="+mn-ea"/>
                <a:cs typeface="+mn-cs"/>
              </a:rPr>
              <a:t>On review of the thermal analysis of the flight, it was found out that temperatures in the AVUM engine would be freezing out of the qualified range during the coasting around the earth. You may remember that Vega was completing a full orbit until a second AVUM burn would take place when rising again over Kourou. It was this second burn what was at risk.</a:t>
            </a:r>
          </a:p>
          <a:p>
            <a:endParaRPr lang="en-NL" sz="1600" kern="1200" dirty="0">
              <a:solidFill>
                <a:schemeClr val="tx1"/>
              </a:solidFill>
              <a:effectLst/>
              <a:latin typeface="Calibri" pitchFamily="34" charset="0"/>
              <a:ea typeface="+mn-ea"/>
              <a:cs typeface="+mn-cs"/>
            </a:endParaRPr>
          </a:p>
          <a:p>
            <a:r>
              <a:rPr lang="en-NL" sz="1600" kern="1200" dirty="0">
                <a:solidFill>
                  <a:schemeClr val="tx1"/>
                </a:solidFill>
                <a:effectLst/>
                <a:latin typeface="Calibri" pitchFamily="34" charset="0"/>
                <a:ea typeface="+mn-ea"/>
                <a:cs typeface="+mn-cs"/>
              </a:rPr>
              <a:t>The hours that followed were frantic for our Vega ESA and industrial colleagues. This also included waking up the Ucranian engineers, in the middle of their night, to review testing results going back to the 60’s. No specific tests had been done for Vega, but the soviets had thrown liquid nitrogen to the engine to check ignition in extreme conditions. </a:t>
            </a:r>
          </a:p>
          <a:p>
            <a:endParaRPr lang="en-NL" sz="1600" kern="1200" dirty="0">
              <a:solidFill>
                <a:schemeClr val="tx1"/>
              </a:solidFill>
              <a:effectLst/>
              <a:latin typeface="Calibri" pitchFamily="34" charset="0"/>
              <a:ea typeface="+mn-ea"/>
              <a:cs typeface="+mn-cs"/>
            </a:endParaRPr>
          </a:p>
          <a:p>
            <a:r>
              <a:rPr lang="en-NL" sz="1600" kern="1200" dirty="0">
                <a:solidFill>
                  <a:schemeClr val="tx1"/>
                </a:solidFill>
                <a:effectLst/>
                <a:latin typeface="Calibri" pitchFamily="34" charset="0"/>
                <a:ea typeface="+mn-ea"/>
                <a:cs typeface="+mn-cs"/>
              </a:rPr>
              <a:t>The Airbus and ESA team morale reached rock bottom that day.</a:t>
            </a:r>
            <a:endParaRPr lang="en-NL" sz="1600" dirty="0"/>
          </a:p>
        </p:txBody>
      </p:sp>
      <p:sp>
        <p:nvSpPr>
          <p:cNvPr id="4" name="Slide Number Placeholder 3">
            <a:extLst>
              <a:ext uri="{FF2B5EF4-FFF2-40B4-BE49-F238E27FC236}">
                <a16:creationId xmlns:a16="http://schemas.microsoft.com/office/drawing/2014/main" id="{D5263C07-E0E7-ACA0-77D7-15728A1B31BD}"/>
              </a:ext>
            </a:extLst>
          </p:cNvPr>
          <p:cNvSpPr>
            <a:spLocks noGrp="1"/>
          </p:cNvSpPr>
          <p:nvPr>
            <p:ph type="sldNum" sz="quarter" idx="5"/>
          </p:nvPr>
        </p:nvSpPr>
        <p:spPr/>
        <p:txBody>
          <a:bodyPr/>
          <a:lstStyle/>
          <a:p>
            <a:pPr>
              <a:defRPr/>
            </a:pPr>
            <a:fld id="{D8DF57D7-2670-4E78-96DD-D9B22805124F}" type="slidenum">
              <a:rPr lang="en-US" smtClean="0"/>
              <a:pPr>
                <a:defRPr/>
              </a:pPr>
              <a:t>9</a:t>
            </a:fld>
            <a:endParaRPr lang="en-US" dirty="0"/>
          </a:p>
        </p:txBody>
      </p:sp>
    </p:spTree>
    <p:extLst>
      <p:ext uri="{BB962C8B-B14F-4D97-AF65-F5344CB8AC3E}">
        <p14:creationId xmlns:p14="http://schemas.microsoft.com/office/powerpoint/2010/main" val="30623941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04474"/>
            <a:ext cx="12225338"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3619" y="4392645"/>
            <a:ext cx="10627380" cy="1495409"/>
          </a:xfrm>
          <a:prstGeom prst="rect">
            <a:avLst/>
          </a:prstGeom>
        </p:spPr>
        <p:txBody>
          <a:bodyPr wrap="square">
            <a:spAutoFit/>
          </a:bodyPr>
          <a:lstStyle>
            <a:lvl1pPr marL="0" indent="0">
              <a:buFont typeface="Verdana" pitchFamily="34" charset="0"/>
              <a:buNone/>
              <a:defRPr sz="1736"/>
            </a:lvl1pPr>
          </a:lstStyle>
          <a:p>
            <a:r>
              <a:rPr lang="en-NL" dirty="0"/>
              <a:t>From LISA Pathfinder to LISA: celebrating 10 years of the LPF launch</a:t>
            </a:r>
          </a:p>
          <a:p>
            <a:r>
              <a:rPr lang="en-NL" dirty="0"/>
              <a:t>Barcelona 3-4 December 2025</a:t>
            </a:r>
          </a:p>
          <a:p>
            <a:r>
              <a:rPr lang="en-NL" dirty="0"/>
              <a:t>César García Marirrodriga –  former ESA project manager</a:t>
            </a:r>
          </a:p>
          <a:p>
            <a:pPr lvl="0"/>
            <a:endParaRPr lang="en-GB" noProof="0" dirty="0"/>
          </a:p>
        </p:txBody>
      </p:sp>
      <p:sp>
        <p:nvSpPr>
          <p:cNvPr id="56325" name="Rectangle 6"/>
          <p:cNvSpPr>
            <a:spLocks noGrp="1" noChangeArrowheads="1"/>
          </p:cNvSpPr>
          <p:nvPr>
            <p:ph type="ctrTitle" hasCustomPrompt="1"/>
          </p:nvPr>
        </p:nvSpPr>
        <p:spPr>
          <a:xfrm>
            <a:off x="147704" y="3421831"/>
            <a:ext cx="10625007" cy="567399"/>
          </a:xfrm>
          <a:prstGeom prst="rect">
            <a:avLst/>
          </a:prstGeom>
        </p:spPr>
        <p:txBody>
          <a:bodyPr/>
          <a:lstStyle>
            <a:lvl1pPr>
              <a:defRPr sz="3087">
                <a:solidFill>
                  <a:schemeClr val="bg1"/>
                </a:solidFill>
              </a:defRPr>
            </a:lvl1pPr>
          </a:lstStyle>
          <a:p>
            <a:pPr lvl="0"/>
            <a:r>
              <a:rPr lang="en-GB" noProof="0" dirty="0"/>
              <a:t>LPF: a leap, not just a project</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Limited Distribution</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5">
            <a:extLst>
              <a:ext uri="{FF2B5EF4-FFF2-40B4-BE49-F238E27FC236}">
                <a16:creationId xmlns:a16="http://schemas.microsoft.com/office/drawing/2014/main" id="{33C1AA27-468E-4F19-A563-21152A310F35}"/>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0" name="Picture 39">
            <a:extLst>
              <a:ext uri="{FF2B5EF4-FFF2-40B4-BE49-F238E27FC236}">
                <a16:creationId xmlns:a16="http://schemas.microsoft.com/office/drawing/2014/main" id="{EBB965BA-5FAA-5543-9444-B14F3D19DD2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 y="6455664"/>
            <a:ext cx="10159937" cy="4307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down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500" fill="hold"/>
                                        <p:tgtEl>
                                          <p:spTgt spid="40"/>
                                        </p:tgtEl>
                                        <p:attrNameLst>
                                          <p:attrName>ppt_x</p:attrName>
                                        </p:attrNameLst>
                                      </p:cBhvr>
                                      <p:tavLst>
                                        <p:tav tm="0">
                                          <p:val>
                                            <p:strVal val="0-#ppt_w/2"/>
                                          </p:val>
                                        </p:tav>
                                        <p:tav tm="100000">
                                          <p:val>
                                            <p:strVal val="#ppt_x"/>
                                          </p:val>
                                        </p:tav>
                                      </p:tavLst>
                                    </p:anim>
                                    <p:anim calcmode="lin" valueType="num">
                                      <p:cBhvr additive="base">
                                        <p:cTn id="12" dur="1500" fill="hold"/>
                                        <p:tgtEl>
                                          <p:spTgt spid="4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accel="100000"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left)">
                                      <p:cBhvr>
                                        <p:cTn id="24" dur="500"/>
                                        <p:tgtEl>
                                          <p:spTgt spid="41"/>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2AAC5E67-E08A-4CAC-8F4D-A2D8638C2B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39"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715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179E19F2-F57B-45DE-B862-DD01F0612E3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39" y="-1"/>
            <a:ext cx="12191999" cy="6858001"/>
          </a:xfrm>
          <a:prstGeom prst="rect">
            <a:avLst/>
          </a:prstGeom>
        </p:spPr>
      </p:pic>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659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278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Tree>
    <p:extLst>
      <p:ext uri="{BB962C8B-B14F-4D97-AF65-F5344CB8AC3E}">
        <p14:creationId xmlns:p14="http://schemas.microsoft.com/office/powerpoint/2010/main" val="1235473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08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6000" y="154800"/>
            <a:ext cx="10108800" cy="565200"/>
          </a:xfrm>
        </p:spPr>
        <p:txBody>
          <a:bodyPr/>
          <a:lstStyle>
            <a:lvl1pPr algn="l">
              <a:defRPr sz="3000"/>
            </a:lvl1pPr>
          </a:lstStyle>
          <a:p>
            <a:r>
              <a:rPr lang="en-GB" altLang="en-US" noProof="0" dirty="0"/>
              <a:t>CLICK TO EDIT MASTER TITLE STYLE</a:t>
            </a:r>
            <a:endParaRPr lang="en-GB" noProof="0" dirty="0"/>
          </a:p>
        </p:txBody>
      </p:sp>
    </p:spTree>
    <p:extLst>
      <p:ext uri="{BB962C8B-B14F-4D97-AF65-F5344CB8AC3E}">
        <p14:creationId xmlns:p14="http://schemas.microsoft.com/office/powerpoint/2010/main" val="2291853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a:cxnSpLocks/>
          </p:cNvCxnSpPr>
          <p:nvPr userDrawn="1"/>
        </p:nvCxnSpPr>
        <p:spPr>
          <a:xfrm>
            <a:off x="218262" y="882193"/>
            <a:ext cx="1038239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351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dirty="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dirty="0"/>
              <a:t>Click to edit </a:t>
            </a:r>
            <a:r>
              <a:rPr lang="en-GB" noProof="0" dirty="0"/>
              <a:t>Master</a:t>
            </a:r>
            <a:r>
              <a:rPr lang="en-US" noProof="0" dirty="0"/>
              <a:t> text styles</a:t>
            </a:r>
          </a:p>
          <a:p>
            <a:pPr lvl="1"/>
            <a:r>
              <a:rPr lang="en-GB" noProof="0" dirty="0"/>
              <a:t>Second</a:t>
            </a:r>
            <a:r>
              <a:rPr lang="en-US" noProof="0" dirty="0"/>
              <a:t> level</a:t>
            </a:r>
          </a:p>
          <a:p>
            <a:pPr lvl="2"/>
            <a:r>
              <a:rPr lang="en-US" noProof="0" dirty="0"/>
              <a:t>Third </a:t>
            </a:r>
            <a:r>
              <a:rPr lang="en-GB" noProof="0" dirty="0"/>
              <a:t>level</a:t>
            </a:r>
          </a:p>
          <a:p>
            <a:pPr lvl="3"/>
            <a:r>
              <a:rPr lang="en-GB" noProof="0" dirty="0"/>
              <a:t>Fourth</a:t>
            </a:r>
            <a:r>
              <a:rPr lang="en-US" noProof="0" dirty="0"/>
              <a:t> level</a:t>
            </a:r>
          </a:p>
          <a:p>
            <a:pPr lvl="4"/>
            <a:r>
              <a:rPr lang="en-GB" noProof="0" dirty="0"/>
              <a:t>Fifth</a:t>
            </a:r>
            <a:r>
              <a:rPr lang="en-US" noProof="0" dirty="0"/>
              <a:t> level</a:t>
            </a:r>
            <a:endParaRPr lang="en-GB" noProof="0" dirty="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a:cxnSpLocks/>
          </p:cNvCxnSpPr>
          <p:nvPr userDrawn="1"/>
        </p:nvCxnSpPr>
        <p:spPr>
          <a:xfrm>
            <a:off x="218262" y="882193"/>
            <a:ext cx="1037452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925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endParaRPr lang="en-GB" altLang="en-US" noProof="0" dirty="0"/>
          </a:p>
        </p:txBody>
      </p:sp>
      <p:sp>
        <p:nvSpPr>
          <p:cNvPr id="39" name="Text Box 34"/>
          <p:cNvSpPr txBox="1">
            <a:spLocks noChangeArrowheads="1"/>
          </p:cNvSpPr>
          <p:nvPr userDrawn="1"/>
        </p:nvSpPr>
        <p:spPr bwMode="auto">
          <a:xfrm>
            <a:off x="8206235" y="6528221"/>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294C493E-467F-427F-AD20-6EDFB99CC1EE}"/>
              </a:ext>
            </a:extLst>
          </p:cNvPr>
          <p:cNvPicPr>
            <a:picLocks/>
          </p:cNvPicPr>
          <p:nvPr userDrawn="1"/>
        </p:nvPicPr>
        <p:blipFill>
          <a:blip r:embed="rId10"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63" name="Picture 62">
            <a:extLst>
              <a:ext uri="{FF2B5EF4-FFF2-40B4-BE49-F238E27FC236}">
                <a16:creationId xmlns:a16="http://schemas.microsoft.com/office/drawing/2014/main" id="{EBB965BA-5FAA-5543-9444-B14F3D19DD2B}"/>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1" y="6457664"/>
            <a:ext cx="10159937" cy="430721"/>
          </a:xfrm>
          <a:prstGeom prst="rect">
            <a:avLst/>
          </a:prstGeom>
        </p:spPr>
      </p:pic>
    </p:spTree>
  </p:cSld>
  <p:clrMap bg1="lt1" tx1="dk1" bg2="lt2" tx2="dk2" accent1="accent1" accent2="accent2" accent3="accent3" accent4="accent4" accent5="accent5" accent6="accent6" hlink="hlink" folHlink="folHlink"/>
  <p:sldLayoutIdLst>
    <p:sldLayoutId id="2147483929" r:id="rId1"/>
    <p:sldLayoutId id="2147483974" r:id="rId2"/>
    <p:sldLayoutId id="2147483975" r:id="rId3"/>
    <p:sldLayoutId id="2147483973" r:id="rId4"/>
    <p:sldLayoutId id="2147483932" r:id="rId5"/>
    <p:sldLayoutId id="2147483935" r:id="rId6"/>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60401"/>
            <a:ext cx="9659520" cy="553998"/>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7" name="Picture 5">
            <a:extLst>
              <a:ext uri="{FF2B5EF4-FFF2-40B4-BE49-F238E27FC236}">
                <a16:creationId xmlns:a16="http://schemas.microsoft.com/office/drawing/2014/main" id="{109A9530-2671-487F-A9F5-FDB35D172B87}"/>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sp>
        <p:nvSpPr>
          <p:cNvPr id="3" name="Text Box 34">
            <a:extLst>
              <a:ext uri="{FF2B5EF4-FFF2-40B4-BE49-F238E27FC236}">
                <a16:creationId xmlns:a16="http://schemas.microsoft.com/office/drawing/2014/main" id="{174566EC-B884-414A-9831-F2C2C01CAF72}"/>
              </a:ext>
            </a:extLst>
          </p:cNvPr>
          <p:cNvSpPr txBox="1">
            <a:spLocks noChangeArrowheads="1"/>
          </p:cNvSpPr>
          <p:nvPr userDrawn="1"/>
        </p:nvSpPr>
        <p:spPr bwMode="auto">
          <a:xfrm>
            <a:off x="8206235" y="6528221"/>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68673324-7E47-2849-ABFE-CFCE924180D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B6E905FD-56C1-4FF6-A433-C72EFE86E9E9}"/>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2" name="Picture 1" descr="lisa_pathfinder_RGB_transparent_BB.gif">
            <a:extLst>
              <a:ext uri="{FF2B5EF4-FFF2-40B4-BE49-F238E27FC236}">
                <a16:creationId xmlns:a16="http://schemas.microsoft.com/office/drawing/2014/main" id="{3CF5F068-BB55-2E4C-A0D1-44B4D1F8F206}"/>
              </a:ext>
            </a:extLst>
          </p:cNvPr>
          <p:cNvPicPr>
            <a:picLocks noChangeAspect="1"/>
          </p:cNvPicPr>
          <p:nvPr userDrawn="1"/>
        </p:nvPicPr>
        <p:blipFill>
          <a:blip r:embed="rId7">
            <a:extLst>
              <a:ext uri="{28A0092B-C50C-407E-A947-70E740481C1C}">
                <a14:useLocalDpi xmlns:a14="http://schemas.microsoft.com/office/drawing/2010/main" val="0"/>
              </a:ext>
            </a:extLst>
          </a:blip>
          <a:srcRect l="4392" t="7580" r="63755" b="8893"/>
          <a:stretch>
            <a:fillRect/>
          </a:stretch>
        </p:blipFill>
        <p:spPr bwMode="auto">
          <a:xfrm>
            <a:off x="10667810" y="1"/>
            <a:ext cx="1338668" cy="15629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4798536"/>
      </p:ext>
    </p:extLst>
  </p:cSld>
  <p:clrMap bg1="lt1" tx1="dk1" bg2="lt2" tx2="dk2" accent1="accent1" accent2="accent2" accent3="accent3" accent4="accent4" accent5="accent5" accent6="accent6" hlink="hlink" folHlink="folHlink"/>
  <p:sldLayoutIdLst>
    <p:sldLayoutId id="2147483951" r:id="rId1"/>
    <p:sldLayoutId id="2147483963" r:id="rId2"/>
    <p:sldLayoutId id="2147483964" r:id="rId3"/>
  </p:sldLayoutIdLst>
  <p:hf sldNum="0" hdr="0" dt="0"/>
  <p:txStyles>
    <p:titleStyle>
      <a:lvl1pPr algn="just" rtl="0" fontAlgn="base">
        <a:spcBef>
          <a:spcPct val="0"/>
        </a:spcBef>
        <a:spcAft>
          <a:spcPct val="0"/>
        </a:spcAft>
        <a:defRPr lang="en-GB" sz="3000" b="0" i="0" baseline="0" dirty="0" smtClean="0">
          <a:solidFill>
            <a:srgbClr val="335E6F"/>
          </a:solidFill>
          <a:latin typeface="Avenir Next Heavy" panose="020B0503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baseline="0" dirty="0">
          <a:solidFill>
            <a:srgbClr val="335E6F"/>
          </a:solidFill>
          <a:latin typeface="Avenir Next Medium" panose="020B0503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baseline="0" dirty="0">
          <a:solidFill>
            <a:srgbClr val="335E6F"/>
          </a:solidFill>
          <a:latin typeface="Avenir Next Medium" panose="020B0503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baseline="0" dirty="0">
          <a:solidFill>
            <a:srgbClr val="335E6F"/>
          </a:solidFill>
          <a:latin typeface="Avenir Next Medium" panose="020B0503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baseline="0" dirty="0">
          <a:solidFill>
            <a:srgbClr val="335E6F"/>
          </a:solidFill>
          <a:latin typeface="Avenir Next Medium" panose="020B0503020202020204" pitchFamily="34"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baseline="0" dirty="0">
          <a:solidFill>
            <a:srgbClr val="335E6F"/>
          </a:solidFill>
          <a:latin typeface="Avenir Next Medium" panose="020B0503020202020204" pitchFamily="34"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7.tiff"/></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42.jp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6D31234-F20F-6E70-BEAC-E9709BD420F6}"/>
              </a:ext>
            </a:extLst>
          </p:cNvPr>
          <p:cNvSpPr>
            <a:spLocks noGrp="1"/>
          </p:cNvSpPr>
          <p:nvPr>
            <p:ph type="subTitle" idx="1"/>
          </p:nvPr>
        </p:nvSpPr>
        <p:spPr>
          <a:xfrm>
            <a:off x="113619" y="4392645"/>
            <a:ext cx="10627380" cy="1124090"/>
          </a:xfrm>
        </p:spPr>
        <p:txBody>
          <a:bodyPr/>
          <a:lstStyle/>
          <a:p>
            <a:r>
              <a:rPr lang="en-NL" dirty="0"/>
              <a:t>From LISA Pathfinder to LISA: celebrating 10 years of the LPF launch</a:t>
            </a:r>
          </a:p>
          <a:p>
            <a:r>
              <a:rPr lang="en-NL" dirty="0"/>
              <a:t>Barcelona 3-4 December 2025</a:t>
            </a:r>
          </a:p>
          <a:p>
            <a:r>
              <a:rPr lang="en-NL" dirty="0"/>
              <a:t>César García Marirrodriga –  former ESA project manager</a:t>
            </a:r>
          </a:p>
        </p:txBody>
      </p:sp>
      <p:pic>
        <p:nvPicPr>
          <p:cNvPr id="7" name="Picture 6" descr="A group of people working on a rocket&#10;&#10;AI-generated content may be incorrect.">
            <a:extLst>
              <a:ext uri="{FF2B5EF4-FFF2-40B4-BE49-F238E27FC236}">
                <a16:creationId xmlns:a16="http://schemas.microsoft.com/office/drawing/2014/main" id="{16695C5B-A9C5-FACE-C7CF-2D715D209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4572" y="764273"/>
            <a:ext cx="3923062" cy="5545033"/>
          </a:xfrm>
          <a:prstGeom prst="rect">
            <a:avLst/>
          </a:prstGeom>
        </p:spPr>
      </p:pic>
      <p:sp>
        <p:nvSpPr>
          <p:cNvPr id="3" name="Title 2">
            <a:extLst>
              <a:ext uri="{FF2B5EF4-FFF2-40B4-BE49-F238E27FC236}">
                <a16:creationId xmlns:a16="http://schemas.microsoft.com/office/drawing/2014/main" id="{718CE25E-9FFF-765D-D257-FEF20314B946}"/>
              </a:ext>
            </a:extLst>
          </p:cNvPr>
          <p:cNvSpPr>
            <a:spLocks noGrp="1"/>
          </p:cNvSpPr>
          <p:nvPr>
            <p:ph type="ctrTitle"/>
          </p:nvPr>
        </p:nvSpPr>
        <p:spPr/>
        <p:txBody>
          <a:bodyPr/>
          <a:lstStyle/>
          <a:p>
            <a:r>
              <a:rPr lang="en-NL" dirty="0"/>
              <a:t>LPF: a leap, not just a project</a:t>
            </a:r>
          </a:p>
        </p:txBody>
      </p:sp>
    </p:spTree>
    <p:extLst>
      <p:ext uri="{BB962C8B-B14F-4D97-AF65-F5344CB8AC3E}">
        <p14:creationId xmlns:p14="http://schemas.microsoft.com/office/powerpoint/2010/main" val="369896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people in a lecture hall&#10;&#10;AI-generated content may be incorrect.">
            <a:extLst>
              <a:ext uri="{FF2B5EF4-FFF2-40B4-BE49-F238E27FC236}">
                <a16:creationId xmlns:a16="http://schemas.microsoft.com/office/drawing/2014/main" id="{F2BC4729-5466-5752-E026-02F1BE46A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00" y="971047"/>
            <a:ext cx="7584109" cy="5365689"/>
          </a:xfrm>
          <a:prstGeom prst="rect">
            <a:avLst/>
          </a:prstGeom>
        </p:spPr>
      </p:pic>
      <p:sp>
        <p:nvSpPr>
          <p:cNvPr id="2" name="Title 1">
            <a:extLst>
              <a:ext uri="{FF2B5EF4-FFF2-40B4-BE49-F238E27FC236}">
                <a16:creationId xmlns:a16="http://schemas.microsoft.com/office/drawing/2014/main" id="{C74C987F-67D8-AA19-3EFA-A9D2C90A573B}"/>
              </a:ext>
            </a:extLst>
          </p:cNvPr>
          <p:cNvSpPr>
            <a:spLocks noGrp="1"/>
          </p:cNvSpPr>
          <p:nvPr>
            <p:ph type="title"/>
          </p:nvPr>
        </p:nvSpPr>
        <p:spPr/>
        <p:txBody>
          <a:bodyPr/>
          <a:lstStyle/>
          <a:p>
            <a:r>
              <a:rPr lang="en-NL" dirty="0"/>
              <a:t>From ground to space: a singularity</a:t>
            </a:r>
          </a:p>
        </p:txBody>
      </p:sp>
      <p:pic>
        <p:nvPicPr>
          <p:cNvPr id="6" name="Content Placeholder 5" descr="A close-up of a container&#10;&#10;AI-generated content may be incorrect.">
            <a:extLst>
              <a:ext uri="{FF2B5EF4-FFF2-40B4-BE49-F238E27FC236}">
                <a16:creationId xmlns:a16="http://schemas.microsoft.com/office/drawing/2014/main" id="{14108CE0-E029-2C35-EAB4-923527B0D891}"/>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917099" y="1634490"/>
            <a:ext cx="6008328" cy="4250838"/>
          </a:xfrm>
        </p:spPr>
      </p:pic>
      <p:pic>
        <p:nvPicPr>
          <p:cNvPr id="10" name="Picture 9" descr="A group of people in a factory&#10;&#10;AI-generated content may be incorrect.">
            <a:extLst>
              <a:ext uri="{FF2B5EF4-FFF2-40B4-BE49-F238E27FC236}">
                <a16:creationId xmlns:a16="http://schemas.microsoft.com/office/drawing/2014/main" id="{8745C4A6-35D9-7F3B-C20A-09F607245E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000" y="1634490"/>
            <a:ext cx="6037841" cy="4250838"/>
          </a:xfrm>
          <a:prstGeom prst="rect">
            <a:avLst/>
          </a:prstGeom>
        </p:spPr>
      </p:pic>
      <p:pic>
        <p:nvPicPr>
          <p:cNvPr id="20" name="Picture 19" descr="A group of people standing in front of a desk&#10;&#10;AI-generated content may be incorrect.">
            <a:extLst>
              <a:ext uri="{FF2B5EF4-FFF2-40B4-BE49-F238E27FC236}">
                <a16:creationId xmlns:a16="http://schemas.microsoft.com/office/drawing/2014/main" id="{E8A5F93B-A4A7-1381-C48F-16D8727DEDF3}"/>
              </a:ext>
            </a:extLst>
          </p:cNvPr>
          <p:cNvPicPr>
            <a:picLocks noChangeAspect="1"/>
          </p:cNvPicPr>
          <p:nvPr/>
        </p:nvPicPr>
        <p:blipFill>
          <a:blip r:embed="rId6">
            <a:extLst>
              <a:ext uri="{28A0092B-C50C-407E-A947-70E740481C1C}">
                <a14:useLocalDpi xmlns:a14="http://schemas.microsoft.com/office/drawing/2010/main" val="0"/>
              </a:ext>
            </a:extLst>
          </a:blip>
          <a:srcRect t="19419" b="25813"/>
          <a:stretch>
            <a:fillRect/>
          </a:stretch>
        </p:blipFill>
        <p:spPr>
          <a:xfrm>
            <a:off x="3259137" y="2978727"/>
            <a:ext cx="8666290" cy="3358009"/>
          </a:xfrm>
          <a:prstGeom prst="rect">
            <a:avLst/>
          </a:prstGeom>
        </p:spPr>
      </p:pic>
      <p:sp>
        <p:nvSpPr>
          <p:cNvPr id="21" name="Content Placeholder 20">
            <a:extLst>
              <a:ext uri="{FF2B5EF4-FFF2-40B4-BE49-F238E27FC236}">
                <a16:creationId xmlns:a16="http://schemas.microsoft.com/office/drawing/2014/main" id="{B670B897-19BD-A99C-7BD4-BBD5A2E1FD05}"/>
              </a:ext>
            </a:extLst>
          </p:cNvPr>
          <p:cNvSpPr>
            <a:spLocks noGrp="1"/>
          </p:cNvSpPr>
          <p:nvPr>
            <p:ph sz="half" idx="2"/>
          </p:nvPr>
        </p:nvSpPr>
        <p:spPr/>
        <p:txBody>
          <a:bodyPr/>
          <a:lstStyle/>
          <a:p>
            <a:endParaRPr lang="en-NL"/>
          </a:p>
        </p:txBody>
      </p:sp>
      <p:pic>
        <p:nvPicPr>
          <p:cNvPr id="22" name="Picture 21" descr="A rocket launching at night&#10;&#10;AI-generated content may be incorrect.">
            <a:extLst>
              <a:ext uri="{FF2B5EF4-FFF2-40B4-BE49-F238E27FC236}">
                <a16:creationId xmlns:a16="http://schemas.microsoft.com/office/drawing/2014/main" id="{28B11753-7A97-DBAA-B629-04BFB4790903}"/>
              </a:ext>
            </a:extLst>
          </p:cNvPr>
          <p:cNvPicPr>
            <a:picLocks noChangeAspect="1"/>
          </p:cNvPicPr>
          <p:nvPr/>
        </p:nvPicPr>
        <p:blipFill>
          <a:blip r:embed="rId7">
            <a:extLst>
              <a:ext uri="{28A0092B-C50C-407E-A947-70E740481C1C}">
                <a14:useLocalDpi xmlns:a14="http://schemas.microsoft.com/office/drawing/2010/main" val="0"/>
              </a:ext>
            </a:extLst>
          </a:blip>
          <a:srcRect t="25748" b="6811"/>
          <a:stretch>
            <a:fillRect/>
          </a:stretch>
        </p:blipFill>
        <p:spPr>
          <a:xfrm>
            <a:off x="10720839" y="1167"/>
            <a:ext cx="1504499" cy="1527426"/>
          </a:xfrm>
          <a:prstGeom prst="rect">
            <a:avLst/>
          </a:prstGeom>
        </p:spPr>
      </p:pic>
    </p:spTree>
    <p:extLst>
      <p:ext uri="{BB962C8B-B14F-4D97-AF65-F5344CB8AC3E}">
        <p14:creationId xmlns:p14="http://schemas.microsoft.com/office/powerpoint/2010/main" val="315973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9" presetClass="exit" presetSubtype="0" fill="hold" nodeType="afterEffect">
                                  <p:stCondLst>
                                    <p:cond delay="20000"/>
                                  </p:stCondLst>
                                  <p:childTnLst>
                                    <p:animEffect transition="out" filter="dissolv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par>
                          <p:cTn id="12" fill="hold">
                            <p:stCondLst>
                              <p:cond delay="21000"/>
                            </p:stCondLst>
                            <p:childTnLst>
                              <p:par>
                                <p:cTn id="13" presetID="9"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par>
                          <p:cTn id="16" fill="hold">
                            <p:stCondLst>
                              <p:cond delay="21500"/>
                            </p:stCondLst>
                            <p:childTnLst>
                              <p:par>
                                <p:cTn id="17" presetID="9" presetClass="exit" presetSubtype="0" fill="hold" nodeType="afterEffect">
                                  <p:stCondLst>
                                    <p:cond delay="20000"/>
                                  </p:stCondLst>
                                  <p:childTnLst>
                                    <p:animEffect transition="out" filter="dissolv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par>
                          <p:cTn id="20" fill="hold">
                            <p:stCondLst>
                              <p:cond delay="42000"/>
                            </p:stCondLst>
                            <p:childTnLst>
                              <p:par>
                                <p:cTn id="21" presetID="9"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dissolve">
                                      <p:cBhvr>
                                        <p:cTn id="23" dur="500"/>
                                        <p:tgtEl>
                                          <p:spTgt spid="18"/>
                                        </p:tgtEl>
                                      </p:cBhvr>
                                    </p:animEffect>
                                  </p:childTnLst>
                                </p:cTn>
                              </p:par>
                            </p:childTnLst>
                          </p:cTn>
                        </p:par>
                        <p:par>
                          <p:cTn id="24" fill="hold">
                            <p:stCondLst>
                              <p:cond delay="42500"/>
                            </p:stCondLst>
                            <p:childTnLst>
                              <p:par>
                                <p:cTn id="25" presetID="9" presetClass="exit" presetSubtype="0" fill="hold" nodeType="afterEffect">
                                  <p:stCondLst>
                                    <p:cond delay="20000"/>
                                  </p:stCondLst>
                                  <p:childTnLst>
                                    <p:animEffect transition="out" filter="dissolv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par>
                          <p:cTn id="28" fill="hold">
                            <p:stCondLst>
                              <p:cond delay="63000"/>
                            </p:stCondLst>
                            <p:childTnLst>
                              <p:par>
                                <p:cTn id="29" presetID="9"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dissolve">
                                      <p:cBhvr>
                                        <p:cTn id="31" dur="500"/>
                                        <p:tgtEl>
                                          <p:spTgt spid="20"/>
                                        </p:tgtEl>
                                      </p:cBhvr>
                                    </p:animEffect>
                                  </p:childTnLst>
                                </p:cTn>
                              </p:par>
                              <p:par>
                                <p:cTn id="32" presetID="9" presetClass="entr" presetSubtype="0" fill="hold" nodeType="withEffect">
                                  <p:stCondLst>
                                    <p:cond delay="2000"/>
                                  </p:stCondLst>
                                  <p:childTnLst>
                                    <p:set>
                                      <p:cBhvr>
                                        <p:cTn id="33" dur="1" fill="hold">
                                          <p:stCondLst>
                                            <p:cond delay="0"/>
                                          </p:stCondLst>
                                        </p:cTn>
                                        <p:tgtEl>
                                          <p:spTgt spid="22"/>
                                        </p:tgtEl>
                                        <p:attrNameLst>
                                          <p:attrName>style.visibility</p:attrName>
                                        </p:attrNameLst>
                                      </p:cBhvr>
                                      <p:to>
                                        <p:strVal val="visible"/>
                                      </p:to>
                                    </p:set>
                                    <p:animEffect transition="in" filter="dissolv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210B6-05BA-B98E-C8B6-C6F2CE1043C5}"/>
              </a:ext>
            </a:extLst>
          </p:cNvPr>
          <p:cNvSpPr>
            <a:spLocks noGrp="1"/>
          </p:cNvSpPr>
          <p:nvPr>
            <p:ph type="title"/>
          </p:nvPr>
        </p:nvSpPr>
        <p:spPr/>
        <p:txBody>
          <a:bodyPr/>
          <a:lstStyle/>
          <a:p>
            <a:r>
              <a:rPr lang="en-NL" dirty="0"/>
              <a:t>Floating free</a:t>
            </a:r>
          </a:p>
        </p:txBody>
      </p:sp>
      <p:pic>
        <p:nvPicPr>
          <p:cNvPr id="6" name="Content Placeholder 5" descr="A group of men in suits&#10;&#10;AI-generated content may be incorrect.">
            <a:extLst>
              <a:ext uri="{FF2B5EF4-FFF2-40B4-BE49-F238E27FC236}">
                <a16:creationId xmlns:a16="http://schemas.microsoft.com/office/drawing/2014/main" id="{58BDBD85-B487-95D6-A42B-6860F1BE33B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16000" y="2450853"/>
            <a:ext cx="7432766" cy="3197817"/>
          </a:xfrm>
        </p:spPr>
      </p:pic>
      <p:pic>
        <p:nvPicPr>
          <p:cNvPr id="8" name="Content Placeholder 7" descr="A couple of men shaking hands&#10;&#10;AI-generated content may be incorrect.">
            <a:extLst>
              <a:ext uri="{FF2B5EF4-FFF2-40B4-BE49-F238E27FC236}">
                <a16:creationId xmlns:a16="http://schemas.microsoft.com/office/drawing/2014/main" id="{92A5A853-D097-156B-BC55-90454B11A56F}"/>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r="14773"/>
          <a:stretch>
            <a:fillRect/>
          </a:stretch>
        </p:blipFill>
        <p:spPr>
          <a:xfrm>
            <a:off x="7819502" y="2450853"/>
            <a:ext cx="4112036" cy="3197816"/>
          </a:xfrm>
        </p:spPr>
      </p:pic>
      <p:sp>
        <p:nvSpPr>
          <p:cNvPr id="3" name="TextBox 2">
            <a:extLst>
              <a:ext uri="{FF2B5EF4-FFF2-40B4-BE49-F238E27FC236}">
                <a16:creationId xmlns:a16="http://schemas.microsoft.com/office/drawing/2014/main" id="{1F97FE99-553C-0E77-5BB5-FEFB344A3DE2}"/>
              </a:ext>
            </a:extLst>
          </p:cNvPr>
          <p:cNvSpPr txBox="1"/>
          <p:nvPr/>
        </p:nvSpPr>
        <p:spPr>
          <a:xfrm>
            <a:off x="216000" y="6478969"/>
            <a:ext cx="6214820" cy="338554"/>
          </a:xfrm>
          <a:prstGeom prst="rect">
            <a:avLst/>
          </a:prstGeom>
          <a:noFill/>
        </p:spPr>
        <p:txBody>
          <a:bodyPr wrap="square">
            <a:spAutoFit/>
          </a:bodyPr>
          <a:lstStyle/>
          <a:p>
            <a:r>
              <a:rPr lang="en-NL" sz="1600" dirty="0">
                <a:solidFill>
                  <a:srgbClr val="003249"/>
                </a:solidFill>
              </a:rPr>
              <a:t>7 March 2016, IOCR</a:t>
            </a:r>
          </a:p>
        </p:txBody>
      </p:sp>
    </p:spTree>
    <p:extLst>
      <p:ext uri="{BB962C8B-B14F-4D97-AF65-F5344CB8AC3E}">
        <p14:creationId xmlns:p14="http://schemas.microsoft.com/office/powerpoint/2010/main" val="92254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1500"/>
                            </p:stCondLst>
                            <p:childTnLst>
                              <p:par>
                                <p:cTn id="13" presetID="9" presetClass="entr" presetSubtype="0" fill="hold" nodeType="afterEffect">
                                  <p:stCondLst>
                                    <p:cond delay="500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7E97E-4A55-3761-09AD-C1EB1947B1F6}"/>
              </a:ext>
            </a:extLst>
          </p:cNvPr>
          <p:cNvSpPr>
            <a:spLocks noGrp="1"/>
          </p:cNvSpPr>
          <p:nvPr>
            <p:ph type="title"/>
          </p:nvPr>
        </p:nvSpPr>
        <p:spPr/>
        <p:txBody>
          <a:bodyPr/>
          <a:lstStyle/>
          <a:p>
            <a:r>
              <a:rPr lang="en-GB" dirty="0"/>
              <a:t>A</a:t>
            </a:r>
            <a:r>
              <a:rPr lang="en-NL" dirty="0"/>
              <a:t> GOAT with hindsight and foresight</a:t>
            </a:r>
          </a:p>
        </p:txBody>
      </p:sp>
      <p:sp>
        <p:nvSpPr>
          <p:cNvPr id="3" name="Content Placeholder 2">
            <a:extLst>
              <a:ext uri="{FF2B5EF4-FFF2-40B4-BE49-F238E27FC236}">
                <a16:creationId xmlns:a16="http://schemas.microsoft.com/office/drawing/2014/main" id="{8B15C789-CF6B-905D-EBBA-278E148F8CF3}"/>
              </a:ext>
            </a:extLst>
          </p:cNvPr>
          <p:cNvSpPr>
            <a:spLocks noGrp="1"/>
          </p:cNvSpPr>
          <p:nvPr>
            <p:ph sz="half" idx="1"/>
          </p:nvPr>
        </p:nvSpPr>
        <p:spPr>
          <a:xfrm>
            <a:off x="235205" y="1000815"/>
            <a:ext cx="9293108" cy="672410"/>
          </a:xfrm>
        </p:spPr>
        <p:txBody>
          <a:bodyPr/>
          <a:lstStyle/>
          <a:p>
            <a:r>
              <a:rPr lang="en-NL" dirty="0"/>
              <a:t>Sorry, no photos of the GOAT. Instead two of NPM and Steering Cttee meetings</a:t>
            </a:r>
          </a:p>
        </p:txBody>
      </p:sp>
      <p:pic>
        <p:nvPicPr>
          <p:cNvPr id="5" name="Picture 4" descr="A person talking to another person&#10;&#10;AI-generated content may be incorrect.">
            <a:extLst>
              <a:ext uri="{FF2B5EF4-FFF2-40B4-BE49-F238E27FC236}">
                <a16:creationId xmlns:a16="http://schemas.microsoft.com/office/drawing/2014/main" id="{6536D838-3D5C-FCE1-9493-918CFB9C57DA}"/>
              </a:ext>
            </a:extLst>
          </p:cNvPr>
          <p:cNvPicPr>
            <a:picLocks noChangeAspect="1"/>
          </p:cNvPicPr>
          <p:nvPr/>
        </p:nvPicPr>
        <p:blipFill>
          <a:blip r:embed="rId3">
            <a:extLst>
              <a:ext uri="{28A0092B-C50C-407E-A947-70E740481C1C}">
                <a14:useLocalDpi xmlns:a14="http://schemas.microsoft.com/office/drawing/2010/main" val="0"/>
              </a:ext>
            </a:extLst>
          </a:blip>
          <a:srcRect l="11950" r="12788"/>
          <a:stretch>
            <a:fillRect/>
          </a:stretch>
        </p:blipFill>
        <p:spPr>
          <a:xfrm>
            <a:off x="6893346" y="2047273"/>
            <a:ext cx="3825435" cy="3809911"/>
          </a:xfrm>
          <a:prstGeom prst="rect">
            <a:avLst/>
          </a:prstGeom>
        </p:spPr>
      </p:pic>
      <p:pic>
        <p:nvPicPr>
          <p:cNvPr id="8" name="Picture 7" descr="A group of men standing in a room&#10;&#10;AI-generated content may be incorrect.">
            <a:extLst>
              <a:ext uri="{FF2B5EF4-FFF2-40B4-BE49-F238E27FC236}">
                <a16:creationId xmlns:a16="http://schemas.microsoft.com/office/drawing/2014/main" id="{CE54584F-8619-A04B-E999-0E7254578C32}"/>
              </a:ext>
            </a:extLst>
          </p:cNvPr>
          <p:cNvPicPr>
            <a:picLocks noChangeAspect="1"/>
          </p:cNvPicPr>
          <p:nvPr/>
        </p:nvPicPr>
        <p:blipFill>
          <a:blip r:embed="rId4">
            <a:extLst>
              <a:ext uri="{28A0092B-C50C-407E-A947-70E740481C1C}">
                <a14:useLocalDpi xmlns:a14="http://schemas.microsoft.com/office/drawing/2010/main" val="0"/>
              </a:ext>
            </a:extLst>
          </a:blip>
          <a:srcRect t="15031" b="6709"/>
          <a:stretch>
            <a:fillRect/>
          </a:stretch>
        </p:blipFill>
        <p:spPr>
          <a:xfrm>
            <a:off x="216000" y="2047273"/>
            <a:ext cx="6491060" cy="3809912"/>
          </a:xfrm>
          <a:prstGeom prst="rect">
            <a:avLst/>
          </a:prstGeom>
        </p:spPr>
      </p:pic>
      <p:sp>
        <p:nvSpPr>
          <p:cNvPr id="10" name="TextBox 9">
            <a:extLst>
              <a:ext uri="{FF2B5EF4-FFF2-40B4-BE49-F238E27FC236}">
                <a16:creationId xmlns:a16="http://schemas.microsoft.com/office/drawing/2014/main" id="{FA560302-B63C-111B-2184-900697907388}"/>
              </a:ext>
            </a:extLst>
          </p:cNvPr>
          <p:cNvSpPr txBox="1"/>
          <p:nvPr/>
        </p:nvSpPr>
        <p:spPr>
          <a:xfrm>
            <a:off x="216000" y="6478969"/>
            <a:ext cx="6214820" cy="338554"/>
          </a:xfrm>
          <a:prstGeom prst="rect">
            <a:avLst/>
          </a:prstGeom>
          <a:noFill/>
        </p:spPr>
        <p:txBody>
          <a:bodyPr wrap="square">
            <a:spAutoFit/>
          </a:bodyPr>
          <a:lstStyle/>
          <a:p>
            <a:r>
              <a:rPr lang="en-NL" sz="1600" dirty="0">
                <a:solidFill>
                  <a:srgbClr val="003249"/>
                </a:solidFill>
              </a:rPr>
              <a:t>Sep 2014 at CGS &amp; March 2012 at DLR</a:t>
            </a:r>
          </a:p>
        </p:txBody>
      </p:sp>
      <p:pic>
        <p:nvPicPr>
          <p:cNvPr id="11" name="Picture 10">
            <a:extLst>
              <a:ext uri="{FF2B5EF4-FFF2-40B4-BE49-F238E27FC236}">
                <a16:creationId xmlns:a16="http://schemas.microsoft.com/office/drawing/2014/main" id="{79A185A7-64A9-A8DF-66D8-DB1E661DA599}"/>
              </a:ext>
            </a:extLst>
          </p:cNvPr>
          <p:cNvPicPr>
            <a:picLocks noChangeAspect="1"/>
          </p:cNvPicPr>
          <p:nvPr/>
        </p:nvPicPr>
        <p:blipFill>
          <a:blip r:embed="rId5">
            <a:alphaModFix amt="37000"/>
          </a:blip>
          <a:stretch>
            <a:fillRect/>
          </a:stretch>
        </p:blipFill>
        <p:spPr>
          <a:xfrm>
            <a:off x="10718781" y="0"/>
            <a:ext cx="1488747" cy="6858000"/>
          </a:xfrm>
          <a:prstGeom prst="rect">
            <a:avLst/>
          </a:prstGeom>
          <a:noFill/>
        </p:spPr>
      </p:pic>
    </p:spTree>
    <p:extLst>
      <p:ext uri="{BB962C8B-B14F-4D97-AF65-F5344CB8AC3E}">
        <p14:creationId xmlns:p14="http://schemas.microsoft.com/office/powerpoint/2010/main" val="50942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2500"/>
                            </p:stCondLst>
                            <p:childTnLst>
                              <p:par>
                                <p:cTn id="9" presetID="9" presetClass="entr" presetSubtype="0" fill="hold" nodeType="afterEffect">
                                  <p:stCondLst>
                                    <p:cond delay="200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p:stCondLst>
                              <p:cond delay="5000"/>
                            </p:stCondLst>
                            <p:childTnLst>
                              <p:par>
                                <p:cTn id="13" presetID="9" presetClass="entr" presetSubtype="0" fill="hold" nodeType="afterEffect">
                                  <p:stCondLst>
                                    <p:cond delay="200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7500"/>
                            </p:stCondLst>
                            <p:childTnLst>
                              <p:par>
                                <p:cTn id="17" presetID="9" presetClass="entr" presetSubtype="0" fill="hold" grpId="0" nodeType="after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par>
                          <p:cTn id="20" fill="hold">
                            <p:stCondLst>
                              <p:cond delay="9000"/>
                            </p:stCondLst>
                            <p:childTnLst>
                              <p:par>
                                <p:cTn id="21" presetID="9" presetClass="entr" presetSubtype="0" fill="hold" nodeType="afterEffect">
                                  <p:stCondLst>
                                    <p:cond delay="200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AI-generated content may be incorrect.">
            <a:extLst>
              <a:ext uri="{FF2B5EF4-FFF2-40B4-BE49-F238E27FC236}">
                <a16:creationId xmlns:a16="http://schemas.microsoft.com/office/drawing/2014/main" id="{A661C248-117C-7ABC-632B-9AE6D132F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38" y="945232"/>
            <a:ext cx="7772400" cy="5442670"/>
          </a:xfrm>
          <a:prstGeom prst="rect">
            <a:avLst/>
          </a:prstGeom>
        </p:spPr>
      </p:pic>
      <p:sp>
        <p:nvSpPr>
          <p:cNvPr id="2" name="Title 1">
            <a:extLst>
              <a:ext uri="{FF2B5EF4-FFF2-40B4-BE49-F238E27FC236}">
                <a16:creationId xmlns:a16="http://schemas.microsoft.com/office/drawing/2014/main" id="{37E5E26B-5138-9B11-9DAD-F08199CBECB3}"/>
              </a:ext>
            </a:extLst>
          </p:cNvPr>
          <p:cNvSpPr>
            <a:spLocks noGrp="1"/>
          </p:cNvSpPr>
          <p:nvPr>
            <p:ph type="title"/>
          </p:nvPr>
        </p:nvSpPr>
        <p:spPr>
          <a:xfrm>
            <a:off x="215999" y="-70431"/>
            <a:ext cx="10400339" cy="1015663"/>
          </a:xfrm>
        </p:spPr>
        <p:txBody>
          <a:bodyPr/>
          <a:lstStyle/>
          <a:p>
            <a:r>
              <a:rPr lang="en-NL" dirty="0"/>
              <a:t>The community’s passage through valley of death</a:t>
            </a:r>
          </a:p>
        </p:txBody>
      </p:sp>
      <p:sp>
        <p:nvSpPr>
          <p:cNvPr id="3" name="Content Placeholder 2">
            <a:extLst>
              <a:ext uri="{FF2B5EF4-FFF2-40B4-BE49-F238E27FC236}">
                <a16:creationId xmlns:a16="http://schemas.microsoft.com/office/drawing/2014/main" id="{C5E1543A-1D6A-AEBA-B192-9B66C333E7BE}"/>
              </a:ext>
            </a:extLst>
          </p:cNvPr>
          <p:cNvSpPr>
            <a:spLocks noGrp="1"/>
          </p:cNvSpPr>
          <p:nvPr>
            <p:ph idx="1"/>
          </p:nvPr>
        </p:nvSpPr>
        <p:spPr>
          <a:xfrm>
            <a:off x="215999" y="6387902"/>
            <a:ext cx="10889859" cy="470098"/>
          </a:xfrm>
        </p:spPr>
        <p:txBody>
          <a:bodyPr/>
          <a:lstStyle/>
          <a:p>
            <a:r>
              <a:rPr lang="en-NL" dirty="0"/>
              <a:t>LISA Symposium, Barcelona, June 2008</a:t>
            </a:r>
          </a:p>
        </p:txBody>
      </p:sp>
      <p:pic>
        <p:nvPicPr>
          <p:cNvPr id="5" name="Picture 4">
            <a:extLst>
              <a:ext uri="{FF2B5EF4-FFF2-40B4-BE49-F238E27FC236}">
                <a16:creationId xmlns:a16="http://schemas.microsoft.com/office/drawing/2014/main" id="{D605DD95-6B23-A13E-C505-39B7BB599824}"/>
              </a:ext>
            </a:extLst>
          </p:cNvPr>
          <p:cNvPicPr>
            <a:picLocks noChangeAspect="1"/>
          </p:cNvPicPr>
          <p:nvPr/>
        </p:nvPicPr>
        <p:blipFill>
          <a:blip r:embed="rId4"/>
          <a:stretch>
            <a:fillRect/>
          </a:stretch>
        </p:blipFill>
        <p:spPr>
          <a:xfrm>
            <a:off x="9095418" y="1550545"/>
            <a:ext cx="2888982" cy="4659648"/>
          </a:xfrm>
          <a:prstGeom prst="rect">
            <a:avLst/>
          </a:prstGeom>
          <a:solidFill>
            <a:schemeClr val="bg2"/>
          </a:solidFill>
        </p:spPr>
      </p:pic>
    </p:spTree>
    <p:extLst>
      <p:ext uri="{BB962C8B-B14F-4D97-AF65-F5344CB8AC3E}">
        <p14:creationId xmlns:p14="http://schemas.microsoft.com/office/powerpoint/2010/main" val="323688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84D91-A5FE-B282-514F-76E080906C80}"/>
              </a:ext>
            </a:extLst>
          </p:cNvPr>
          <p:cNvSpPr>
            <a:spLocks noGrp="1"/>
          </p:cNvSpPr>
          <p:nvPr>
            <p:ph type="title"/>
          </p:nvPr>
        </p:nvSpPr>
        <p:spPr/>
        <p:txBody>
          <a:bodyPr/>
          <a:lstStyle/>
          <a:p>
            <a:r>
              <a:rPr lang="en-NL" dirty="0"/>
              <a:t>Scientists &amp; engineers working together</a:t>
            </a:r>
          </a:p>
        </p:txBody>
      </p:sp>
      <p:pic>
        <p:nvPicPr>
          <p:cNvPr id="4" name="Content Placeholder 3" descr="LPF_Map_2015-08-28.jpg">
            <a:extLst>
              <a:ext uri="{FF2B5EF4-FFF2-40B4-BE49-F238E27FC236}">
                <a16:creationId xmlns:a16="http://schemas.microsoft.com/office/drawing/2014/main" id="{56CABD0F-62C4-3B86-D01F-A3C024D675A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8555" b="15625"/>
          <a:stretch/>
        </p:blipFill>
        <p:spPr>
          <a:xfrm>
            <a:off x="2630353" y="1063550"/>
            <a:ext cx="6964632" cy="5794450"/>
          </a:xfrm>
          <a:prstGeom prst="rect">
            <a:avLst/>
          </a:prstGeom>
        </p:spPr>
      </p:pic>
    </p:spTree>
    <p:extLst>
      <p:ext uri="{BB962C8B-B14F-4D97-AF65-F5344CB8AC3E}">
        <p14:creationId xmlns:p14="http://schemas.microsoft.com/office/powerpoint/2010/main" val="276707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B16BB-1EC9-445C-11FA-8A621D0BE1A4}"/>
              </a:ext>
            </a:extLst>
          </p:cNvPr>
          <p:cNvSpPr>
            <a:spLocks noGrp="1"/>
          </p:cNvSpPr>
          <p:nvPr>
            <p:ph type="title"/>
          </p:nvPr>
        </p:nvSpPr>
        <p:spPr>
          <a:xfrm>
            <a:off x="216000" y="160401"/>
            <a:ext cx="9659520" cy="553998"/>
          </a:xfrm>
        </p:spPr>
        <p:txBody>
          <a:bodyPr/>
          <a:lstStyle/>
          <a:p>
            <a:r>
              <a:rPr lang="en-NL" dirty="0"/>
              <a:t>10 years: a milestone to celebrate</a:t>
            </a:r>
          </a:p>
        </p:txBody>
      </p:sp>
      <p:sp>
        <p:nvSpPr>
          <p:cNvPr id="3" name="Content Placeholder 2">
            <a:extLst>
              <a:ext uri="{FF2B5EF4-FFF2-40B4-BE49-F238E27FC236}">
                <a16:creationId xmlns:a16="http://schemas.microsoft.com/office/drawing/2014/main" id="{D51E6DD8-CE19-F605-B9D3-C8FEAC560AC7}"/>
              </a:ext>
            </a:extLst>
          </p:cNvPr>
          <p:cNvSpPr>
            <a:spLocks noGrp="1"/>
          </p:cNvSpPr>
          <p:nvPr>
            <p:ph idx="1"/>
          </p:nvPr>
        </p:nvSpPr>
        <p:spPr>
          <a:xfrm>
            <a:off x="219600" y="882193"/>
            <a:ext cx="11764800" cy="3798295"/>
          </a:xfrm>
        </p:spPr>
        <p:txBody>
          <a:bodyPr/>
          <a:lstStyle/>
          <a:p>
            <a:r>
              <a:rPr lang="en-NL" dirty="0"/>
              <a:t>2016 ESA Team Achievement Award for the LISA Pathfinder Team</a:t>
            </a:r>
          </a:p>
        </p:txBody>
      </p:sp>
      <p:pic>
        <p:nvPicPr>
          <p:cNvPr id="5" name="Picture 4" descr="A person in suit holding a trophy and talking to another person&#10;&#10;AI-generated content may be incorrect.">
            <a:extLst>
              <a:ext uri="{FF2B5EF4-FFF2-40B4-BE49-F238E27FC236}">
                <a16:creationId xmlns:a16="http://schemas.microsoft.com/office/drawing/2014/main" id="{3B4E3F0C-9FDA-C046-F37F-E921F37272BA}"/>
              </a:ext>
            </a:extLst>
          </p:cNvPr>
          <p:cNvPicPr>
            <a:picLocks noChangeAspect="1"/>
          </p:cNvPicPr>
          <p:nvPr/>
        </p:nvPicPr>
        <p:blipFill>
          <a:blip r:embed="rId3">
            <a:extLst>
              <a:ext uri="{28A0092B-C50C-407E-A947-70E740481C1C}">
                <a14:useLocalDpi xmlns:a14="http://schemas.microsoft.com/office/drawing/2010/main" val="0"/>
              </a:ext>
            </a:extLst>
          </a:blip>
          <a:srcRect l="14203" r="15105"/>
          <a:stretch>
            <a:fillRect/>
          </a:stretch>
        </p:blipFill>
        <p:spPr>
          <a:xfrm>
            <a:off x="216000" y="4138897"/>
            <a:ext cx="2913070" cy="2743312"/>
          </a:xfrm>
          <a:prstGeom prst="rect">
            <a:avLst/>
          </a:prstGeom>
        </p:spPr>
      </p:pic>
      <p:pic>
        <p:nvPicPr>
          <p:cNvPr id="7" name="Picture 6" descr="A group of people in a room&#10;&#10;AI-generated content may be incorrect.">
            <a:extLst>
              <a:ext uri="{FF2B5EF4-FFF2-40B4-BE49-F238E27FC236}">
                <a16:creationId xmlns:a16="http://schemas.microsoft.com/office/drawing/2014/main" id="{6B928D65-7D4C-369F-2685-D22ACAA7C5B4}"/>
              </a:ext>
            </a:extLst>
          </p:cNvPr>
          <p:cNvPicPr>
            <a:picLocks noChangeAspect="1"/>
          </p:cNvPicPr>
          <p:nvPr/>
        </p:nvPicPr>
        <p:blipFill>
          <a:blip r:embed="rId4">
            <a:extLst>
              <a:ext uri="{28A0092B-C50C-407E-A947-70E740481C1C}">
                <a14:useLocalDpi xmlns:a14="http://schemas.microsoft.com/office/drawing/2010/main" val="0"/>
              </a:ext>
            </a:extLst>
          </a:blip>
          <a:srcRect t="25916"/>
          <a:stretch>
            <a:fillRect/>
          </a:stretch>
        </p:blipFill>
        <p:spPr>
          <a:xfrm>
            <a:off x="240938" y="1347447"/>
            <a:ext cx="5562370" cy="2743311"/>
          </a:xfrm>
          <a:prstGeom prst="rect">
            <a:avLst/>
          </a:prstGeom>
        </p:spPr>
      </p:pic>
      <p:pic>
        <p:nvPicPr>
          <p:cNvPr id="9" name="Picture 8" descr="A group of people in suits waving their hands&#10;&#10;AI-generated content may be incorrect.">
            <a:extLst>
              <a:ext uri="{FF2B5EF4-FFF2-40B4-BE49-F238E27FC236}">
                <a16:creationId xmlns:a16="http://schemas.microsoft.com/office/drawing/2014/main" id="{BE758A72-5493-6D61-A0C6-CBB33BBB0C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2669" y="2381637"/>
            <a:ext cx="5871731" cy="3911476"/>
          </a:xfrm>
          <a:prstGeom prst="rect">
            <a:avLst/>
          </a:prstGeom>
        </p:spPr>
      </p:pic>
    </p:spTree>
    <p:extLst>
      <p:ext uri="{BB962C8B-B14F-4D97-AF65-F5344CB8AC3E}">
        <p14:creationId xmlns:p14="http://schemas.microsoft.com/office/powerpoint/2010/main" val="378241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2500"/>
                            </p:stCondLst>
                            <p:childTnLst>
                              <p:par>
                                <p:cTn id="9" presetID="9" presetClass="entr" presetSubtype="0"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1000"/>
                                        <p:tgtEl>
                                          <p:spTgt spid="7"/>
                                        </p:tgtEl>
                                      </p:cBhvr>
                                    </p:animEffect>
                                  </p:childTnLst>
                                </p:cTn>
                              </p:par>
                            </p:childTnLst>
                          </p:cTn>
                        </p:par>
                        <p:par>
                          <p:cTn id="12" fill="hold">
                            <p:stCondLst>
                              <p:cond delay="4500"/>
                            </p:stCondLst>
                            <p:childTnLst>
                              <p:par>
                                <p:cTn id="13" presetID="9" presetClass="entr" presetSubtype="0" fill="hold"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1000"/>
                                        <p:tgtEl>
                                          <p:spTgt spid="9"/>
                                        </p:tgtEl>
                                      </p:cBhvr>
                                    </p:animEffect>
                                  </p:childTnLst>
                                </p:cTn>
                              </p:par>
                            </p:childTnLst>
                          </p:cTn>
                        </p:par>
                        <p:par>
                          <p:cTn id="16" fill="hold">
                            <p:stCondLst>
                              <p:cond delay="6500"/>
                            </p:stCondLst>
                            <p:childTnLst>
                              <p:par>
                                <p:cTn id="17" presetID="9" presetClass="entr" presetSubtype="0" fill="hold" nodeType="after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C375-C90A-044B-5830-ADAB00BD359A}"/>
              </a:ext>
            </a:extLst>
          </p:cNvPr>
          <p:cNvSpPr>
            <a:spLocks noGrp="1"/>
          </p:cNvSpPr>
          <p:nvPr>
            <p:ph type="title"/>
          </p:nvPr>
        </p:nvSpPr>
        <p:spPr/>
        <p:txBody>
          <a:bodyPr/>
          <a:lstStyle/>
          <a:p>
            <a:r>
              <a:rPr lang="en-NL" dirty="0"/>
              <a:t>Thank you!</a:t>
            </a:r>
          </a:p>
        </p:txBody>
      </p:sp>
      <p:sp>
        <p:nvSpPr>
          <p:cNvPr id="3" name="Content Placeholder 2">
            <a:extLst>
              <a:ext uri="{FF2B5EF4-FFF2-40B4-BE49-F238E27FC236}">
                <a16:creationId xmlns:a16="http://schemas.microsoft.com/office/drawing/2014/main" id="{AAB6C5F2-AA86-9823-C1CA-AEF4EE12310F}"/>
              </a:ext>
            </a:extLst>
          </p:cNvPr>
          <p:cNvSpPr>
            <a:spLocks noGrp="1"/>
          </p:cNvSpPr>
          <p:nvPr>
            <p:ph idx="1"/>
          </p:nvPr>
        </p:nvSpPr>
        <p:spPr/>
        <p:txBody>
          <a:bodyPr/>
          <a:lstStyle/>
          <a:p>
            <a:r>
              <a:rPr lang="en-NL" dirty="0"/>
              <a:t>LPF was the first step to observing GW from space, and opened the door to the present, </a:t>
            </a:r>
            <a:br>
              <a:rPr lang="en-NL" dirty="0"/>
            </a:br>
            <a:r>
              <a:rPr lang="en-NL" dirty="0"/>
              <a:t>							and the future… Stardate 45397.3</a:t>
            </a:r>
          </a:p>
        </p:txBody>
      </p:sp>
      <p:sp>
        <p:nvSpPr>
          <p:cNvPr id="4" name="Shape 126">
            <a:extLst>
              <a:ext uri="{FF2B5EF4-FFF2-40B4-BE49-F238E27FC236}">
                <a16:creationId xmlns:a16="http://schemas.microsoft.com/office/drawing/2014/main" id="{7C2B95D8-0080-D625-9697-59BEE5516019}"/>
              </a:ext>
            </a:extLst>
          </p:cNvPr>
          <p:cNvSpPr/>
          <p:nvPr/>
        </p:nvSpPr>
        <p:spPr>
          <a:xfrm>
            <a:off x="9040315" y="5468915"/>
            <a:ext cx="1750881" cy="388520"/>
          </a:xfrm>
          <a:prstGeom prst="rect">
            <a:avLst/>
          </a:prstGeom>
          <a:ln w="12700">
            <a:miter lim="400000"/>
          </a:ln>
          <a:extLst>
            <a:ext uri="{C572A759-6A51-4108-AA02-DFA0A04FC94B}">
              <ma14:wrappingTextBoxFlag xmlns="" xmlns:ma14="http://schemas.microsoft.com/office/mac/drawingml/2011/main" val="1"/>
            </a:ext>
          </a:extLst>
        </p:spPr>
        <p:txBody>
          <a:bodyPr wrap="none" lIns="50205" tIns="50205" rIns="50205" bIns="50205">
            <a:spAutoFit/>
          </a:bodyPr>
          <a:lstStyle/>
          <a:p>
            <a:pPr defTabSz="764860">
              <a:defRPr sz="1800"/>
            </a:pPr>
            <a:r>
              <a:rPr sz="933" dirty="0">
                <a:solidFill>
                  <a:schemeClr val="tx2"/>
                </a:solidFill>
                <a:latin typeface="Arial"/>
                <a:ea typeface="Verdana"/>
                <a:cs typeface="Arial"/>
                <a:sym typeface="Verdana"/>
              </a:rPr>
              <a:t>Star Trek The Next Generation</a:t>
            </a:r>
          </a:p>
          <a:p>
            <a:pPr defTabSz="764860">
              <a:defRPr sz="1800"/>
            </a:pPr>
            <a:r>
              <a:rPr sz="933" dirty="0">
                <a:solidFill>
                  <a:schemeClr val="tx2"/>
                </a:solidFill>
                <a:latin typeface="Arial"/>
                <a:ea typeface="Verdana"/>
                <a:cs typeface="Arial"/>
                <a:sym typeface="Verdana"/>
              </a:rPr>
              <a:t>“Hero Worship”</a:t>
            </a:r>
          </a:p>
        </p:txBody>
      </p:sp>
      <p:pic>
        <p:nvPicPr>
          <p:cNvPr id="5" name="media1.mp4">
            <a:extLst>
              <a:ext uri="{FF2B5EF4-FFF2-40B4-BE49-F238E27FC236}">
                <a16:creationId xmlns:a16="http://schemas.microsoft.com/office/drawing/2014/main" id="{3925F0FC-7D65-DFB3-70A7-CD2AFC60DDDF}"/>
              </a:ext>
            </a:extLst>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842606" y="1648041"/>
            <a:ext cx="7032692" cy="4219616"/>
          </a:xfrm>
          <a:prstGeom prst="rect">
            <a:avLst/>
          </a:prstGeom>
        </p:spPr>
      </p:pic>
    </p:spTree>
    <p:extLst>
      <p:ext uri="{BB962C8B-B14F-4D97-AF65-F5344CB8AC3E}">
        <p14:creationId xmlns:p14="http://schemas.microsoft.com/office/powerpoint/2010/main" val="198821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000"/>
                                  </p:stCondLst>
                                  <p:childTnLst>
                                    <p:cmd type="call" cmd="playFrom(0.0)">
                                      <p:cBhvr>
                                        <p:cTn id="6" dur="411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A1934-0C7B-59E9-C78A-3F23F2EDA971}"/>
              </a:ext>
            </a:extLst>
          </p:cNvPr>
          <p:cNvSpPr>
            <a:spLocks noGrp="1"/>
          </p:cNvSpPr>
          <p:nvPr>
            <p:ph type="title"/>
          </p:nvPr>
        </p:nvSpPr>
        <p:spPr/>
        <p:txBody>
          <a:bodyPr/>
          <a:lstStyle/>
          <a:p>
            <a:pPr>
              <a:buClr>
                <a:srgbClr val="335E6F"/>
              </a:buClr>
            </a:pPr>
            <a:r>
              <a:rPr lang="en-NL" dirty="0"/>
              <a:t>No more ESA templates &amp; flags</a:t>
            </a:r>
          </a:p>
        </p:txBody>
      </p:sp>
      <p:pic>
        <p:nvPicPr>
          <p:cNvPr id="4" name="Content Placeholder 3">
            <a:extLst>
              <a:ext uri="{FF2B5EF4-FFF2-40B4-BE49-F238E27FC236}">
                <a16:creationId xmlns:a16="http://schemas.microsoft.com/office/drawing/2014/main" id="{ACE8BEB1-F377-D1C8-0165-C0F03511CFB4}"/>
              </a:ext>
            </a:extLst>
          </p:cNvPr>
          <p:cNvPicPr>
            <a:picLocks noChangeAspect="1"/>
          </p:cNvPicPr>
          <p:nvPr/>
        </p:nvPicPr>
        <p:blipFill>
          <a:blip r:embed="rId3"/>
          <a:stretch>
            <a:fillRect/>
          </a:stretch>
        </p:blipFill>
        <p:spPr bwMode="auto">
          <a:xfrm>
            <a:off x="6112669" y="2747761"/>
            <a:ext cx="5939758" cy="95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5" name="Picture 4">
            <a:extLst>
              <a:ext uri="{FF2B5EF4-FFF2-40B4-BE49-F238E27FC236}">
                <a16:creationId xmlns:a16="http://schemas.microsoft.com/office/drawing/2014/main" id="{30BC0B2D-16FF-D325-D20C-390BCF42F735}"/>
              </a:ext>
            </a:extLst>
          </p:cNvPr>
          <p:cNvPicPr>
            <a:picLocks noChangeAspect="1"/>
          </p:cNvPicPr>
          <p:nvPr/>
        </p:nvPicPr>
        <p:blipFill>
          <a:blip r:embed="rId4"/>
          <a:stretch>
            <a:fillRect/>
          </a:stretch>
        </p:blipFill>
        <p:spPr>
          <a:xfrm>
            <a:off x="203994" y="1105350"/>
            <a:ext cx="5939758" cy="1147962"/>
          </a:xfrm>
          <a:prstGeom prst="rect">
            <a:avLst/>
          </a:prstGeom>
        </p:spPr>
      </p:pic>
      <p:pic>
        <p:nvPicPr>
          <p:cNvPr id="7" name="Picture 6">
            <a:extLst>
              <a:ext uri="{FF2B5EF4-FFF2-40B4-BE49-F238E27FC236}">
                <a16:creationId xmlns:a16="http://schemas.microsoft.com/office/drawing/2014/main" id="{E3823698-B386-2931-DC30-2F58B98FE7A1}"/>
              </a:ext>
            </a:extLst>
          </p:cNvPr>
          <p:cNvPicPr>
            <a:picLocks noChangeAspect="1"/>
          </p:cNvPicPr>
          <p:nvPr/>
        </p:nvPicPr>
        <p:blipFill>
          <a:blip r:embed="rId5"/>
          <a:stretch>
            <a:fillRect/>
          </a:stretch>
        </p:blipFill>
        <p:spPr>
          <a:xfrm>
            <a:off x="216000" y="4110239"/>
            <a:ext cx="5939758" cy="985937"/>
          </a:xfrm>
          <a:prstGeom prst="rect">
            <a:avLst/>
          </a:prstGeom>
        </p:spPr>
      </p:pic>
      <p:pic>
        <p:nvPicPr>
          <p:cNvPr id="8" name="Picture 7">
            <a:extLst>
              <a:ext uri="{FF2B5EF4-FFF2-40B4-BE49-F238E27FC236}">
                <a16:creationId xmlns:a16="http://schemas.microsoft.com/office/drawing/2014/main" id="{6AB56BD4-52B9-2782-D447-505CBADAAC72}"/>
              </a:ext>
            </a:extLst>
          </p:cNvPr>
          <p:cNvPicPr>
            <a:picLocks noChangeAspect="1"/>
          </p:cNvPicPr>
          <p:nvPr/>
        </p:nvPicPr>
        <p:blipFill>
          <a:blip r:embed="rId6"/>
          <a:stretch>
            <a:fillRect/>
          </a:stretch>
        </p:blipFill>
        <p:spPr>
          <a:xfrm>
            <a:off x="6143752" y="5131235"/>
            <a:ext cx="5908675" cy="1238694"/>
          </a:xfrm>
          <a:prstGeom prst="rect">
            <a:avLst/>
          </a:prstGeom>
        </p:spPr>
      </p:pic>
      <p:sp>
        <p:nvSpPr>
          <p:cNvPr id="9" name="Content Placeholder 2">
            <a:extLst>
              <a:ext uri="{FF2B5EF4-FFF2-40B4-BE49-F238E27FC236}">
                <a16:creationId xmlns:a16="http://schemas.microsoft.com/office/drawing/2014/main" id="{63F499F6-6D9E-B782-C0C2-D9BC5BB66A29}"/>
              </a:ext>
            </a:extLst>
          </p:cNvPr>
          <p:cNvSpPr txBox="1">
            <a:spLocks/>
          </p:cNvSpPr>
          <p:nvPr/>
        </p:nvSpPr>
        <p:spPr bwMode="auto">
          <a:xfrm>
            <a:off x="6563360" y="978889"/>
            <a:ext cx="5303520" cy="176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baseline="0">
                <a:solidFill>
                  <a:srgbClr val="335E6F"/>
                </a:solidFill>
                <a:latin typeface="Avenir Next Medium" panose="020B0503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baseline="0">
                <a:solidFill>
                  <a:srgbClr val="335E6F"/>
                </a:solidFill>
                <a:latin typeface="Avenir Next Medium" panose="020B0503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baseline="0">
                <a:solidFill>
                  <a:srgbClr val="335E6F"/>
                </a:solidFill>
                <a:latin typeface="Avenir Next Medium" panose="020B0503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baseline="0">
                <a:solidFill>
                  <a:srgbClr val="335E6F"/>
                </a:solidFill>
                <a:latin typeface="Avenir Next Medium" panose="020B0503020202020204" pitchFamily="34"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baseline="0">
                <a:solidFill>
                  <a:srgbClr val="335E6F"/>
                </a:solidFill>
                <a:latin typeface="Avenir Next Medium" panose="020B0503020202020204" pitchFamily="34"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Arial" panose="020B0604020202020204" pitchFamily="34" charset="0"/>
              <a:buChar char="•"/>
            </a:pPr>
            <a:r>
              <a:rPr lang="en-NL" kern="0" dirty="0"/>
              <a:t>13 member states in early 2000</a:t>
            </a:r>
          </a:p>
          <a:p>
            <a:pPr marL="285750" indent="-285750">
              <a:buFont typeface="Arial" panose="020B0604020202020204" pitchFamily="34" charset="0"/>
              <a:buChar char="•"/>
            </a:pPr>
            <a:r>
              <a:rPr lang="en-NL" kern="0" dirty="0"/>
              <a:t>15 at adoption</a:t>
            </a:r>
          </a:p>
          <a:p>
            <a:pPr marL="285750" indent="-285750">
              <a:buFont typeface="Arial" panose="020B0604020202020204" pitchFamily="34" charset="0"/>
              <a:buChar char="•"/>
            </a:pPr>
            <a:r>
              <a:rPr lang="en-NL" kern="0" dirty="0"/>
              <a:t>22 at launch</a:t>
            </a:r>
          </a:p>
          <a:p>
            <a:pPr marL="285750" indent="-285750">
              <a:buFont typeface="Arial" panose="020B0604020202020204" pitchFamily="34" charset="0"/>
              <a:buChar char="•"/>
            </a:pPr>
            <a:r>
              <a:rPr lang="en-NL" kern="0" dirty="0"/>
              <a:t>23 today</a:t>
            </a:r>
          </a:p>
        </p:txBody>
      </p:sp>
    </p:spTree>
    <p:extLst>
      <p:ext uri="{BB962C8B-B14F-4D97-AF65-F5344CB8AC3E}">
        <p14:creationId xmlns:p14="http://schemas.microsoft.com/office/powerpoint/2010/main" val="371303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1000"/>
                                        <p:tgtEl>
                                          <p:spTgt spid="4"/>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1000"/>
                                        <p:tgtEl>
                                          <p:spTgt spid="7"/>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1000"/>
                                        <p:tgtEl>
                                          <p:spTgt spid="8"/>
                                        </p:tgtEl>
                                      </p:cBhvr>
                                    </p:animEffect>
                                  </p:childTnLst>
                                </p:cTn>
                              </p:par>
                            </p:childTnLst>
                          </p:cTn>
                        </p:par>
                        <p:par>
                          <p:cTn id="20" fill="hold">
                            <p:stCondLst>
                              <p:cond delay="4000"/>
                            </p:stCondLst>
                            <p:childTnLst>
                              <p:par>
                                <p:cTn id="21" presetID="9"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5635C-039A-EE0A-14D9-FA8CE0A52A3C}"/>
              </a:ext>
            </a:extLst>
          </p:cNvPr>
          <p:cNvSpPr>
            <a:spLocks noGrp="1"/>
          </p:cNvSpPr>
          <p:nvPr>
            <p:ph type="title"/>
          </p:nvPr>
        </p:nvSpPr>
        <p:spPr/>
        <p:txBody>
          <a:bodyPr/>
          <a:lstStyle/>
          <a:p>
            <a:r>
              <a:rPr lang="en-US" dirty="0"/>
              <a:t>It all starts with a vision</a:t>
            </a:r>
            <a:endParaRPr lang="en-NL" dirty="0"/>
          </a:p>
        </p:txBody>
      </p:sp>
      <p:sp>
        <p:nvSpPr>
          <p:cNvPr id="3" name="Content Placeholder 2">
            <a:extLst>
              <a:ext uri="{FF2B5EF4-FFF2-40B4-BE49-F238E27FC236}">
                <a16:creationId xmlns:a16="http://schemas.microsoft.com/office/drawing/2014/main" id="{1F52A524-1C86-1BAF-50AE-CCC46E86E53E}"/>
              </a:ext>
            </a:extLst>
          </p:cNvPr>
          <p:cNvSpPr>
            <a:spLocks noGrp="1"/>
          </p:cNvSpPr>
          <p:nvPr>
            <p:ph idx="1"/>
          </p:nvPr>
        </p:nvSpPr>
        <p:spPr>
          <a:xfrm>
            <a:off x="219600" y="1021709"/>
            <a:ext cx="6748359" cy="5322487"/>
          </a:xfrm>
        </p:spPr>
        <p:txBody>
          <a:bodyPr/>
          <a:lstStyle/>
          <a:p>
            <a:pPr lvl="0">
              <a:lnSpc>
                <a:spcPct val="100000"/>
              </a:lnSpc>
              <a:spcBef>
                <a:spcPct val="0"/>
              </a:spcBef>
              <a:buClrTx/>
            </a:pPr>
            <a:r>
              <a:rPr lang="en-NL" altLang="en-NL" dirty="0"/>
              <a:t>Back in Roger Bonnet’s times…</a:t>
            </a:r>
          </a:p>
          <a:p>
            <a:pPr lvl="0">
              <a:lnSpc>
                <a:spcPct val="100000"/>
              </a:lnSpc>
              <a:spcBef>
                <a:spcPct val="0"/>
              </a:spcBef>
              <a:buClrTx/>
            </a:pPr>
            <a:endParaRPr lang="en-NL" altLang="en-NL" dirty="0"/>
          </a:p>
          <a:p>
            <a:pPr lvl="0">
              <a:lnSpc>
                <a:spcPct val="100000"/>
              </a:lnSpc>
              <a:spcBef>
                <a:spcPct val="0"/>
              </a:spcBef>
              <a:buClrTx/>
            </a:pPr>
            <a:r>
              <a:rPr lang="en-NL" altLang="en-NL" dirty="0"/>
              <a:t>The vision in 1995</a:t>
            </a:r>
          </a:p>
          <a:p>
            <a:pPr marL="285750" lvl="0" indent="-285750">
              <a:lnSpc>
                <a:spcPct val="100000"/>
              </a:lnSpc>
              <a:spcBef>
                <a:spcPct val="0"/>
              </a:spcBef>
              <a:buClrTx/>
              <a:buFont typeface="Arial" panose="020B0604020202020204" pitchFamily="34" charset="0"/>
              <a:buChar char="•"/>
            </a:pPr>
            <a:r>
              <a:rPr lang="en-NL" altLang="en-NL" dirty="0"/>
              <a:t>Rosetta</a:t>
            </a:r>
          </a:p>
          <a:p>
            <a:pPr marL="285750" lvl="0" indent="-285750">
              <a:lnSpc>
                <a:spcPct val="100000"/>
              </a:lnSpc>
              <a:spcBef>
                <a:spcPct val="0"/>
              </a:spcBef>
              <a:buClrTx/>
              <a:buFont typeface="Arial" panose="020B0604020202020204" pitchFamily="34" charset="0"/>
              <a:buChar char="•"/>
            </a:pPr>
            <a:r>
              <a:rPr lang="en-NL" altLang="en-NL" dirty="0"/>
              <a:t>Herschel-Planck</a:t>
            </a:r>
          </a:p>
          <a:p>
            <a:pPr marL="285750" lvl="0" indent="-285750">
              <a:lnSpc>
                <a:spcPct val="100000"/>
              </a:lnSpc>
              <a:spcBef>
                <a:spcPct val="0"/>
              </a:spcBef>
              <a:buClrTx/>
              <a:buFont typeface="Arial" panose="020B0604020202020204" pitchFamily="34" charset="0"/>
              <a:buChar char="•"/>
            </a:pPr>
            <a:r>
              <a:rPr lang="en-NL" altLang="en-NL" dirty="0"/>
              <a:t>SOHO &amp; Cluster</a:t>
            </a:r>
          </a:p>
          <a:p>
            <a:pPr marL="285750" lvl="0" indent="-285750">
              <a:lnSpc>
                <a:spcPct val="100000"/>
              </a:lnSpc>
              <a:spcBef>
                <a:spcPct val="0"/>
              </a:spcBef>
              <a:buClrTx/>
              <a:buFont typeface="Arial" panose="020B0604020202020204" pitchFamily="34" charset="0"/>
              <a:buChar char="•"/>
            </a:pPr>
            <a:r>
              <a:rPr lang="en-NL" altLang="en-NL" dirty="0"/>
              <a:t>XMM</a:t>
            </a:r>
          </a:p>
          <a:p>
            <a:pPr lvl="0">
              <a:lnSpc>
                <a:spcPct val="100000"/>
              </a:lnSpc>
              <a:spcBef>
                <a:spcPct val="0"/>
              </a:spcBef>
              <a:buClrTx/>
            </a:pPr>
            <a:endParaRPr lang="en-NL" altLang="en-NL" dirty="0"/>
          </a:p>
          <a:p>
            <a:pPr lvl="0">
              <a:lnSpc>
                <a:spcPct val="100000"/>
              </a:lnSpc>
              <a:spcBef>
                <a:spcPct val="0"/>
              </a:spcBef>
              <a:buClrTx/>
            </a:pPr>
            <a:r>
              <a:rPr lang="en-NL" altLang="en-NL" dirty="0"/>
              <a:t>The Plus in Horizon 2000+</a:t>
            </a:r>
          </a:p>
          <a:p>
            <a:pPr marL="285750" lvl="0" indent="-285750">
              <a:lnSpc>
                <a:spcPct val="100000"/>
              </a:lnSpc>
              <a:spcBef>
                <a:spcPct val="0"/>
              </a:spcBef>
              <a:buClrTx/>
              <a:buFont typeface="Arial" panose="020B0604020202020204" pitchFamily="34" charset="0"/>
              <a:buChar char="•"/>
            </a:pPr>
            <a:r>
              <a:rPr lang="en-NL" altLang="en-NL" dirty="0"/>
              <a:t>Mercury</a:t>
            </a:r>
          </a:p>
          <a:p>
            <a:pPr marL="285750" lvl="0" indent="-285750">
              <a:lnSpc>
                <a:spcPct val="100000"/>
              </a:lnSpc>
              <a:spcBef>
                <a:spcPct val="0"/>
              </a:spcBef>
              <a:buClrTx/>
              <a:buFont typeface="Arial" panose="020B0604020202020204" pitchFamily="34" charset="0"/>
              <a:buChar char="•"/>
            </a:pPr>
            <a:r>
              <a:rPr lang="en-NL" altLang="en-NL" dirty="0"/>
              <a:t>Astrometry</a:t>
            </a:r>
          </a:p>
          <a:p>
            <a:pPr marL="285750" lvl="0" indent="-285750">
              <a:lnSpc>
                <a:spcPct val="100000"/>
              </a:lnSpc>
              <a:spcBef>
                <a:spcPct val="0"/>
              </a:spcBef>
              <a:buClrTx/>
              <a:buFont typeface="Arial" panose="020B0604020202020204" pitchFamily="34" charset="0"/>
              <a:buChar char="•"/>
            </a:pPr>
            <a:r>
              <a:rPr lang="en-NL" altLang="en-NL" dirty="0"/>
              <a:t>Gravitational waves</a:t>
            </a:r>
          </a:p>
          <a:p>
            <a:pPr marL="285750" lvl="0" indent="-285750">
              <a:lnSpc>
                <a:spcPct val="100000"/>
              </a:lnSpc>
              <a:spcBef>
                <a:spcPct val="0"/>
              </a:spcBef>
              <a:buClrTx/>
              <a:buFont typeface="Arial" panose="020B0604020202020204" pitchFamily="34" charset="0"/>
              <a:buChar char="•"/>
            </a:pPr>
            <a:r>
              <a:rPr lang="en-NL" altLang="en-NL" dirty="0"/>
              <a:t>(X-ray observatory)</a:t>
            </a:r>
          </a:p>
          <a:p>
            <a:endParaRPr lang="en-NL" dirty="0"/>
          </a:p>
        </p:txBody>
      </p:sp>
      <p:pic>
        <p:nvPicPr>
          <p:cNvPr id="4" name="Picture 3" descr="A screenshot of a computer game&#10;&#10;AI-generated content may be incorrect.">
            <a:extLst>
              <a:ext uri="{FF2B5EF4-FFF2-40B4-BE49-F238E27FC236}">
                <a16:creationId xmlns:a16="http://schemas.microsoft.com/office/drawing/2014/main" id="{16C89D1C-6C80-CA99-1FA1-F7C1845F0F51}"/>
              </a:ext>
            </a:extLst>
          </p:cNvPr>
          <p:cNvPicPr>
            <a:picLocks noChangeAspect="1"/>
          </p:cNvPicPr>
          <p:nvPr/>
        </p:nvPicPr>
        <p:blipFill>
          <a:blip r:embed="rId3"/>
          <a:srcRect t="4073" b="11767"/>
          <a:stretch>
            <a:fillRect/>
          </a:stretch>
        </p:blipFill>
        <p:spPr>
          <a:xfrm>
            <a:off x="6331527" y="1021708"/>
            <a:ext cx="4240199" cy="5270475"/>
          </a:xfrm>
          <a:prstGeom prst="rect">
            <a:avLst/>
          </a:prstGeom>
        </p:spPr>
      </p:pic>
    </p:spTree>
    <p:extLst>
      <p:ext uri="{BB962C8B-B14F-4D97-AF65-F5344CB8AC3E}">
        <p14:creationId xmlns:p14="http://schemas.microsoft.com/office/powerpoint/2010/main" val="215955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dissolve">
                                      <p:cBhvr>
                                        <p:cTn id="11" dur="500"/>
                                        <p:tgtEl>
                                          <p:spTgt spid="3">
                                            <p:txEl>
                                              <p:pRg st="2" end="2"/>
                                            </p:txEl>
                                          </p:spTgt>
                                        </p:tgtEl>
                                      </p:cBhvr>
                                    </p:animEffect>
                                  </p:childTnLst>
                                </p:cTn>
                              </p:par>
                            </p:childTnLst>
                          </p:cTn>
                        </p:par>
                        <p:par>
                          <p:cTn id="12" fill="hold">
                            <p:stCondLst>
                              <p:cond delay="2000"/>
                            </p:stCondLst>
                            <p:childTnLst>
                              <p:par>
                                <p:cTn id="13" presetID="9" presetClass="entr" presetSubtype="0" fill="hold"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par>
                          <p:cTn id="16" fill="hold">
                            <p:stCondLst>
                              <p:cond delay="3500"/>
                            </p:stCondLst>
                            <p:childTnLst>
                              <p:par>
                                <p:cTn id="17" presetID="9" presetClass="entr" presetSubtype="0" fill="hold" grpId="0"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par>
                          <p:cTn id="20" fill="hold">
                            <p:stCondLst>
                              <p:cond delay="5000"/>
                            </p:stCondLst>
                            <p:childTnLst>
                              <p:par>
                                <p:cTn id="21" presetID="9" presetClass="entr" presetSubtype="0" fill="hold" grpId="0" nodeType="afterEffect">
                                  <p:stCondLst>
                                    <p:cond delay="1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par>
                          <p:cTn id="24" fill="hold">
                            <p:stCondLst>
                              <p:cond delay="6500"/>
                            </p:stCondLst>
                            <p:childTnLst>
                              <p:par>
                                <p:cTn id="25" presetID="9" presetClass="entr" presetSubtype="0" fill="hold" grpId="0" nodeType="afterEffect">
                                  <p:stCondLst>
                                    <p:cond delay="10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par>
                          <p:cTn id="28" fill="hold">
                            <p:stCondLst>
                              <p:cond delay="8000"/>
                            </p:stCondLst>
                            <p:childTnLst>
                              <p:par>
                                <p:cTn id="29" presetID="9" presetClass="entr" presetSubtype="0" fill="hold" grpId="0" nodeType="afterEffect">
                                  <p:stCondLst>
                                    <p:cond delay="10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par>
                          <p:cTn id="32" fill="hold">
                            <p:stCondLst>
                              <p:cond delay="9500"/>
                            </p:stCondLst>
                            <p:childTnLst>
                              <p:par>
                                <p:cTn id="33" presetID="9" presetClass="entr" presetSubtype="0" fill="hold" grpId="0" nodeType="afterEffect">
                                  <p:stCondLst>
                                    <p:cond delay="100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dissolve">
                                      <p:cBhvr>
                                        <p:cTn id="35" dur="500"/>
                                        <p:tgtEl>
                                          <p:spTgt spid="3">
                                            <p:txEl>
                                              <p:pRg st="8" end="8"/>
                                            </p:txEl>
                                          </p:spTgt>
                                        </p:tgtEl>
                                      </p:cBhvr>
                                    </p:animEffect>
                                  </p:childTnLst>
                                </p:cTn>
                              </p:par>
                            </p:childTnLst>
                          </p:cTn>
                        </p:par>
                        <p:par>
                          <p:cTn id="36" fill="hold">
                            <p:stCondLst>
                              <p:cond delay="11000"/>
                            </p:stCondLst>
                            <p:childTnLst>
                              <p:par>
                                <p:cTn id="37" presetID="9" presetClass="entr" presetSubtype="0" fill="hold" grpId="0" nodeType="afterEffect">
                                  <p:stCondLst>
                                    <p:cond delay="100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dissolve">
                                      <p:cBhvr>
                                        <p:cTn id="39" dur="500"/>
                                        <p:tgtEl>
                                          <p:spTgt spid="3">
                                            <p:txEl>
                                              <p:pRg st="9" end="9"/>
                                            </p:txEl>
                                          </p:spTgt>
                                        </p:tgtEl>
                                      </p:cBhvr>
                                    </p:animEffect>
                                  </p:childTnLst>
                                </p:cTn>
                              </p:par>
                            </p:childTnLst>
                          </p:cTn>
                        </p:par>
                        <p:par>
                          <p:cTn id="40" fill="hold">
                            <p:stCondLst>
                              <p:cond delay="12500"/>
                            </p:stCondLst>
                            <p:childTnLst>
                              <p:par>
                                <p:cTn id="41" presetID="9" presetClass="entr" presetSubtype="0" fill="hold" grpId="0" nodeType="afterEffect">
                                  <p:stCondLst>
                                    <p:cond delay="100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dissolve">
                                      <p:cBhvr>
                                        <p:cTn id="43" dur="500"/>
                                        <p:tgtEl>
                                          <p:spTgt spid="3">
                                            <p:txEl>
                                              <p:pRg st="10" end="10"/>
                                            </p:txEl>
                                          </p:spTgt>
                                        </p:tgtEl>
                                      </p:cBhvr>
                                    </p:animEffect>
                                  </p:childTnLst>
                                </p:cTn>
                              </p:par>
                            </p:childTnLst>
                          </p:cTn>
                        </p:par>
                        <p:par>
                          <p:cTn id="44" fill="hold">
                            <p:stCondLst>
                              <p:cond delay="14000"/>
                            </p:stCondLst>
                            <p:childTnLst>
                              <p:par>
                                <p:cTn id="45" presetID="9" presetClass="entr" presetSubtype="0" fill="hold" grpId="0" nodeType="afterEffect">
                                  <p:stCondLst>
                                    <p:cond delay="100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dissolve">
                                      <p:cBhvr>
                                        <p:cTn id="47" dur="500"/>
                                        <p:tgtEl>
                                          <p:spTgt spid="3">
                                            <p:txEl>
                                              <p:pRg st="11" end="11"/>
                                            </p:txEl>
                                          </p:spTgt>
                                        </p:tgtEl>
                                      </p:cBhvr>
                                    </p:animEffect>
                                  </p:childTnLst>
                                </p:cTn>
                              </p:par>
                            </p:childTnLst>
                          </p:cTn>
                        </p:par>
                        <p:par>
                          <p:cTn id="48" fill="hold">
                            <p:stCondLst>
                              <p:cond delay="15500"/>
                            </p:stCondLst>
                            <p:childTnLst>
                              <p:par>
                                <p:cTn id="49" presetID="9" presetClass="entr" presetSubtype="0" fill="hold" grpId="0" nodeType="afterEffect">
                                  <p:stCondLst>
                                    <p:cond delay="1000"/>
                                  </p:stCondLst>
                                  <p:childTnLst>
                                    <p:set>
                                      <p:cBhvr>
                                        <p:cTn id="50" dur="1" fill="hold">
                                          <p:stCondLst>
                                            <p:cond delay="0"/>
                                          </p:stCondLst>
                                        </p:cTn>
                                        <p:tgtEl>
                                          <p:spTgt spid="3">
                                            <p:txEl>
                                              <p:pRg st="12" end="12"/>
                                            </p:txEl>
                                          </p:spTgt>
                                        </p:tgtEl>
                                        <p:attrNameLst>
                                          <p:attrName>style.visibility</p:attrName>
                                        </p:attrNameLst>
                                      </p:cBhvr>
                                      <p:to>
                                        <p:strVal val="visible"/>
                                      </p:to>
                                    </p:set>
                                    <p:animEffect transition="in" filter="dissolve">
                                      <p:cBhvr>
                                        <p:cTn id="51"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18290-62C1-61DF-FEB8-4BDABBEEBECD}"/>
              </a:ext>
            </a:extLst>
          </p:cNvPr>
          <p:cNvSpPr>
            <a:spLocks noGrp="1"/>
          </p:cNvSpPr>
          <p:nvPr>
            <p:ph type="title"/>
          </p:nvPr>
        </p:nvSpPr>
        <p:spPr/>
        <p:txBody>
          <a:bodyPr/>
          <a:lstStyle/>
          <a:p>
            <a:r>
              <a:rPr lang="en-GB" dirty="0"/>
              <a:t>T</a:t>
            </a:r>
            <a:r>
              <a:rPr lang="en-NL" dirty="0"/>
              <a:t>echnology gap</a:t>
            </a:r>
          </a:p>
        </p:txBody>
      </p:sp>
      <p:sp>
        <p:nvSpPr>
          <p:cNvPr id="3" name="Content Placeholder 2">
            <a:extLst>
              <a:ext uri="{FF2B5EF4-FFF2-40B4-BE49-F238E27FC236}">
                <a16:creationId xmlns:a16="http://schemas.microsoft.com/office/drawing/2014/main" id="{92FC94B1-1360-E393-1B4B-326B32FA5457}"/>
              </a:ext>
            </a:extLst>
          </p:cNvPr>
          <p:cNvSpPr>
            <a:spLocks noGrp="1"/>
          </p:cNvSpPr>
          <p:nvPr>
            <p:ph sz="half" idx="1"/>
          </p:nvPr>
        </p:nvSpPr>
        <p:spPr/>
        <p:txBody>
          <a:bodyPr/>
          <a:lstStyle/>
          <a:p>
            <a:endParaRPr lang="en-NL" dirty="0"/>
          </a:p>
        </p:txBody>
      </p:sp>
      <p:sp>
        <p:nvSpPr>
          <p:cNvPr id="6" name="Content Placeholder 5">
            <a:extLst>
              <a:ext uri="{FF2B5EF4-FFF2-40B4-BE49-F238E27FC236}">
                <a16:creationId xmlns:a16="http://schemas.microsoft.com/office/drawing/2014/main" id="{66C8A171-F1C1-69CE-6155-DA51EF8BFBBF}"/>
              </a:ext>
            </a:extLst>
          </p:cNvPr>
          <p:cNvSpPr>
            <a:spLocks noGrp="1"/>
          </p:cNvSpPr>
          <p:nvPr>
            <p:ph sz="half" idx="2"/>
          </p:nvPr>
        </p:nvSpPr>
        <p:spPr/>
        <p:txBody>
          <a:bodyPr/>
          <a:lstStyle/>
          <a:p>
            <a:endParaRPr lang="en-NL" dirty="0"/>
          </a:p>
        </p:txBody>
      </p:sp>
      <p:pic>
        <p:nvPicPr>
          <p:cNvPr id="5" name="Picture 4" descr="A close-up of a document&#10;&#10;AI-generated content may be incorrect.">
            <a:extLst>
              <a:ext uri="{FF2B5EF4-FFF2-40B4-BE49-F238E27FC236}">
                <a16:creationId xmlns:a16="http://schemas.microsoft.com/office/drawing/2014/main" id="{BD2500A3-DB62-8099-7665-B4EC9F2DC057}"/>
              </a:ext>
            </a:extLst>
          </p:cNvPr>
          <p:cNvPicPr>
            <a:picLocks noChangeAspect="1"/>
          </p:cNvPicPr>
          <p:nvPr/>
        </p:nvPicPr>
        <p:blipFill>
          <a:blip r:embed="rId3"/>
          <a:srcRect t="5678" r="3106"/>
          <a:stretch>
            <a:fillRect/>
          </a:stretch>
        </p:blipFill>
        <p:spPr>
          <a:xfrm>
            <a:off x="105163" y="1086085"/>
            <a:ext cx="10673674" cy="5242897"/>
          </a:xfrm>
          <a:prstGeom prst="rect">
            <a:avLst/>
          </a:prstGeom>
        </p:spPr>
      </p:pic>
    </p:spTree>
    <p:extLst>
      <p:ext uri="{BB962C8B-B14F-4D97-AF65-F5344CB8AC3E}">
        <p14:creationId xmlns:p14="http://schemas.microsoft.com/office/powerpoint/2010/main" val="285927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71ED5-8852-A4DA-03FC-BD5AB682A1A1}"/>
              </a:ext>
            </a:extLst>
          </p:cNvPr>
          <p:cNvSpPr>
            <a:spLocks noGrp="1"/>
          </p:cNvSpPr>
          <p:nvPr>
            <p:ph type="title"/>
          </p:nvPr>
        </p:nvSpPr>
        <p:spPr/>
        <p:txBody>
          <a:bodyPr/>
          <a:lstStyle/>
          <a:p>
            <a:r>
              <a:rPr lang="en-NL" dirty="0"/>
              <a:t>Technology gap</a:t>
            </a:r>
          </a:p>
        </p:txBody>
      </p:sp>
      <p:sp>
        <p:nvSpPr>
          <p:cNvPr id="3" name="Content Placeholder 2">
            <a:extLst>
              <a:ext uri="{FF2B5EF4-FFF2-40B4-BE49-F238E27FC236}">
                <a16:creationId xmlns:a16="http://schemas.microsoft.com/office/drawing/2014/main" id="{DFBB35CD-3908-02C8-1A83-5F4F6E44496C}"/>
              </a:ext>
            </a:extLst>
          </p:cNvPr>
          <p:cNvSpPr>
            <a:spLocks noGrp="1"/>
          </p:cNvSpPr>
          <p:nvPr>
            <p:ph sz="half" idx="1"/>
          </p:nvPr>
        </p:nvSpPr>
        <p:spPr>
          <a:xfrm>
            <a:off x="218859" y="1349298"/>
            <a:ext cx="5804673" cy="5018048"/>
          </a:xfrm>
        </p:spPr>
        <p:txBody>
          <a:bodyPr>
            <a:normAutofit fontScale="92500" lnSpcReduction="20000"/>
          </a:bodyPr>
          <a:lstStyle/>
          <a:p>
            <a:pPr marL="285750" lvl="0" indent="-285750">
              <a:buFont typeface="Arial" panose="020B0604020202020204" pitchFamily="34" charset="0"/>
              <a:buChar char="•"/>
            </a:pPr>
            <a:r>
              <a:rPr lang="en-US" altLang="en-US" dirty="0"/>
              <a:t>Test masses: large mass, high purity, freely floating</a:t>
            </a:r>
            <a:endParaRPr lang="en-NL" altLang="en-US" dirty="0"/>
          </a:p>
          <a:p>
            <a:pPr marL="285750" indent="-285750">
              <a:buFont typeface="Arial" panose="020B0604020202020204" pitchFamily="34" charset="0"/>
              <a:buChar char="•"/>
            </a:pPr>
            <a:r>
              <a:rPr lang="en-US" altLang="en-US" dirty="0"/>
              <a:t>Capacitance position and angular sensors at 4 mm distance</a:t>
            </a:r>
            <a:endParaRPr lang="en-NL" altLang="en-US" dirty="0"/>
          </a:p>
          <a:p>
            <a:pPr marL="285750" indent="-285750">
              <a:buFont typeface="Arial" panose="020B0604020202020204" pitchFamily="34" charset="0"/>
              <a:buChar char="•"/>
            </a:pPr>
            <a:r>
              <a:rPr lang="en-US" altLang="en-US" dirty="0"/>
              <a:t>Extremely low noise capacitance electronics</a:t>
            </a:r>
            <a:endParaRPr lang="en-NL" altLang="en-US" dirty="0"/>
          </a:p>
          <a:p>
            <a:pPr marL="285750" indent="-285750">
              <a:buFont typeface="Arial" panose="020B0604020202020204" pitchFamily="34" charset="0"/>
              <a:buChar char="•"/>
            </a:pPr>
            <a:r>
              <a:rPr lang="en-US" altLang="en-US" dirty="0"/>
              <a:t>Contactless removal of electrical charges</a:t>
            </a:r>
            <a:endParaRPr lang="en-NL" altLang="en-US" dirty="0"/>
          </a:p>
          <a:p>
            <a:pPr marL="285750" lvl="0" indent="-285750">
              <a:buFont typeface="Arial" panose="020B0604020202020204" pitchFamily="34" charset="0"/>
              <a:buChar char="•"/>
            </a:pPr>
            <a:r>
              <a:rPr lang="en-US" altLang="en-US" dirty="0"/>
              <a:t>Holding the test masses on ground, for launch, and release them for free flight</a:t>
            </a:r>
            <a:endParaRPr lang="en-NL" altLang="en-US" dirty="0"/>
          </a:p>
          <a:p>
            <a:pPr marL="285750" lvl="0" indent="-285750">
              <a:buFont typeface="Arial" panose="020B0604020202020204" pitchFamily="34" charset="0"/>
              <a:buChar char="•"/>
            </a:pPr>
            <a:r>
              <a:rPr lang="en-US" altLang="en-US" dirty="0"/>
              <a:t>Vacuum within the vacuum of space, including modelling of venting rates</a:t>
            </a:r>
            <a:endParaRPr lang="en-NL" altLang="en-US" dirty="0"/>
          </a:p>
          <a:p>
            <a:pPr marL="285750" lvl="0" indent="-285750">
              <a:buFont typeface="Arial" panose="020B0604020202020204" pitchFamily="34" charset="0"/>
              <a:buChar char="•"/>
            </a:pPr>
            <a:r>
              <a:rPr lang="en-US" altLang="en-US" dirty="0"/>
              <a:t>Thermal insulation (10 micro-Kelvin/√Hz) at room temperature</a:t>
            </a:r>
            <a:endParaRPr lang="en-NL" altLang="en-US" dirty="0"/>
          </a:p>
          <a:p>
            <a:pPr marL="285750" lvl="0" indent="-285750">
              <a:buFont typeface="Arial" panose="020B0604020202020204" pitchFamily="34" charset="0"/>
              <a:buChar char="•"/>
            </a:pPr>
            <a:r>
              <a:rPr lang="en-US" altLang="en-US" dirty="0"/>
              <a:t>Electro-magnetic modelling, insulation and compensation</a:t>
            </a:r>
            <a:endParaRPr lang="en-NL" altLang="en-US" dirty="0"/>
          </a:p>
          <a:p>
            <a:pPr marL="285750" lvl="0" indent="-285750">
              <a:buFont typeface="Arial" panose="020B0604020202020204" pitchFamily="34" charset="0"/>
              <a:buChar char="•"/>
            </a:pPr>
            <a:r>
              <a:rPr lang="en-US" altLang="en-US" dirty="0"/>
              <a:t>Compensation at nano-g level the self-generated gravitation field</a:t>
            </a:r>
            <a:endParaRPr lang="en-NL" altLang="en-US" dirty="0"/>
          </a:p>
          <a:p>
            <a:pPr marL="285750" lvl="0" indent="-285750">
              <a:buFont typeface="Arial" panose="020B0604020202020204" pitchFamily="34" charset="0"/>
              <a:buChar char="•"/>
            </a:pPr>
            <a:r>
              <a:rPr lang="en-US" altLang="en-US" dirty="0"/>
              <a:t>Micro-Newton, low noise thrusters as the only AOCS actuator</a:t>
            </a:r>
            <a:endParaRPr lang="en-NL" altLang="en-US" dirty="0"/>
          </a:p>
          <a:p>
            <a:endParaRPr lang="en-NL" dirty="0"/>
          </a:p>
        </p:txBody>
      </p:sp>
      <p:sp>
        <p:nvSpPr>
          <p:cNvPr id="4" name="Content Placeholder 3">
            <a:extLst>
              <a:ext uri="{FF2B5EF4-FFF2-40B4-BE49-F238E27FC236}">
                <a16:creationId xmlns:a16="http://schemas.microsoft.com/office/drawing/2014/main" id="{79FBC732-62A7-B7FE-7ADE-86D71C8D1105}"/>
              </a:ext>
            </a:extLst>
          </p:cNvPr>
          <p:cNvSpPr>
            <a:spLocks noGrp="1"/>
          </p:cNvSpPr>
          <p:nvPr>
            <p:ph sz="half" idx="2"/>
          </p:nvPr>
        </p:nvSpPr>
        <p:spPr>
          <a:xfrm>
            <a:off x="6227279" y="1184171"/>
            <a:ext cx="5762854" cy="5348302"/>
          </a:xfrm>
        </p:spPr>
        <p:txBody>
          <a:bodyPr>
            <a:normAutofit fontScale="92500" lnSpcReduction="10000"/>
          </a:bodyPr>
          <a:lstStyle/>
          <a:p>
            <a:pPr marL="285750" lvl="0" indent="-285750">
              <a:buFont typeface="Arial" panose="020B0604020202020204" pitchFamily="34" charset="0"/>
              <a:buChar char="•"/>
            </a:pPr>
            <a:r>
              <a:rPr lang="en-US" altLang="en-US" dirty="0"/>
              <a:t>Drag-free attitude control system</a:t>
            </a:r>
            <a:endParaRPr lang="en-NL" altLang="en-US" dirty="0"/>
          </a:p>
          <a:p>
            <a:pPr marL="285750" lvl="0" indent="-285750">
              <a:buFont typeface="Arial" panose="020B0604020202020204" pitchFamily="34" charset="0"/>
              <a:buChar char="•"/>
            </a:pPr>
            <a:r>
              <a:rPr lang="en-US" altLang="en-US" dirty="0"/>
              <a:t>Formation flying of 3 bodies: 2 test masses and 1 spacecraft</a:t>
            </a:r>
            <a:endParaRPr lang="en-NL" altLang="en-US" dirty="0"/>
          </a:p>
          <a:p>
            <a:pPr marL="538163" lvl="1" indent="-179388">
              <a:buFont typeface="Arial" panose="020B0604020202020204" pitchFamily="34" charset="0"/>
              <a:buChar char="•"/>
            </a:pPr>
            <a:r>
              <a:rPr lang="en-US" altLang="en-US" dirty="0"/>
              <a:t>Automatic control of 15 degrees of freedom, 10 times a second</a:t>
            </a:r>
            <a:endParaRPr lang="en-NL" altLang="en-US" dirty="0"/>
          </a:p>
          <a:p>
            <a:pPr marL="538163" lvl="1" indent="-179388">
              <a:buFont typeface="Arial" panose="020B0604020202020204" pitchFamily="34" charset="0"/>
              <a:buChar char="•"/>
            </a:pPr>
            <a:r>
              <a:rPr lang="en-US" altLang="en-US" dirty="0"/>
              <a:t>Nano-</a:t>
            </a:r>
            <a:r>
              <a:rPr lang="en-US" altLang="en-US" dirty="0" err="1"/>
              <a:t>metre</a:t>
            </a:r>
            <a:r>
              <a:rPr lang="en-US" altLang="en-US" dirty="0"/>
              <a:t> position precision in all axes</a:t>
            </a:r>
            <a:endParaRPr lang="en-NL" altLang="en-US" dirty="0"/>
          </a:p>
          <a:p>
            <a:pPr marL="538163" lvl="1" indent="-179388">
              <a:buFont typeface="Arial" panose="020B0604020202020204" pitchFamily="34" charset="0"/>
              <a:buChar char="•"/>
            </a:pPr>
            <a:r>
              <a:rPr lang="en-US" altLang="en-US" dirty="0"/>
              <a:t>Pico-</a:t>
            </a:r>
            <a:r>
              <a:rPr lang="en-US" altLang="en-US" dirty="0" err="1"/>
              <a:t>metre</a:t>
            </a:r>
            <a:r>
              <a:rPr lang="en-US" altLang="en-US" dirty="0"/>
              <a:t> position precision in one axis</a:t>
            </a:r>
            <a:endParaRPr lang="en-NL" altLang="en-US" dirty="0"/>
          </a:p>
          <a:p>
            <a:pPr marL="285750" lvl="0" indent="-285750">
              <a:buFont typeface="Arial" panose="020B0604020202020204" pitchFamily="34" charset="0"/>
              <a:buChar char="•"/>
            </a:pPr>
            <a:r>
              <a:rPr lang="en-US" altLang="en-US" dirty="0"/>
              <a:t>DFACS compensation of the largest disturbance: the solar pressure</a:t>
            </a:r>
            <a:endParaRPr lang="en-NL" altLang="en-US" dirty="0"/>
          </a:p>
          <a:p>
            <a:pPr marL="538163" lvl="1" indent="-179388">
              <a:buFont typeface="Arial" panose="020B0604020202020204" pitchFamily="34" charset="0"/>
              <a:buChar char="•"/>
            </a:pPr>
            <a:r>
              <a:rPr lang="en-US" altLang="en-US" dirty="0"/>
              <a:t>Which is ~21 </a:t>
            </a:r>
            <a:r>
              <a:rPr lang="en-US" altLang="en-US" dirty="0" err="1"/>
              <a:t>μN</a:t>
            </a:r>
            <a:r>
              <a:rPr lang="en-US" altLang="en-US" dirty="0"/>
              <a:t> (+7 </a:t>
            </a:r>
            <a:r>
              <a:rPr lang="en-US" altLang="en-US" dirty="0" err="1"/>
              <a:t>μN</a:t>
            </a:r>
            <a:r>
              <a:rPr lang="en-US" altLang="en-US" dirty="0"/>
              <a:t> of IR radiation)</a:t>
            </a:r>
            <a:endParaRPr lang="en-NL" altLang="en-US" dirty="0"/>
          </a:p>
          <a:p>
            <a:pPr marL="538163" lvl="1" indent="-179388">
              <a:buFont typeface="Arial" panose="020B0604020202020204" pitchFamily="34" charset="0"/>
              <a:buChar char="•"/>
            </a:pPr>
            <a:r>
              <a:rPr lang="en-US" altLang="en-US" dirty="0"/>
              <a:t>Thrusters accurate to less than 1 micro-Newton</a:t>
            </a:r>
            <a:endParaRPr lang="en-NL" altLang="en-US" dirty="0"/>
          </a:p>
          <a:p>
            <a:pPr marL="285750" lvl="0" indent="-285750">
              <a:buFont typeface="Arial" panose="020B0604020202020204" pitchFamily="34" charset="0"/>
              <a:buChar char="•"/>
            </a:pPr>
            <a:r>
              <a:rPr lang="en-US" altLang="en-US" dirty="0"/>
              <a:t>DFACS compensates all known disturbances</a:t>
            </a:r>
            <a:endParaRPr lang="en-NL" altLang="en-US" dirty="0"/>
          </a:p>
          <a:p>
            <a:pPr marL="538163" lvl="1" indent="-179388">
              <a:buFont typeface="Arial" panose="020B0604020202020204" pitchFamily="34" charset="0"/>
              <a:buChar char="•"/>
            </a:pPr>
            <a:r>
              <a:rPr lang="en-US" altLang="en-US" dirty="0"/>
              <a:t>About 17,000 parameters in the automatic control system</a:t>
            </a:r>
            <a:endParaRPr lang="en-NL" altLang="en-US" dirty="0"/>
          </a:p>
          <a:p>
            <a:pPr marL="538163" lvl="1" indent="-179388">
              <a:buFont typeface="Arial" panose="020B0604020202020204" pitchFamily="34" charset="0"/>
              <a:buChar char="•"/>
            </a:pPr>
            <a:r>
              <a:rPr lang="en-US" altLang="en-US" dirty="0"/>
              <a:t>More than 30 different sources of disturbances to the control system</a:t>
            </a:r>
            <a:endParaRPr lang="en-NL" altLang="en-US" dirty="0"/>
          </a:p>
        </p:txBody>
      </p:sp>
      <p:sp>
        <p:nvSpPr>
          <p:cNvPr id="5" name="Content Placeholder 2">
            <a:extLst>
              <a:ext uri="{FF2B5EF4-FFF2-40B4-BE49-F238E27FC236}">
                <a16:creationId xmlns:a16="http://schemas.microsoft.com/office/drawing/2014/main" id="{954610CC-E074-1927-F2DB-6A0B3594ACFA}"/>
              </a:ext>
            </a:extLst>
          </p:cNvPr>
          <p:cNvSpPr txBox="1">
            <a:spLocks/>
          </p:cNvSpPr>
          <p:nvPr/>
        </p:nvSpPr>
        <p:spPr bwMode="auto">
          <a:xfrm>
            <a:off x="219600" y="882193"/>
            <a:ext cx="11764800" cy="467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baseline="0">
                <a:solidFill>
                  <a:srgbClr val="335E6F"/>
                </a:solidFill>
                <a:latin typeface="Avenir Next Medium" panose="020B0503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baseline="0">
                <a:solidFill>
                  <a:srgbClr val="335E6F"/>
                </a:solidFill>
                <a:latin typeface="Avenir Next Medium" panose="020B0503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baseline="0">
                <a:solidFill>
                  <a:srgbClr val="335E6F"/>
                </a:solidFill>
                <a:latin typeface="Avenir Next Medium" panose="020B0503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baseline="0">
                <a:solidFill>
                  <a:srgbClr val="335E6F"/>
                </a:solidFill>
                <a:latin typeface="Avenir Next Medium" panose="020B0503020202020204" pitchFamily="34"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baseline="0">
                <a:solidFill>
                  <a:srgbClr val="335E6F"/>
                </a:solidFill>
                <a:latin typeface="Avenir Next Medium" panose="020B0503020202020204" pitchFamily="34"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302">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302">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302">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302">
                <a:solidFill>
                  <a:schemeClr val="bg2"/>
                </a:solidFill>
                <a:latin typeface="+mn-lt"/>
              </a:defRPr>
            </a:lvl9pPr>
          </a:lstStyle>
          <a:p>
            <a:r>
              <a:rPr lang="en-GB" kern="0" dirty="0"/>
              <a:t>T</a:t>
            </a:r>
            <a:r>
              <a:rPr lang="en-NL" kern="0" dirty="0"/>
              <a:t>he </a:t>
            </a:r>
            <a:r>
              <a:rPr lang="en-NL" b="1" kern="0" dirty="0"/>
              <a:t>canonical</a:t>
            </a:r>
            <a:r>
              <a:rPr lang="en-NL" kern="0" dirty="0"/>
              <a:t> list, a long list of firsts:</a:t>
            </a:r>
          </a:p>
        </p:txBody>
      </p:sp>
      <p:pic>
        <p:nvPicPr>
          <p:cNvPr id="6" name="Picture 5" descr="A close-up of a machine&#10;&#10;AI-generated content may be incorrect.">
            <a:extLst>
              <a:ext uri="{FF2B5EF4-FFF2-40B4-BE49-F238E27FC236}">
                <a16:creationId xmlns:a16="http://schemas.microsoft.com/office/drawing/2014/main" id="{E4565064-1A91-5E30-3559-6BA55CEBC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5306" y="0"/>
            <a:ext cx="2010032" cy="1503336"/>
          </a:xfrm>
          <a:prstGeom prst="rect">
            <a:avLst/>
          </a:prstGeom>
        </p:spPr>
      </p:pic>
    </p:spTree>
    <p:extLst>
      <p:ext uri="{BB962C8B-B14F-4D97-AF65-F5344CB8AC3E}">
        <p14:creationId xmlns:p14="http://schemas.microsoft.com/office/powerpoint/2010/main" val="204548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1000"/>
                            </p:stCondLst>
                            <p:childTnLst>
                              <p:par>
                                <p:cTn id="9" presetID="9" presetClass="entr" presetSubtype="0"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2000"/>
                            </p:stCondLst>
                            <p:childTnLst>
                              <p:par>
                                <p:cTn id="13" presetID="9" presetClass="entr" presetSubtype="0" fill="hold" grpId="0"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3000"/>
                            </p:stCondLst>
                            <p:childTnLst>
                              <p:par>
                                <p:cTn id="17" presetID="9" presetClass="entr" presetSubtype="0" fill="hold" grpId="0"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par>
                          <p:cTn id="20" fill="hold">
                            <p:stCondLst>
                              <p:cond delay="4000"/>
                            </p:stCondLst>
                            <p:childTnLst>
                              <p:par>
                                <p:cTn id="21" presetID="9" presetClass="entr" presetSubtype="0" fill="hold" grpId="0" nodeType="afterEffect">
                                  <p:stCondLst>
                                    <p:cond delay="5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par>
                          <p:cTn id="24" fill="hold">
                            <p:stCondLst>
                              <p:cond delay="5000"/>
                            </p:stCondLst>
                            <p:childTnLst>
                              <p:par>
                                <p:cTn id="25" presetID="9" presetClass="entr" presetSubtype="0" fill="hold" grpId="0" nodeType="afterEffect">
                                  <p:stCondLst>
                                    <p:cond delay="5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par>
                          <p:cTn id="28" fill="hold">
                            <p:stCondLst>
                              <p:cond delay="6000"/>
                            </p:stCondLst>
                            <p:childTnLst>
                              <p:par>
                                <p:cTn id="29" presetID="9" presetClass="entr" presetSubtype="0" fill="hold" grpId="0" nodeType="afterEffect">
                                  <p:stCondLst>
                                    <p:cond delay="5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par>
                          <p:cTn id="32" fill="hold">
                            <p:stCondLst>
                              <p:cond delay="7000"/>
                            </p:stCondLst>
                            <p:childTnLst>
                              <p:par>
                                <p:cTn id="33" presetID="9" presetClass="entr" presetSubtype="0" fill="hold" grpId="0" nodeType="afterEffect">
                                  <p:stCondLst>
                                    <p:cond delay="50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dissolve">
                                      <p:cBhvr>
                                        <p:cTn id="35" dur="500"/>
                                        <p:tgtEl>
                                          <p:spTgt spid="3">
                                            <p:txEl>
                                              <p:pRg st="7" end="7"/>
                                            </p:txEl>
                                          </p:spTgt>
                                        </p:tgtEl>
                                      </p:cBhvr>
                                    </p:animEffect>
                                  </p:childTnLst>
                                </p:cTn>
                              </p:par>
                            </p:childTnLst>
                          </p:cTn>
                        </p:par>
                        <p:par>
                          <p:cTn id="36" fill="hold">
                            <p:stCondLst>
                              <p:cond delay="8000"/>
                            </p:stCondLst>
                            <p:childTnLst>
                              <p:par>
                                <p:cTn id="37" presetID="9" presetClass="entr" presetSubtype="0" fill="hold" grpId="0" nodeType="afterEffect">
                                  <p:stCondLst>
                                    <p:cond delay="50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dissolve">
                                      <p:cBhvr>
                                        <p:cTn id="39" dur="500"/>
                                        <p:tgtEl>
                                          <p:spTgt spid="3">
                                            <p:txEl>
                                              <p:pRg st="8" end="8"/>
                                            </p:txEl>
                                          </p:spTgt>
                                        </p:tgtEl>
                                      </p:cBhvr>
                                    </p:animEffect>
                                  </p:childTnLst>
                                </p:cTn>
                              </p:par>
                            </p:childTnLst>
                          </p:cTn>
                        </p:par>
                        <p:par>
                          <p:cTn id="40" fill="hold">
                            <p:stCondLst>
                              <p:cond delay="9000"/>
                            </p:stCondLst>
                            <p:childTnLst>
                              <p:par>
                                <p:cTn id="41" presetID="9" presetClass="entr" presetSubtype="0" fill="hold" grpId="0" nodeType="afterEffect">
                                  <p:stCondLst>
                                    <p:cond delay="50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dissolve">
                                      <p:cBhvr>
                                        <p:cTn id="43" dur="500"/>
                                        <p:tgtEl>
                                          <p:spTgt spid="3">
                                            <p:txEl>
                                              <p:pRg st="9" end="9"/>
                                            </p:txEl>
                                          </p:spTgt>
                                        </p:tgtEl>
                                      </p:cBhvr>
                                    </p:animEffect>
                                  </p:childTnLst>
                                </p:cTn>
                              </p:par>
                            </p:childTnLst>
                          </p:cTn>
                        </p:par>
                        <p:par>
                          <p:cTn id="44" fill="hold">
                            <p:stCondLst>
                              <p:cond delay="10000"/>
                            </p:stCondLst>
                            <p:childTnLst>
                              <p:par>
                                <p:cTn id="45" presetID="9" presetClass="entr" presetSubtype="0" fill="hold" grpId="0" nodeType="afterEffect">
                                  <p:stCondLst>
                                    <p:cond delay="500"/>
                                  </p:stCondLst>
                                  <p:childTnLst>
                                    <p:set>
                                      <p:cBhvr>
                                        <p:cTn id="46" dur="1" fill="hold">
                                          <p:stCondLst>
                                            <p:cond delay="0"/>
                                          </p:stCondLst>
                                        </p:cTn>
                                        <p:tgtEl>
                                          <p:spTgt spid="4">
                                            <p:txEl>
                                              <p:pRg st="0" end="0"/>
                                            </p:txEl>
                                          </p:spTgt>
                                        </p:tgtEl>
                                        <p:attrNameLst>
                                          <p:attrName>style.visibility</p:attrName>
                                        </p:attrNameLst>
                                      </p:cBhvr>
                                      <p:to>
                                        <p:strVal val="visible"/>
                                      </p:to>
                                    </p:set>
                                    <p:animEffect transition="in" filter="dissolve">
                                      <p:cBhvr>
                                        <p:cTn id="47" dur="500"/>
                                        <p:tgtEl>
                                          <p:spTgt spid="4">
                                            <p:txEl>
                                              <p:pRg st="0" end="0"/>
                                            </p:txEl>
                                          </p:spTgt>
                                        </p:tgtEl>
                                      </p:cBhvr>
                                    </p:animEffect>
                                  </p:childTnLst>
                                </p:cTn>
                              </p:par>
                            </p:childTnLst>
                          </p:cTn>
                        </p:par>
                        <p:par>
                          <p:cTn id="48" fill="hold">
                            <p:stCondLst>
                              <p:cond delay="11000"/>
                            </p:stCondLst>
                            <p:childTnLst>
                              <p:par>
                                <p:cTn id="49" presetID="9" presetClass="entr" presetSubtype="0" fill="hold" grpId="0" nodeType="afterEffect">
                                  <p:stCondLst>
                                    <p:cond delay="500"/>
                                  </p:stCondLst>
                                  <p:childTnLst>
                                    <p:set>
                                      <p:cBhvr>
                                        <p:cTn id="50" dur="1" fill="hold">
                                          <p:stCondLst>
                                            <p:cond delay="0"/>
                                          </p:stCondLst>
                                        </p:cTn>
                                        <p:tgtEl>
                                          <p:spTgt spid="4">
                                            <p:txEl>
                                              <p:pRg st="1" end="1"/>
                                            </p:txEl>
                                          </p:spTgt>
                                        </p:tgtEl>
                                        <p:attrNameLst>
                                          <p:attrName>style.visibility</p:attrName>
                                        </p:attrNameLst>
                                      </p:cBhvr>
                                      <p:to>
                                        <p:strVal val="visible"/>
                                      </p:to>
                                    </p:set>
                                    <p:animEffect transition="in" filter="dissolve">
                                      <p:cBhvr>
                                        <p:cTn id="51" dur="500"/>
                                        <p:tgtEl>
                                          <p:spTgt spid="4">
                                            <p:txEl>
                                              <p:pRg st="1" end="1"/>
                                            </p:txEl>
                                          </p:spTgt>
                                        </p:tgtEl>
                                      </p:cBhvr>
                                    </p:animEffect>
                                  </p:childTnLst>
                                </p:cTn>
                              </p:par>
                            </p:childTnLst>
                          </p:cTn>
                        </p:par>
                        <p:par>
                          <p:cTn id="52" fill="hold">
                            <p:stCondLst>
                              <p:cond delay="12000"/>
                            </p:stCondLst>
                            <p:childTnLst>
                              <p:par>
                                <p:cTn id="53" presetID="9" presetClass="entr" presetSubtype="0" fill="hold" grpId="0" nodeType="afterEffect">
                                  <p:stCondLst>
                                    <p:cond delay="500"/>
                                  </p:stCondLst>
                                  <p:childTnLst>
                                    <p:set>
                                      <p:cBhvr>
                                        <p:cTn id="54" dur="1" fill="hold">
                                          <p:stCondLst>
                                            <p:cond delay="0"/>
                                          </p:stCondLst>
                                        </p:cTn>
                                        <p:tgtEl>
                                          <p:spTgt spid="4">
                                            <p:txEl>
                                              <p:pRg st="2" end="2"/>
                                            </p:txEl>
                                          </p:spTgt>
                                        </p:tgtEl>
                                        <p:attrNameLst>
                                          <p:attrName>style.visibility</p:attrName>
                                        </p:attrNameLst>
                                      </p:cBhvr>
                                      <p:to>
                                        <p:strVal val="visible"/>
                                      </p:to>
                                    </p:set>
                                    <p:animEffect transition="in" filter="dissolve">
                                      <p:cBhvr>
                                        <p:cTn id="55" dur="500"/>
                                        <p:tgtEl>
                                          <p:spTgt spid="4">
                                            <p:txEl>
                                              <p:pRg st="2" end="2"/>
                                            </p:txEl>
                                          </p:spTgt>
                                        </p:tgtEl>
                                      </p:cBhvr>
                                    </p:animEffect>
                                  </p:childTnLst>
                                </p:cTn>
                              </p:par>
                            </p:childTnLst>
                          </p:cTn>
                        </p:par>
                        <p:par>
                          <p:cTn id="56" fill="hold">
                            <p:stCondLst>
                              <p:cond delay="13000"/>
                            </p:stCondLst>
                            <p:childTnLst>
                              <p:par>
                                <p:cTn id="57" presetID="9" presetClass="entr" presetSubtype="0" fill="hold" grpId="0" nodeType="afterEffect">
                                  <p:stCondLst>
                                    <p:cond delay="500"/>
                                  </p:stCondLst>
                                  <p:childTnLst>
                                    <p:set>
                                      <p:cBhvr>
                                        <p:cTn id="58" dur="1" fill="hold">
                                          <p:stCondLst>
                                            <p:cond delay="0"/>
                                          </p:stCondLst>
                                        </p:cTn>
                                        <p:tgtEl>
                                          <p:spTgt spid="4">
                                            <p:txEl>
                                              <p:pRg st="3" end="3"/>
                                            </p:txEl>
                                          </p:spTgt>
                                        </p:tgtEl>
                                        <p:attrNameLst>
                                          <p:attrName>style.visibility</p:attrName>
                                        </p:attrNameLst>
                                      </p:cBhvr>
                                      <p:to>
                                        <p:strVal val="visible"/>
                                      </p:to>
                                    </p:set>
                                    <p:animEffect transition="in" filter="dissolve">
                                      <p:cBhvr>
                                        <p:cTn id="59" dur="500"/>
                                        <p:tgtEl>
                                          <p:spTgt spid="4">
                                            <p:txEl>
                                              <p:pRg st="3" end="3"/>
                                            </p:txEl>
                                          </p:spTgt>
                                        </p:tgtEl>
                                      </p:cBhvr>
                                    </p:animEffect>
                                  </p:childTnLst>
                                </p:cTn>
                              </p:par>
                            </p:childTnLst>
                          </p:cTn>
                        </p:par>
                        <p:par>
                          <p:cTn id="60" fill="hold">
                            <p:stCondLst>
                              <p:cond delay="14000"/>
                            </p:stCondLst>
                            <p:childTnLst>
                              <p:par>
                                <p:cTn id="61" presetID="9" presetClass="entr" presetSubtype="0" fill="hold" grpId="0" nodeType="afterEffect">
                                  <p:stCondLst>
                                    <p:cond delay="500"/>
                                  </p:stCondLst>
                                  <p:childTnLst>
                                    <p:set>
                                      <p:cBhvr>
                                        <p:cTn id="62" dur="1" fill="hold">
                                          <p:stCondLst>
                                            <p:cond delay="0"/>
                                          </p:stCondLst>
                                        </p:cTn>
                                        <p:tgtEl>
                                          <p:spTgt spid="4">
                                            <p:txEl>
                                              <p:pRg st="4" end="4"/>
                                            </p:txEl>
                                          </p:spTgt>
                                        </p:tgtEl>
                                        <p:attrNameLst>
                                          <p:attrName>style.visibility</p:attrName>
                                        </p:attrNameLst>
                                      </p:cBhvr>
                                      <p:to>
                                        <p:strVal val="visible"/>
                                      </p:to>
                                    </p:set>
                                    <p:animEffect transition="in" filter="dissolve">
                                      <p:cBhvr>
                                        <p:cTn id="63" dur="500"/>
                                        <p:tgtEl>
                                          <p:spTgt spid="4">
                                            <p:txEl>
                                              <p:pRg st="4" end="4"/>
                                            </p:txEl>
                                          </p:spTgt>
                                        </p:tgtEl>
                                      </p:cBhvr>
                                    </p:animEffect>
                                  </p:childTnLst>
                                </p:cTn>
                              </p:par>
                            </p:childTnLst>
                          </p:cTn>
                        </p:par>
                        <p:par>
                          <p:cTn id="64" fill="hold">
                            <p:stCondLst>
                              <p:cond delay="15000"/>
                            </p:stCondLst>
                            <p:childTnLst>
                              <p:par>
                                <p:cTn id="65" presetID="9" presetClass="entr" presetSubtype="0" fill="hold" grpId="0" nodeType="afterEffect">
                                  <p:stCondLst>
                                    <p:cond delay="500"/>
                                  </p:stCondLst>
                                  <p:childTnLst>
                                    <p:set>
                                      <p:cBhvr>
                                        <p:cTn id="66" dur="1" fill="hold">
                                          <p:stCondLst>
                                            <p:cond delay="0"/>
                                          </p:stCondLst>
                                        </p:cTn>
                                        <p:tgtEl>
                                          <p:spTgt spid="4">
                                            <p:txEl>
                                              <p:pRg st="5" end="5"/>
                                            </p:txEl>
                                          </p:spTgt>
                                        </p:tgtEl>
                                        <p:attrNameLst>
                                          <p:attrName>style.visibility</p:attrName>
                                        </p:attrNameLst>
                                      </p:cBhvr>
                                      <p:to>
                                        <p:strVal val="visible"/>
                                      </p:to>
                                    </p:set>
                                    <p:animEffect transition="in" filter="dissolve">
                                      <p:cBhvr>
                                        <p:cTn id="67" dur="500"/>
                                        <p:tgtEl>
                                          <p:spTgt spid="4">
                                            <p:txEl>
                                              <p:pRg st="5" end="5"/>
                                            </p:txEl>
                                          </p:spTgt>
                                        </p:tgtEl>
                                      </p:cBhvr>
                                    </p:animEffect>
                                  </p:childTnLst>
                                </p:cTn>
                              </p:par>
                            </p:childTnLst>
                          </p:cTn>
                        </p:par>
                        <p:par>
                          <p:cTn id="68" fill="hold">
                            <p:stCondLst>
                              <p:cond delay="16000"/>
                            </p:stCondLst>
                            <p:childTnLst>
                              <p:par>
                                <p:cTn id="69" presetID="9" presetClass="entr" presetSubtype="0" fill="hold" grpId="0" nodeType="afterEffect">
                                  <p:stCondLst>
                                    <p:cond delay="500"/>
                                  </p:stCondLst>
                                  <p:childTnLst>
                                    <p:set>
                                      <p:cBhvr>
                                        <p:cTn id="70" dur="1" fill="hold">
                                          <p:stCondLst>
                                            <p:cond delay="0"/>
                                          </p:stCondLst>
                                        </p:cTn>
                                        <p:tgtEl>
                                          <p:spTgt spid="4">
                                            <p:txEl>
                                              <p:pRg st="6" end="6"/>
                                            </p:txEl>
                                          </p:spTgt>
                                        </p:tgtEl>
                                        <p:attrNameLst>
                                          <p:attrName>style.visibility</p:attrName>
                                        </p:attrNameLst>
                                      </p:cBhvr>
                                      <p:to>
                                        <p:strVal val="visible"/>
                                      </p:to>
                                    </p:set>
                                    <p:animEffect transition="in" filter="dissolve">
                                      <p:cBhvr>
                                        <p:cTn id="71" dur="500"/>
                                        <p:tgtEl>
                                          <p:spTgt spid="4">
                                            <p:txEl>
                                              <p:pRg st="6" end="6"/>
                                            </p:txEl>
                                          </p:spTgt>
                                        </p:tgtEl>
                                      </p:cBhvr>
                                    </p:animEffect>
                                  </p:childTnLst>
                                </p:cTn>
                              </p:par>
                            </p:childTnLst>
                          </p:cTn>
                        </p:par>
                        <p:par>
                          <p:cTn id="72" fill="hold">
                            <p:stCondLst>
                              <p:cond delay="17000"/>
                            </p:stCondLst>
                            <p:childTnLst>
                              <p:par>
                                <p:cTn id="73" presetID="9" presetClass="entr" presetSubtype="0" fill="hold" grpId="0" nodeType="afterEffect">
                                  <p:stCondLst>
                                    <p:cond delay="500"/>
                                  </p:stCondLst>
                                  <p:childTnLst>
                                    <p:set>
                                      <p:cBhvr>
                                        <p:cTn id="74" dur="1" fill="hold">
                                          <p:stCondLst>
                                            <p:cond delay="0"/>
                                          </p:stCondLst>
                                        </p:cTn>
                                        <p:tgtEl>
                                          <p:spTgt spid="4">
                                            <p:txEl>
                                              <p:pRg st="7" end="7"/>
                                            </p:txEl>
                                          </p:spTgt>
                                        </p:tgtEl>
                                        <p:attrNameLst>
                                          <p:attrName>style.visibility</p:attrName>
                                        </p:attrNameLst>
                                      </p:cBhvr>
                                      <p:to>
                                        <p:strVal val="visible"/>
                                      </p:to>
                                    </p:set>
                                    <p:animEffect transition="in" filter="dissolve">
                                      <p:cBhvr>
                                        <p:cTn id="75" dur="500"/>
                                        <p:tgtEl>
                                          <p:spTgt spid="4">
                                            <p:txEl>
                                              <p:pRg st="7" end="7"/>
                                            </p:txEl>
                                          </p:spTgt>
                                        </p:tgtEl>
                                      </p:cBhvr>
                                    </p:animEffect>
                                  </p:childTnLst>
                                </p:cTn>
                              </p:par>
                            </p:childTnLst>
                          </p:cTn>
                        </p:par>
                        <p:par>
                          <p:cTn id="76" fill="hold">
                            <p:stCondLst>
                              <p:cond delay="18000"/>
                            </p:stCondLst>
                            <p:childTnLst>
                              <p:par>
                                <p:cTn id="77" presetID="9" presetClass="entr" presetSubtype="0" fill="hold" grpId="0" nodeType="afterEffect">
                                  <p:stCondLst>
                                    <p:cond delay="500"/>
                                  </p:stCondLst>
                                  <p:childTnLst>
                                    <p:set>
                                      <p:cBhvr>
                                        <p:cTn id="78" dur="1" fill="hold">
                                          <p:stCondLst>
                                            <p:cond delay="0"/>
                                          </p:stCondLst>
                                        </p:cTn>
                                        <p:tgtEl>
                                          <p:spTgt spid="4">
                                            <p:txEl>
                                              <p:pRg st="8" end="8"/>
                                            </p:txEl>
                                          </p:spTgt>
                                        </p:tgtEl>
                                        <p:attrNameLst>
                                          <p:attrName>style.visibility</p:attrName>
                                        </p:attrNameLst>
                                      </p:cBhvr>
                                      <p:to>
                                        <p:strVal val="visible"/>
                                      </p:to>
                                    </p:set>
                                    <p:animEffect transition="in" filter="dissolve">
                                      <p:cBhvr>
                                        <p:cTn id="79" dur="500"/>
                                        <p:tgtEl>
                                          <p:spTgt spid="4">
                                            <p:txEl>
                                              <p:pRg st="8" end="8"/>
                                            </p:txEl>
                                          </p:spTgt>
                                        </p:tgtEl>
                                      </p:cBhvr>
                                    </p:animEffect>
                                  </p:childTnLst>
                                </p:cTn>
                              </p:par>
                            </p:childTnLst>
                          </p:cTn>
                        </p:par>
                        <p:par>
                          <p:cTn id="80" fill="hold">
                            <p:stCondLst>
                              <p:cond delay="19000"/>
                            </p:stCondLst>
                            <p:childTnLst>
                              <p:par>
                                <p:cTn id="81" presetID="9" presetClass="entr" presetSubtype="0" fill="hold" grpId="0" nodeType="afterEffect">
                                  <p:stCondLst>
                                    <p:cond delay="500"/>
                                  </p:stCondLst>
                                  <p:childTnLst>
                                    <p:set>
                                      <p:cBhvr>
                                        <p:cTn id="82" dur="1" fill="hold">
                                          <p:stCondLst>
                                            <p:cond delay="0"/>
                                          </p:stCondLst>
                                        </p:cTn>
                                        <p:tgtEl>
                                          <p:spTgt spid="4">
                                            <p:txEl>
                                              <p:pRg st="9" end="9"/>
                                            </p:txEl>
                                          </p:spTgt>
                                        </p:tgtEl>
                                        <p:attrNameLst>
                                          <p:attrName>style.visibility</p:attrName>
                                        </p:attrNameLst>
                                      </p:cBhvr>
                                      <p:to>
                                        <p:strVal val="visible"/>
                                      </p:to>
                                    </p:set>
                                    <p:animEffect transition="in" filter="dissolve">
                                      <p:cBhvr>
                                        <p:cTn id="83" dur="500"/>
                                        <p:tgtEl>
                                          <p:spTgt spid="4">
                                            <p:txEl>
                                              <p:pRg st="9" end="9"/>
                                            </p:txEl>
                                          </p:spTgt>
                                        </p:tgtEl>
                                      </p:cBhvr>
                                    </p:animEffect>
                                  </p:childTnLst>
                                </p:cTn>
                              </p:par>
                            </p:childTnLst>
                          </p:cTn>
                        </p:par>
                        <p:par>
                          <p:cTn id="84" fill="hold">
                            <p:stCondLst>
                              <p:cond delay="20000"/>
                            </p:stCondLst>
                            <p:childTnLst>
                              <p:par>
                                <p:cTn id="85" presetID="9" presetClass="entr" presetSubtype="0" fill="hold" grpId="0" nodeType="afterEffect">
                                  <p:stCondLst>
                                    <p:cond delay="500"/>
                                  </p:stCondLst>
                                  <p:childTnLst>
                                    <p:set>
                                      <p:cBhvr>
                                        <p:cTn id="86" dur="1" fill="hold">
                                          <p:stCondLst>
                                            <p:cond delay="0"/>
                                          </p:stCondLst>
                                        </p:cTn>
                                        <p:tgtEl>
                                          <p:spTgt spid="4">
                                            <p:txEl>
                                              <p:pRg st="10" end="10"/>
                                            </p:txEl>
                                          </p:spTgt>
                                        </p:tgtEl>
                                        <p:attrNameLst>
                                          <p:attrName>style.visibility</p:attrName>
                                        </p:attrNameLst>
                                      </p:cBhvr>
                                      <p:to>
                                        <p:strVal val="visible"/>
                                      </p:to>
                                    </p:set>
                                    <p:animEffect transition="in" filter="dissolve">
                                      <p:cBhvr>
                                        <p:cTn id="87"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85291-9B6B-C887-211E-2E4200F171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C296DA-8E09-179F-59BE-CEF153C80928}"/>
              </a:ext>
            </a:extLst>
          </p:cNvPr>
          <p:cNvSpPr>
            <a:spLocks noGrp="1"/>
          </p:cNvSpPr>
          <p:nvPr>
            <p:ph type="title"/>
          </p:nvPr>
        </p:nvSpPr>
        <p:spPr/>
        <p:txBody>
          <a:bodyPr/>
          <a:lstStyle/>
          <a:p>
            <a:r>
              <a:rPr lang="en-NL" dirty="0"/>
              <a:t>Technology gap</a:t>
            </a:r>
          </a:p>
        </p:txBody>
      </p:sp>
      <p:sp>
        <p:nvSpPr>
          <p:cNvPr id="3" name="Content Placeholder 2">
            <a:extLst>
              <a:ext uri="{FF2B5EF4-FFF2-40B4-BE49-F238E27FC236}">
                <a16:creationId xmlns:a16="http://schemas.microsoft.com/office/drawing/2014/main" id="{CEED6C5B-D26C-B164-8ACD-2757B97424E1}"/>
              </a:ext>
            </a:extLst>
          </p:cNvPr>
          <p:cNvSpPr>
            <a:spLocks noGrp="1"/>
          </p:cNvSpPr>
          <p:nvPr>
            <p:ph sz="half" idx="1"/>
          </p:nvPr>
        </p:nvSpPr>
        <p:spPr>
          <a:xfrm>
            <a:off x="218859" y="1349298"/>
            <a:ext cx="5804673" cy="5018048"/>
          </a:xfrm>
        </p:spPr>
        <p:txBody>
          <a:bodyPr>
            <a:normAutofit fontScale="85000" lnSpcReduction="20000"/>
          </a:bodyPr>
          <a:lstStyle/>
          <a:p>
            <a:pPr marL="285750" lvl="0" indent="-285750">
              <a:buFont typeface="Arial" panose="020B0604020202020204" pitchFamily="34" charset="0"/>
              <a:buChar char="•"/>
            </a:pPr>
            <a:r>
              <a:rPr lang="en-GB" altLang="en-US" dirty="0"/>
              <a:t>Changing the mission reliability led to redundant architectures and units; this introduced, among other things, a new switching unit for the Front-End Electronics, which added noise and complexity</a:t>
            </a:r>
            <a:endParaRPr lang="en-NL" altLang="en-US" dirty="0"/>
          </a:p>
          <a:p>
            <a:pPr marL="285750" lvl="0" indent="-285750">
              <a:buFont typeface="Arial" panose="020B0604020202020204" pitchFamily="34" charset="0"/>
              <a:buChar char="•"/>
            </a:pPr>
            <a:r>
              <a:rPr lang="en-NL" altLang="en-US" dirty="0"/>
              <a:t>Test mass manufacturing, corners, internal voids, surface finish and crevasses</a:t>
            </a:r>
          </a:p>
          <a:p>
            <a:pPr marL="285750" lvl="0" indent="-285750">
              <a:buFont typeface="Arial" panose="020B0604020202020204" pitchFamily="34" charset="0"/>
              <a:buChar char="•"/>
            </a:pPr>
            <a:r>
              <a:rPr lang="en-NL" altLang="en-US" dirty="0"/>
              <a:t>Optical window material, fixation, coatings</a:t>
            </a:r>
          </a:p>
          <a:p>
            <a:pPr marL="285750" lvl="0" indent="-285750">
              <a:buFont typeface="Arial" panose="020B0604020202020204" pitchFamily="34" charset="0"/>
              <a:buChar char="•"/>
            </a:pPr>
            <a:r>
              <a:rPr lang="en-NL" altLang="en-US" dirty="0"/>
              <a:t>Photo-diode technology, radiation tolerance and mounting</a:t>
            </a:r>
          </a:p>
          <a:p>
            <a:pPr marL="285750" lvl="0" indent="-285750">
              <a:buFont typeface="Arial" panose="020B0604020202020204" pitchFamily="34" charset="0"/>
              <a:buChar char="•"/>
            </a:pPr>
            <a:r>
              <a:rPr lang="en-NL" altLang="en-US" dirty="0"/>
              <a:t>Fibre injectors onto the optical bench and into the vacuum enclousure</a:t>
            </a:r>
          </a:p>
          <a:p>
            <a:pPr marL="285750" lvl="0" indent="-285750">
              <a:buFont typeface="Arial" panose="020B0604020202020204" pitchFamily="34" charset="0"/>
              <a:buChar char="•"/>
            </a:pPr>
            <a:r>
              <a:rPr lang="en-NL" altLang="en-US" dirty="0"/>
              <a:t>Verifying that UV photons generate electron emmission from non-pure Au</a:t>
            </a:r>
          </a:p>
          <a:p>
            <a:pPr marL="285750" lvl="0" indent="-285750">
              <a:buFont typeface="Arial" panose="020B0604020202020204" pitchFamily="34" charset="0"/>
              <a:buChar char="•"/>
            </a:pPr>
            <a:r>
              <a:rPr lang="en-NL" altLang="en-US" dirty="0"/>
              <a:t>Allowable loads for Zerodur given the surface finish</a:t>
            </a:r>
          </a:p>
          <a:p>
            <a:pPr marL="285750" lvl="0" indent="-285750">
              <a:buFont typeface="Arial" panose="020B0604020202020204" pitchFamily="34" charset="0"/>
              <a:buChar char="•"/>
            </a:pPr>
            <a:r>
              <a:rPr lang="en-NL" altLang="en-US" dirty="0"/>
              <a:t>Changing from isostatic to hyper-static LCA mounting</a:t>
            </a:r>
          </a:p>
          <a:p>
            <a:pPr marL="285750" lvl="0" indent="-285750">
              <a:buFont typeface="Arial" panose="020B0604020202020204" pitchFamily="34" charset="0"/>
              <a:buChar char="•"/>
            </a:pPr>
            <a:r>
              <a:rPr lang="en-NL" altLang="en-US" dirty="0"/>
              <a:t>Finding fibres compatible with UV</a:t>
            </a:r>
          </a:p>
          <a:p>
            <a:pPr marL="285750" lvl="0" indent="-285750">
              <a:buFont typeface="Arial" panose="020B0604020202020204" pitchFamily="34" charset="0"/>
              <a:buChar char="•"/>
            </a:pPr>
            <a:r>
              <a:rPr lang="en-NL" altLang="en-US" dirty="0"/>
              <a:t>Testing of test mass release, of the electronics for long hours</a:t>
            </a:r>
          </a:p>
          <a:p>
            <a:pPr marL="285750" lvl="0" indent="-285750">
              <a:buFont typeface="Arial" panose="020B0604020202020204" pitchFamily="34" charset="0"/>
              <a:buChar char="•"/>
            </a:pPr>
            <a:r>
              <a:rPr lang="en-NL" altLang="en-US" dirty="0"/>
              <a:t>Simulating with GSE or SCOE the behaviour of the TM and electrodes</a:t>
            </a:r>
          </a:p>
        </p:txBody>
      </p:sp>
      <p:sp>
        <p:nvSpPr>
          <p:cNvPr id="4" name="Content Placeholder 3">
            <a:extLst>
              <a:ext uri="{FF2B5EF4-FFF2-40B4-BE49-F238E27FC236}">
                <a16:creationId xmlns:a16="http://schemas.microsoft.com/office/drawing/2014/main" id="{EC11A74F-3858-DA66-CDA7-88FA1594B7AD}"/>
              </a:ext>
            </a:extLst>
          </p:cNvPr>
          <p:cNvSpPr>
            <a:spLocks noGrp="1"/>
          </p:cNvSpPr>
          <p:nvPr>
            <p:ph sz="half" idx="2"/>
          </p:nvPr>
        </p:nvSpPr>
        <p:spPr>
          <a:xfrm>
            <a:off x="6227279" y="1184171"/>
            <a:ext cx="5762854" cy="5183175"/>
          </a:xfrm>
        </p:spPr>
        <p:txBody>
          <a:bodyPr>
            <a:normAutofit fontScale="85000" lnSpcReduction="20000"/>
          </a:bodyPr>
          <a:lstStyle/>
          <a:p>
            <a:pPr marL="285750" indent="-285750">
              <a:buFont typeface="Arial" panose="020B0604020202020204" pitchFamily="34" charset="0"/>
              <a:buChar char="•"/>
            </a:pPr>
            <a:endParaRPr lang="en-NL" altLang="en-US" dirty="0"/>
          </a:p>
          <a:p>
            <a:pPr marL="285750" indent="-285750">
              <a:buFont typeface="Arial" panose="020B0604020202020204" pitchFamily="34" charset="0"/>
              <a:buChar char="•"/>
            </a:pPr>
            <a:r>
              <a:rPr lang="en-NL" altLang="en-US" dirty="0"/>
              <a:t>Finding</a:t>
            </a:r>
            <a:r>
              <a:rPr lang="en-GB" altLang="en-US" dirty="0"/>
              <a:t> the sweet spot for the laser operation, maybe not helped by the uncertainty on the laser power dissipation through the electro-optical chain</a:t>
            </a:r>
            <a:endParaRPr lang="en-NL" altLang="en-US" dirty="0"/>
          </a:p>
          <a:p>
            <a:pPr marL="285750" indent="-285750">
              <a:buFont typeface="Arial" panose="020B0604020202020204" pitchFamily="34" charset="0"/>
              <a:buChar char="•"/>
            </a:pPr>
            <a:r>
              <a:rPr lang="en-NL" altLang="en-US" dirty="0"/>
              <a:t>Suppressing laser and TTL noise in the optical system</a:t>
            </a:r>
          </a:p>
          <a:p>
            <a:pPr marL="285750" lvl="0" indent="-285750">
              <a:buFont typeface="Arial" panose="020B0604020202020204" pitchFamily="34" charset="0"/>
              <a:buChar char="•"/>
            </a:pPr>
            <a:r>
              <a:rPr lang="en-NL" altLang="en-US" dirty="0"/>
              <a:t>Synchronisation of signals, actuation commands and data stamping</a:t>
            </a:r>
          </a:p>
          <a:p>
            <a:pPr marL="285750" lvl="0" indent="-285750">
              <a:buFont typeface="Arial" panose="020B0604020202020204" pitchFamily="34" charset="0"/>
              <a:buChar char="•"/>
            </a:pPr>
            <a:r>
              <a:rPr lang="en-NL" altLang="en-US" dirty="0"/>
              <a:t>Finding an acceptable micro-Newton propulsion system</a:t>
            </a:r>
          </a:p>
          <a:p>
            <a:pPr marL="285750" lvl="0" indent="-285750">
              <a:buFont typeface="Arial" panose="020B0604020202020204" pitchFamily="34" charset="0"/>
              <a:buChar char="•"/>
            </a:pPr>
            <a:r>
              <a:rPr lang="en-NL" altLang="en-US" dirty="0">
                <a:solidFill>
                  <a:srgbClr val="7030A0"/>
                </a:solidFill>
              </a:rPr>
              <a:t>Completely changing the micro-rocket technology and configuration after System CDR, the role of the sun (from DC force and disturbance to actuator) the DFACS and the software</a:t>
            </a:r>
          </a:p>
          <a:p>
            <a:pPr marL="285750" lvl="0" indent="-285750">
              <a:buFont typeface="Arial" panose="020B0604020202020204" pitchFamily="34" charset="0"/>
              <a:buChar char="•"/>
            </a:pPr>
            <a:r>
              <a:rPr lang="en-NL" altLang="en-US" dirty="0"/>
              <a:t>Verification of the optical system via the TOQM (thermo-optical qualification model)</a:t>
            </a:r>
          </a:p>
          <a:p>
            <a:pPr marL="285750" lvl="0" indent="-285750">
              <a:buFont typeface="Arial" panose="020B0604020202020204" pitchFamily="34" charset="0"/>
              <a:buChar char="•"/>
            </a:pPr>
            <a:r>
              <a:rPr lang="en-NL" altLang="en-US" dirty="0"/>
              <a:t>Designing the separation springs between the propulsion module and the s/c due to the minute thrust authority</a:t>
            </a:r>
          </a:p>
          <a:p>
            <a:pPr marL="285750" lvl="0" indent="-285750">
              <a:buFont typeface="Arial" panose="020B0604020202020204" pitchFamily="34" charset="0"/>
              <a:buChar char="•"/>
            </a:pPr>
            <a:r>
              <a:rPr lang="en-NL" altLang="en-US" dirty="0"/>
              <a:t>Designing the s/c while the launcher vehicle was in development, leading to a novel shock testing method and facility, AND launcher system safety constraints</a:t>
            </a:r>
          </a:p>
          <a:p>
            <a:pPr marL="285750" lvl="0" indent="-285750">
              <a:buFont typeface="Arial" panose="020B0604020202020204" pitchFamily="34" charset="0"/>
              <a:buChar char="•"/>
            </a:pPr>
            <a:r>
              <a:rPr lang="en-NL" altLang="en-US" dirty="0"/>
              <a:t>...</a:t>
            </a:r>
          </a:p>
        </p:txBody>
      </p:sp>
      <p:sp>
        <p:nvSpPr>
          <p:cNvPr id="5" name="Content Placeholder 2">
            <a:extLst>
              <a:ext uri="{FF2B5EF4-FFF2-40B4-BE49-F238E27FC236}">
                <a16:creationId xmlns:a16="http://schemas.microsoft.com/office/drawing/2014/main" id="{41C8BB95-C04E-BA95-BF67-80549A83AA43}"/>
              </a:ext>
            </a:extLst>
          </p:cNvPr>
          <p:cNvSpPr txBox="1">
            <a:spLocks/>
          </p:cNvSpPr>
          <p:nvPr/>
        </p:nvSpPr>
        <p:spPr bwMode="auto">
          <a:xfrm>
            <a:off x="219600" y="882193"/>
            <a:ext cx="11764800" cy="467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baseline="0">
                <a:solidFill>
                  <a:srgbClr val="335E6F"/>
                </a:solidFill>
                <a:latin typeface="Avenir Next Medium" panose="020B0503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baseline="0">
                <a:solidFill>
                  <a:srgbClr val="335E6F"/>
                </a:solidFill>
                <a:latin typeface="Avenir Next Medium" panose="020B0503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baseline="0">
                <a:solidFill>
                  <a:srgbClr val="335E6F"/>
                </a:solidFill>
                <a:latin typeface="Avenir Next Medium" panose="020B0503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baseline="0">
                <a:solidFill>
                  <a:srgbClr val="335E6F"/>
                </a:solidFill>
                <a:latin typeface="Avenir Next Medium" panose="020B0503020202020204" pitchFamily="34"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baseline="0">
                <a:solidFill>
                  <a:srgbClr val="335E6F"/>
                </a:solidFill>
                <a:latin typeface="Avenir Next Medium" panose="020B0503020202020204" pitchFamily="34"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302">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302">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302">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302">
                <a:solidFill>
                  <a:schemeClr val="bg2"/>
                </a:solidFill>
                <a:latin typeface="+mn-lt"/>
              </a:defRPr>
            </a:lvl9pPr>
          </a:lstStyle>
          <a:p>
            <a:r>
              <a:rPr lang="en-GB" kern="0" dirty="0"/>
              <a:t>T</a:t>
            </a:r>
            <a:r>
              <a:rPr lang="en-NL" kern="0" dirty="0"/>
              <a:t>he </a:t>
            </a:r>
            <a:r>
              <a:rPr lang="en-NL" b="1" kern="0" dirty="0"/>
              <a:t>extended</a:t>
            </a:r>
            <a:r>
              <a:rPr lang="en-NL" kern="0" dirty="0"/>
              <a:t> list, another long lists of firsts, which took twice the effort:</a:t>
            </a:r>
          </a:p>
        </p:txBody>
      </p:sp>
      <p:pic>
        <p:nvPicPr>
          <p:cNvPr id="6" name="Picture 5" descr="A close-up of a machine&#10;&#10;AI-generated content may be incorrect.">
            <a:extLst>
              <a:ext uri="{FF2B5EF4-FFF2-40B4-BE49-F238E27FC236}">
                <a16:creationId xmlns:a16="http://schemas.microsoft.com/office/drawing/2014/main" id="{A1A7FE92-9C01-F8F8-DD13-3DDFC58185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5306" y="0"/>
            <a:ext cx="2010032" cy="1503336"/>
          </a:xfrm>
          <a:prstGeom prst="rect">
            <a:avLst/>
          </a:prstGeom>
        </p:spPr>
      </p:pic>
    </p:spTree>
    <p:extLst>
      <p:ext uri="{BB962C8B-B14F-4D97-AF65-F5344CB8AC3E}">
        <p14:creationId xmlns:p14="http://schemas.microsoft.com/office/powerpoint/2010/main" val="370751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1000"/>
                            </p:stCondLst>
                            <p:childTnLst>
                              <p:par>
                                <p:cTn id="9" presetID="9" presetClass="entr" presetSubtype="0"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2000"/>
                            </p:stCondLst>
                            <p:childTnLst>
                              <p:par>
                                <p:cTn id="13" presetID="9" presetClass="entr" presetSubtype="0" fill="hold" grpId="0"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3000"/>
                            </p:stCondLst>
                            <p:childTnLst>
                              <p:par>
                                <p:cTn id="17" presetID="9" presetClass="entr" presetSubtype="0" fill="hold" grpId="0"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par>
                          <p:cTn id="20" fill="hold">
                            <p:stCondLst>
                              <p:cond delay="4000"/>
                            </p:stCondLst>
                            <p:childTnLst>
                              <p:par>
                                <p:cTn id="21" presetID="9" presetClass="entr" presetSubtype="0" fill="hold" grpId="0" nodeType="afterEffect">
                                  <p:stCondLst>
                                    <p:cond delay="5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par>
                          <p:cTn id="24" fill="hold">
                            <p:stCondLst>
                              <p:cond delay="5000"/>
                            </p:stCondLst>
                            <p:childTnLst>
                              <p:par>
                                <p:cTn id="25" presetID="9" presetClass="entr" presetSubtype="0" fill="hold" grpId="0" nodeType="afterEffect">
                                  <p:stCondLst>
                                    <p:cond delay="5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par>
                          <p:cTn id="28" fill="hold">
                            <p:stCondLst>
                              <p:cond delay="6000"/>
                            </p:stCondLst>
                            <p:childTnLst>
                              <p:par>
                                <p:cTn id="29" presetID="9" presetClass="entr" presetSubtype="0" fill="hold" grpId="0" nodeType="afterEffect">
                                  <p:stCondLst>
                                    <p:cond delay="5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par>
                          <p:cTn id="32" fill="hold">
                            <p:stCondLst>
                              <p:cond delay="7000"/>
                            </p:stCondLst>
                            <p:childTnLst>
                              <p:par>
                                <p:cTn id="33" presetID="9" presetClass="entr" presetSubtype="0" fill="hold" grpId="0" nodeType="afterEffect">
                                  <p:stCondLst>
                                    <p:cond delay="50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dissolve">
                                      <p:cBhvr>
                                        <p:cTn id="35" dur="500"/>
                                        <p:tgtEl>
                                          <p:spTgt spid="3">
                                            <p:txEl>
                                              <p:pRg st="7" end="7"/>
                                            </p:txEl>
                                          </p:spTgt>
                                        </p:tgtEl>
                                      </p:cBhvr>
                                    </p:animEffect>
                                  </p:childTnLst>
                                </p:cTn>
                              </p:par>
                            </p:childTnLst>
                          </p:cTn>
                        </p:par>
                        <p:par>
                          <p:cTn id="36" fill="hold">
                            <p:stCondLst>
                              <p:cond delay="8000"/>
                            </p:stCondLst>
                            <p:childTnLst>
                              <p:par>
                                <p:cTn id="37" presetID="9" presetClass="entr" presetSubtype="0" fill="hold" grpId="0" nodeType="afterEffect">
                                  <p:stCondLst>
                                    <p:cond delay="50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dissolve">
                                      <p:cBhvr>
                                        <p:cTn id="39" dur="500"/>
                                        <p:tgtEl>
                                          <p:spTgt spid="3">
                                            <p:txEl>
                                              <p:pRg st="8" end="8"/>
                                            </p:txEl>
                                          </p:spTgt>
                                        </p:tgtEl>
                                      </p:cBhvr>
                                    </p:animEffect>
                                  </p:childTnLst>
                                </p:cTn>
                              </p:par>
                            </p:childTnLst>
                          </p:cTn>
                        </p:par>
                        <p:par>
                          <p:cTn id="40" fill="hold">
                            <p:stCondLst>
                              <p:cond delay="9000"/>
                            </p:stCondLst>
                            <p:childTnLst>
                              <p:par>
                                <p:cTn id="41" presetID="9" presetClass="entr" presetSubtype="0" fill="hold" grpId="0" nodeType="afterEffect">
                                  <p:stCondLst>
                                    <p:cond delay="50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dissolve">
                                      <p:cBhvr>
                                        <p:cTn id="43" dur="500"/>
                                        <p:tgtEl>
                                          <p:spTgt spid="3">
                                            <p:txEl>
                                              <p:pRg st="9" end="9"/>
                                            </p:txEl>
                                          </p:spTgt>
                                        </p:tgtEl>
                                      </p:cBhvr>
                                    </p:animEffect>
                                  </p:childTnLst>
                                </p:cTn>
                              </p:par>
                            </p:childTnLst>
                          </p:cTn>
                        </p:par>
                        <p:par>
                          <p:cTn id="44" fill="hold">
                            <p:stCondLst>
                              <p:cond delay="10000"/>
                            </p:stCondLst>
                            <p:childTnLst>
                              <p:par>
                                <p:cTn id="45" presetID="9" presetClass="entr" presetSubtype="0" fill="hold" grpId="0" nodeType="afterEffect">
                                  <p:stCondLst>
                                    <p:cond delay="50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dissolve">
                                      <p:cBhvr>
                                        <p:cTn id="47" dur="500"/>
                                        <p:tgtEl>
                                          <p:spTgt spid="3">
                                            <p:txEl>
                                              <p:pRg st="10" end="10"/>
                                            </p:txEl>
                                          </p:spTgt>
                                        </p:tgtEl>
                                      </p:cBhvr>
                                    </p:animEffect>
                                  </p:childTnLst>
                                </p:cTn>
                              </p:par>
                            </p:childTnLst>
                          </p:cTn>
                        </p:par>
                        <p:par>
                          <p:cTn id="48" fill="hold">
                            <p:stCondLst>
                              <p:cond delay="11000"/>
                            </p:stCondLst>
                            <p:childTnLst>
                              <p:par>
                                <p:cTn id="49" presetID="9" presetClass="entr" presetSubtype="0" fill="hold" grpId="0" nodeType="afterEffect">
                                  <p:stCondLst>
                                    <p:cond delay="500"/>
                                  </p:stCondLst>
                                  <p:childTnLst>
                                    <p:set>
                                      <p:cBhvr>
                                        <p:cTn id="50" dur="1" fill="hold">
                                          <p:stCondLst>
                                            <p:cond delay="0"/>
                                          </p:stCondLst>
                                        </p:cTn>
                                        <p:tgtEl>
                                          <p:spTgt spid="4">
                                            <p:txEl>
                                              <p:pRg st="1" end="1"/>
                                            </p:txEl>
                                          </p:spTgt>
                                        </p:tgtEl>
                                        <p:attrNameLst>
                                          <p:attrName>style.visibility</p:attrName>
                                        </p:attrNameLst>
                                      </p:cBhvr>
                                      <p:to>
                                        <p:strVal val="visible"/>
                                      </p:to>
                                    </p:set>
                                    <p:animEffect transition="in" filter="dissolve">
                                      <p:cBhvr>
                                        <p:cTn id="51" dur="500"/>
                                        <p:tgtEl>
                                          <p:spTgt spid="4">
                                            <p:txEl>
                                              <p:pRg st="1" end="1"/>
                                            </p:txEl>
                                          </p:spTgt>
                                        </p:tgtEl>
                                      </p:cBhvr>
                                    </p:animEffect>
                                  </p:childTnLst>
                                </p:cTn>
                              </p:par>
                            </p:childTnLst>
                          </p:cTn>
                        </p:par>
                        <p:par>
                          <p:cTn id="52" fill="hold">
                            <p:stCondLst>
                              <p:cond delay="12000"/>
                            </p:stCondLst>
                            <p:childTnLst>
                              <p:par>
                                <p:cTn id="53" presetID="9" presetClass="entr" presetSubtype="0" fill="hold" grpId="0" nodeType="afterEffect">
                                  <p:stCondLst>
                                    <p:cond delay="500"/>
                                  </p:stCondLst>
                                  <p:childTnLst>
                                    <p:set>
                                      <p:cBhvr>
                                        <p:cTn id="54" dur="1" fill="hold">
                                          <p:stCondLst>
                                            <p:cond delay="0"/>
                                          </p:stCondLst>
                                        </p:cTn>
                                        <p:tgtEl>
                                          <p:spTgt spid="4">
                                            <p:txEl>
                                              <p:pRg st="2" end="2"/>
                                            </p:txEl>
                                          </p:spTgt>
                                        </p:tgtEl>
                                        <p:attrNameLst>
                                          <p:attrName>style.visibility</p:attrName>
                                        </p:attrNameLst>
                                      </p:cBhvr>
                                      <p:to>
                                        <p:strVal val="visible"/>
                                      </p:to>
                                    </p:set>
                                    <p:animEffect transition="in" filter="dissolve">
                                      <p:cBhvr>
                                        <p:cTn id="55" dur="500"/>
                                        <p:tgtEl>
                                          <p:spTgt spid="4">
                                            <p:txEl>
                                              <p:pRg st="2" end="2"/>
                                            </p:txEl>
                                          </p:spTgt>
                                        </p:tgtEl>
                                      </p:cBhvr>
                                    </p:animEffect>
                                  </p:childTnLst>
                                </p:cTn>
                              </p:par>
                            </p:childTnLst>
                          </p:cTn>
                        </p:par>
                        <p:par>
                          <p:cTn id="56" fill="hold">
                            <p:stCondLst>
                              <p:cond delay="13000"/>
                            </p:stCondLst>
                            <p:childTnLst>
                              <p:par>
                                <p:cTn id="57" presetID="9" presetClass="entr" presetSubtype="0" fill="hold" grpId="0" nodeType="afterEffect">
                                  <p:stCondLst>
                                    <p:cond delay="500"/>
                                  </p:stCondLst>
                                  <p:childTnLst>
                                    <p:set>
                                      <p:cBhvr>
                                        <p:cTn id="58" dur="1" fill="hold">
                                          <p:stCondLst>
                                            <p:cond delay="0"/>
                                          </p:stCondLst>
                                        </p:cTn>
                                        <p:tgtEl>
                                          <p:spTgt spid="4">
                                            <p:txEl>
                                              <p:pRg st="3" end="3"/>
                                            </p:txEl>
                                          </p:spTgt>
                                        </p:tgtEl>
                                        <p:attrNameLst>
                                          <p:attrName>style.visibility</p:attrName>
                                        </p:attrNameLst>
                                      </p:cBhvr>
                                      <p:to>
                                        <p:strVal val="visible"/>
                                      </p:to>
                                    </p:set>
                                    <p:animEffect transition="in" filter="dissolve">
                                      <p:cBhvr>
                                        <p:cTn id="59" dur="500"/>
                                        <p:tgtEl>
                                          <p:spTgt spid="4">
                                            <p:txEl>
                                              <p:pRg st="3" end="3"/>
                                            </p:txEl>
                                          </p:spTgt>
                                        </p:tgtEl>
                                      </p:cBhvr>
                                    </p:animEffect>
                                  </p:childTnLst>
                                </p:cTn>
                              </p:par>
                            </p:childTnLst>
                          </p:cTn>
                        </p:par>
                        <p:par>
                          <p:cTn id="60" fill="hold">
                            <p:stCondLst>
                              <p:cond delay="14000"/>
                            </p:stCondLst>
                            <p:childTnLst>
                              <p:par>
                                <p:cTn id="61" presetID="9" presetClass="entr" presetSubtype="0" fill="hold" grpId="0" nodeType="afterEffect">
                                  <p:stCondLst>
                                    <p:cond delay="500"/>
                                  </p:stCondLst>
                                  <p:childTnLst>
                                    <p:set>
                                      <p:cBhvr>
                                        <p:cTn id="62" dur="1" fill="hold">
                                          <p:stCondLst>
                                            <p:cond delay="0"/>
                                          </p:stCondLst>
                                        </p:cTn>
                                        <p:tgtEl>
                                          <p:spTgt spid="4">
                                            <p:txEl>
                                              <p:pRg st="4" end="4"/>
                                            </p:txEl>
                                          </p:spTgt>
                                        </p:tgtEl>
                                        <p:attrNameLst>
                                          <p:attrName>style.visibility</p:attrName>
                                        </p:attrNameLst>
                                      </p:cBhvr>
                                      <p:to>
                                        <p:strVal val="visible"/>
                                      </p:to>
                                    </p:set>
                                    <p:animEffect transition="in" filter="dissolve">
                                      <p:cBhvr>
                                        <p:cTn id="63" dur="500"/>
                                        <p:tgtEl>
                                          <p:spTgt spid="4">
                                            <p:txEl>
                                              <p:pRg st="4" end="4"/>
                                            </p:txEl>
                                          </p:spTgt>
                                        </p:tgtEl>
                                      </p:cBhvr>
                                    </p:animEffect>
                                  </p:childTnLst>
                                </p:cTn>
                              </p:par>
                            </p:childTnLst>
                          </p:cTn>
                        </p:par>
                        <p:par>
                          <p:cTn id="64" fill="hold">
                            <p:stCondLst>
                              <p:cond delay="15000"/>
                            </p:stCondLst>
                            <p:childTnLst>
                              <p:par>
                                <p:cTn id="65" presetID="9" presetClass="entr" presetSubtype="0" fill="hold" grpId="0" nodeType="afterEffect">
                                  <p:stCondLst>
                                    <p:cond delay="500"/>
                                  </p:stCondLst>
                                  <p:childTnLst>
                                    <p:set>
                                      <p:cBhvr>
                                        <p:cTn id="66" dur="1" fill="hold">
                                          <p:stCondLst>
                                            <p:cond delay="0"/>
                                          </p:stCondLst>
                                        </p:cTn>
                                        <p:tgtEl>
                                          <p:spTgt spid="4">
                                            <p:txEl>
                                              <p:pRg st="5" end="5"/>
                                            </p:txEl>
                                          </p:spTgt>
                                        </p:tgtEl>
                                        <p:attrNameLst>
                                          <p:attrName>style.visibility</p:attrName>
                                        </p:attrNameLst>
                                      </p:cBhvr>
                                      <p:to>
                                        <p:strVal val="visible"/>
                                      </p:to>
                                    </p:set>
                                    <p:animEffect transition="in" filter="dissolve">
                                      <p:cBhvr>
                                        <p:cTn id="67" dur="500"/>
                                        <p:tgtEl>
                                          <p:spTgt spid="4">
                                            <p:txEl>
                                              <p:pRg st="5" end="5"/>
                                            </p:txEl>
                                          </p:spTgt>
                                        </p:tgtEl>
                                      </p:cBhvr>
                                    </p:animEffect>
                                  </p:childTnLst>
                                </p:cTn>
                              </p:par>
                            </p:childTnLst>
                          </p:cTn>
                        </p:par>
                        <p:par>
                          <p:cTn id="68" fill="hold">
                            <p:stCondLst>
                              <p:cond delay="16000"/>
                            </p:stCondLst>
                            <p:childTnLst>
                              <p:par>
                                <p:cTn id="69" presetID="9" presetClass="entr" presetSubtype="0" fill="hold" grpId="0" nodeType="afterEffect">
                                  <p:stCondLst>
                                    <p:cond delay="500"/>
                                  </p:stCondLst>
                                  <p:childTnLst>
                                    <p:set>
                                      <p:cBhvr>
                                        <p:cTn id="70" dur="1" fill="hold">
                                          <p:stCondLst>
                                            <p:cond delay="0"/>
                                          </p:stCondLst>
                                        </p:cTn>
                                        <p:tgtEl>
                                          <p:spTgt spid="4">
                                            <p:txEl>
                                              <p:pRg st="6" end="6"/>
                                            </p:txEl>
                                          </p:spTgt>
                                        </p:tgtEl>
                                        <p:attrNameLst>
                                          <p:attrName>style.visibility</p:attrName>
                                        </p:attrNameLst>
                                      </p:cBhvr>
                                      <p:to>
                                        <p:strVal val="visible"/>
                                      </p:to>
                                    </p:set>
                                    <p:animEffect transition="in" filter="dissolve">
                                      <p:cBhvr>
                                        <p:cTn id="71" dur="500"/>
                                        <p:tgtEl>
                                          <p:spTgt spid="4">
                                            <p:txEl>
                                              <p:pRg st="6" end="6"/>
                                            </p:txEl>
                                          </p:spTgt>
                                        </p:tgtEl>
                                      </p:cBhvr>
                                    </p:animEffect>
                                  </p:childTnLst>
                                </p:cTn>
                              </p:par>
                            </p:childTnLst>
                          </p:cTn>
                        </p:par>
                        <p:par>
                          <p:cTn id="72" fill="hold">
                            <p:stCondLst>
                              <p:cond delay="17000"/>
                            </p:stCondLst>
                            <p:childTnLst>
                              <p:par>
                                <p:cTn id="73" presetID="9" presetClass="entr" presetSubtype="0" fill="hold" grpId="0" nodeType="afterEffect">
                                  <p:stCondLst>
                                    <p:cond delay="500"/>
                                  </p:stCondLst>
                                  <p:childTnLst>
                                    <p:set>
                                      <p:cBhvr>
                                        <p:cTn id="74" dur="1" fill="hold">
                                          <p:stCondLst>
                                            <p:cond delay="0"/>
                                          </p:stCondLst>
                                        </p:cTn>
                                        <p:tgtEl>
                                          <p:spTgt spid="4">
                                            <p:txEl>
                                              <p:pRg st="7" end="7"/>
                                            </p:txEl>
                                          </p:spTgt>
                                        </p:tgtEl>
                                        <p:attrNameLst>
                                          <p:attrName>style.visibility</p:attrName>
                                        </p:attrNameLst>
                                      </p:cBhvr>
                                      <p:to>
                                        <p:strVal val="visible"/>
                                      </p:to>
                                    </p:set>
                                    <p:animEffect transition="in" filter="dissolve">
                                      <p:cBhvr>
                                        <p:cTn id="75" dur="500"/>
                                        <p:tgtEl>
                                          <p:spTgt spid="4">
                                            <p:txEl>
                                              <p:pRg st="7" end="7"/>
                                            </p:txEl>
                                          </p:spTgt>
                                        </p:tgtEl>
                                      </p:cBhvr>
                                    </p:animEffect>
                                  </p:childTnLst>
                                </p:cTn>
                              </p:par>
                            </p:childTnLst>
                          </p:cTn>
                        </p:par>
                        <p:par>
                          <p:cTn id="76" fill="hold">
                            <p:stCondLst>
                              <p:cond delay="18000"/>
                            </p:stCondLst>
                            <p:childTnLst>
                              <p:par>
                                <p:cTn id="77" presetID="9" presetClass="entr" presetSubtype="0" fill="hold" grpId="0" nodeType="afterEffect">
                                  <p:stCondLst>
                                    <p:cond delay="500"/>
                                  </p:stCondLst>
                                  <p:childTnLst>
                                    <p:set>
                                      <p:cBhvr>
                                        <p:cTn id="78" dur="1" fill="hold">
                                          <p:stCondLst>
                                            <p:cond delay="0"/>
                                          </p:stCondLst>
                                        </p:cTn>
                                        <p:tgtEl>
                                          <p:spTgt spid="4">
                                            <p:txEl>
                                              <p:pRg st="8" end="8"/>
                                            </p:txEl>
                                          </p:spTgt>
                                        </p:tgtEl>
                                        <p:attrNameLst>
                                          <p:attrName>style.visibility</p:attrName>
                                        </p:attrNameLst>
                                      </p:cBhvr>
                                      <p:to>
                                        <p:strVal val="visible"/>
                                      </p:to>
                                    </p:set>
                                    <p:animEffect transition="in" filter="dissolve">
                                      <p:cBhvr>
                                        <p:cTn id="79" dur="500"/>
                                        <p:tgtEl>
                                          <p:spTgt spid="4">
                                            <p:txEl>
                                              <p:pRg st="8" end="8"/>
                                            </p:txEl>
                                          </p:spTgt>
                                        </p:tgtEl>
                                      </p:cBhvr>
                                    </p:animEffect>
                                  </p:childTnLst>
                                </p:cTn>
                              </p:par>
                            </p:childTnLst>
                          </p:cTn>
                        </p:par>
                        <p:par>
                          <p:cTn id="80" fill="hold">
                            <p:stCondLst>
                              <p:cond delay="19000"/>
                            </p:stCondLst>
                            <p:childTnLst>
                              <p:par>
                                <p:cTn id="81" presetID="9" presetClass="entr" presetSubtype="0" fill="hold" grpId="0" nodeType="afterEffect">
                                  <p:stCondLst>
                                    <p:cond delay="500"/>
                                  </p:stCondLst>
                                  <p:childTnLst>
                                    <p:set>
                                      <p:cBhvr>
                                        <p:cTn id="82" dur="1" fill="hold">
                                          <p:stCondLst>
                                            <p:cond delay="0"/>
                                          </p:stCondLst>
                                        </p:cTn>
                                        <p:tgtEl>
                                          <p:spTgt spid="4">
                                            <p:txEl>
                                              <p:pRg st="9" end="9"/>
                                            </p:txEl>
                                          </p:spTgt>
                                        </p:tgtEl>
                                        <p:attrNameLst>
                                          <p:attrName>style.visibility</p:attrName>
                                        </p:attrNameLst>
                                      </p:cBhvr>
                                      <p:to>
                                        <p:strVal val="visible"/>
                                      </p:to>
                                    </p:set>
                                    <p:animEffect transition="in" filter="dissolve">
                                      <p:cBhvr>
                                        <p:cTn id="83"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7CEC-0BF1-651B-2A0C-855F81820F35}"/>
              </a:ext>
            </a:extLst>
          </p:cNvPr>
          <p:cNvSpPr>
            <a:spLocks noGrp="1"/>
          </p:cNvSpPr>
          <p:nvPr>
            <p:ph type="title"/>
          </p:nvPr>
        </p:nvSpPr>
        <p:spPr/>
        <p:txBody>
          <a:bodyPr/>
          <a:lstStyle/>
          <a:p>
            <a:r>
              <a:rPr lang="en-NL" dirty="0"/>
              <a:t>Caged in a mechanism</a:t>
            </a:r>
          </a:p>
        </p:txBody>
      </p:sp>
      <p:sp>
        <p:nvSpPr>
          <p:cNvPr id="3" name="Content Placeholder 2">
            <a:extLst>
              <a:ext uri="{FF2B5EF4-FFF2-40B4-BE49-F238E27FC236}">
                <a16:creationId xmlns:a16="http://schemas.microsoft.com/office/drawing/2014/main" id="{B74FBC68-5C2A-E530-FBBD-B56D1A3D4E35}"/>
              </a:ext>
            </a:extLst>
          </p:cNvPr>
          <p:cNvSpPr>
            <a:spLocks noGrp="1"/>
          </p:cNvSpPr>
          <p:nvPr>
            <p:ph sz="half" idx="1"/>
          </p:nvPr>
        </p:nvSpPr>
        <p:spPr/>
        <p:txBody>
          <a:bodyPr/>
          <a:lstStyle/>
          <a:p>
            <a:endParaRPr lang="en-NL"/>
          </a:p>
        </p:txBody>
      </p:sp>
      <p:sp>
        <p:nvSpPr>
          <p:cNvPr id="4" name="Content Placeholder 3">
            <a:extLst>
              <a:ext uri="{FF2B5EF4-FFF2-40B4-BE49-F238E27FC236}">
                <a16:creationId xmlns:a16="http://schemas.microsoft.com/office/drawing/2014/main" id="{A5BDFE1F-3531-1AFE-8555-538588344E35}"/>
              </a:ext>
            </a:extLst>
          </p:cNvPr>
          <p:cNvSpPr>
            <a:spLocks noGrp="1"/>
          </p:cNvSpPr>
          <p:nvPr>
            <p:ph sz="half" idx="2"/>
          </p:nvPr>
        </p:nvSpPr>
        <p:spPr/>
        <p:txBody>
          <a:bodyPr/>
          <a:lstStyle/>
          <a:p>
            <a:endParaRPr lang="en-NL"/>
          </a:p>
        </p:txBody>
      </p:sp>
      <p:pic>
        <p:nvPicPr>
          <p:cNvPr id="5" name="Picture 4" descr="A group of people standing in front of a large screen&#10;&#10;AI-generated content may be incorrect.">
            <a:extLst>
              <a:ext uri="{FF2B5EF4-FFF2-40B4-BE49-F238E27FC236}">
                <a16:creationId xmlns:a16="http://schemas.microsoft.com/office/drawing/2014/main" id="{96B650D3-D49E-74EC-ADCC-000E1D7545F8}"/>
              </a:ext>
            </a:extLst>
          </p:cNvPr>
          <p:cNvPicPr>
            <a:picLocks noChangeAspect="1"/>
          </p:cNvPicPr>
          <p:nvPr/>
        </p:nvPicPr>
        <p:blipFill>
          <a:blip r:embed="rId3">
            <a:extLst>
              <a:ext uri="{28A0092B-C50C-407E-A947-70E740481C1C}">
                <a14:useLocalDpi xmlns:a14="http://schemas.microsoft.com/office/drawing/2010/main" val="0"/>
              </a:ext>
            </a:extLst>
          </a:blip>
          <a:srcRect l="10901" t="26460" r="8491" b="3843"/>
          <a:stretch>
            <a:fillRect/>
          </a:stretch>
        </p:blipFill>
        <p:spPr>
          <a:xfrm>
            <a:off x="1519686" y="971097"/>
            <a:ext cx="9415186" cy="5403337"/>
          </a:xfrm>
          <a:prstGeom prst="rect">
            <a:avLst/>
          </a:prstGeom>
        </p:spPr>
      </p:pic>
    </p:spTree>
    <p:extLst>
      <p:ext uri="{BB962C8B-B14F-4D97-AF65-F5344CB8AC3E}">
        <p14:creationId xmlns:p14="http://schemas.microsoft.com/office/powerpoint/2010/main" val="2826863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52A893-EE7F-47FA-8308-7A0FEBB56D48}"/>
              </a:ext>
            </a:extLst>
          </p:cNvPr>
          <p:cNvSpPr/>
          <p:nvPr/>
        </p:nvSpPr>
        <p:spPr>
          <a:xfrm>
            <a:off x="4996078" y="2256135"/>
            <a:ext cx="944489" cy="1569660"/>
          </a:xfrm>
          <a:prstGeom prst="rect">
            <a:avLst/>
          </a:prstGeom>
          <a:noFill/>
        </p:spPr>
        <p:txBody>
          <a:bodyPr wrap="none" lIns="91440" tIns="45720" rIns="91440" bIns="45720">
            <a:spAutoFit/>
          </a:bodyPr>
          <a:lstStyle/>
          <a:p>
            <a:pPr algn="ctr"/>
            <a:r>
              <a:rPr lang="en-GB" sz="9600" b="1" cap="none" spc="0" dirty="0">
                <a:ln w="22225">
                  <a:solidFill>
                    <a:schemeClr val="accent2"/>
                  </a:solidFill>
                  <a:prstDash val="solid"/>
                </a:ln>
                <a:solidFill>
                  <a:schemeClr val="accent2">
                    <a:lumMod val="40000"/>
                    <a:lumOff val="60000"/>
                  </a:schemeClr>
                </a:solidFill>
                <a:effectLst/>
              </a:rPr>
              <a:t>?</a:t>
            </a:r>
          </a:p>
        </p:txBody>
      </p:sp>
      <p:sp>
        <p:nvSpPr>
          <p:cNvPr id="2" name="Title 1">
            <a:extLst>
              <a:ext uri="{FF2B5EF4-FFF2-40B4-BE49-F238E27FC236}">
                <a16:creationId xmlns:a16="http://schemas.microsoft.com/office/drawing/2014/main" id="{4763C1D1-FC47-93F2-46AE-1353B14D2932}"/>
              </a:ext>
            </a:extLst>
          </p:cNvPr>
          <p:cNvSpPr>
            <a:spLocks noGrp="1"/>
          </p:cNvSpPr>
          <p:nvPr>
            <p:ph type="title"/>
          </p:nvPr>
        </p:nvSpPr>
        <p:spPr/>
        <p:txBody>
          <a:bodyPr/>
          <a:lstStyle/>
          <a:p>
            <a:r>
              <a:rPr lang="en-NL" dirty="0"/>
              <a:t>Who is doubting here?</a:t>
            </a:r>
          </a:p>
        </p:txBody>
      </p:sp>
      <p:sp>
        <p:nvSpPr>
          <p:cNvPr id="3" name="Content Placeholder 2">
            <a:extLst>
              <a:ext uri="{FF2B5EF4-FFF2-40B4-BE49-F238E27FC236}">
                <a16:creationId xmlns:a16="http://schemas.microsoft.com/office/drawing/2014/main" id="{8F333A62-855E-C7EC-CB10-633FDFFD58CA}"/>
              </a:ext>
            </a:extLst>
          </p:cNvPr>
          <p:cNvSpPr>
            <a:spLocks noGrp="1"/>
          </p:cNvSpPr>
          <p:nvPr>
            <p:ph idx="1"/>
          </p:nvPr>
        </p:nvSpPr>
        <p:spPr>
          <a:xfrm>
            <a:off x="240938" y="5656195"/>
            <a:ext cx="11743462" cy="553998"/>
          </a:xfrm>
        </p:spPr>
        <p:txBody>
          <a:bodyPr/>
          <a:lstStyle/>
          <a:p>
            <a:r>
              <a:rPr lang="en-NL" dirty="0"/>
              <a:t>The SWT get their mission polos in Oct 2014</a:t>
            </a:r>
          </a:p>
        </p:txBody>
      </p:sp>
      <p:pic>
        <p:nvPicPr>
          <p:cNvPr id="5" name="Picture 4" descr="A group of people standing in a room with their hands up&#10;&#10;AI-generated content may be incorrect.">
            <a:extLst>
              <a:ext uri="{FF2B5EF4-FFF2-40B4-BE49-F238E27FC236}">
                <a16:creationId xmlns:a16="http://schemas.microsoft.com/office/drawing/2014/main" id="{0CF69B8F-FFC0-2B2E-E81A-A1B964F97ED1}"/>
              </a:ext>
            </a:extLst>
          </p:cNvPr>
          <p:cNvPicPr>
            <a:picLocks noChangeAspect="1"/>
          </p:cNvPicPr>
          <p:nvPr/>
        </p:nvPicPr>
        <p:blipFill>
          <a:blip r:embed="rId3">
            <a:extLst>
              <a:ext uri="{28A0092B-C50C-407E-A947-70E740481C1C}">
                <a14:useLocalDpi xmlns:a14="http://schemas.microsoft.com/office/drawing/2010/main" val="0"/>
              </a:ext>
            </a:extLst>
          </a:blip>
          <a:srcRect t="8797" b="31992"/>
          <a:stretch>
            <a:fillRect/>
          </a:stretch>
        </p:blipFill>
        <p:spPr>
          <a:xfrm>
            <a:off x="240938" y="1015049"/>
            <a:ext cx="10454770" cy="4641146"/>
          </a:xfrm>
          <a:prstGeom prst="rect">
            <a:avLst/>
          </a:prstGeom>
        </p:spPr>
      </p:pic>
    </p:spTree>
    <p:extLst>
      <p:ext uri="{BB962C8B-B14F-4D97-AF65-F5344CB8AC3E}">
        <p14:creationId xmlns:p14="http://schemas.microsoft.com/office/powerpoint/2010/main" val="421897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98BAB-8619-660B-0422-AD7213FB63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6AD61B-4479-BA33-2421-B411D1DEB47B}"/>
              </a:ext>
            </a:extLst>
          </p:cNvPr>
          <p:cNvSpPr>
            <a:spLocks noGrp="1"/>
          </p:cNvSpPr>
          <p:nvPr>
            <p:ph type="title"/>
          </p:nvPr>
        </p:nvSpPr>
        <p:spPr/>
        <p:txBody>
          <a:bodyPr/>
          <a:lstStyle/>
          <a:p>
            <a:r>
              <a:rPr lang="en-NL" dirty="0"/>
              <a:t>From ground to space: a singularity</a:t>
            </a:r>
          </a:p>
        </p:txBody>
      </p:sp>
      <p:pic>
        <p:nvPicPr>
          <p:cNvPr id="12" name="Picture 11" descr="A group of men in a room&#10;&#10;AI-generated content may be incorrect.">
            <a:extLst>
              <a:ext uri="{FF2B5EF4-FFF2-40B4-BE49-F238E27FC236}">
                <a16:creationId xmlns:a16="http://schemas.microsoft.com/office/drawing/2014/main" id="{5373F1C9-8362-94F0-E751-ADC915B0FF68}"/>
              </a:ext>
            </a:extLst>
          </p:cNvPr>
          <p:cNvPicPr>
            <a:picLocks noChangeAspect="1"/>
          </p:cNvPicPr>
          <p:nvPr/>
        </p:nvPicPr>
        <p:blipFill>
          <a:blip r:embed="rId3">
            <a:extLst>
              <a:ext uri="{28A0092B-C50C-407E-A947-70E740481C1C}">
                <a14:useLocalDpi xmlns:a14="http://schemas.microsoft.com/office/drawing/2010/main" val="0"/>
              </a:ext>
            </a:extLst>
          </a:blip>
          <a:srcRect l="28779" t="4886" r="20805" b="13340"/>
          <a:stretch>
            <a:fillRect/>
          </a:stretch>
        </p:blipFill>
        <p:spPr>
          <a:xfrm>
            <a:off x="215999" y="908403"/>
            <a:ext cx="4844011" cy="5892755"/>
          </a:xfrm>
          <a:prstGeom prst="rect">
            <a:avLst/>
          </a:prstGeom>
        </p:spPr>
      </p:pic>
      <p:pic>
        <p:nvPicPr>
          <p:cNvPr id="14" name="Picture 13" descr="A group of people standing in a room&#10;&#10;AI-generated content may be incorrect.">
            <a:extLst>
              <a:ext uri="{FF2B5EF4-FFF2-40B4-BE49-F238E27FC236}">
                <a16:creationId xmlns:a16="http://schemas.microsoft.com/office/drawing/2014/main" id="{6F996087-939D-EFA3-026C-80E711C11516}"/>
              </a:ext>
            </a:extLst>
          </p:cNvPr>
          <p:cNvPicPr>
            <a:picLocks noChangeAspect="1"/>
          </p:cNvPicPr>
          <p:nvPr/>
        </p:nvPicPr>
        <p:blipFill>
          <a:blip r:embed="rId4">
            <a:extLst>
              <a:ext uri="{28A0092B-C50C-407E-A947-70E740481C1C}">
                <a14:useLocalDpi xmlns:a14="http://schemas.microsoft.com/office/drawing/2010/main" val="0"/>
              </a:ext>
            </a:extLst>
          </a:blip>
          <a:srcRect l="7001" t="28993" r="2790" b="19202"/>
          <a:stretch>
            <a:fillRect/>
          </a:stretch>
        </p:blipFill>
        <p:spPr>
          <a:xfrm>
            <a:off x="216000" y="1385747"/>
            <a:ext cx="11643680" cy="4457700"/>
          </a:xfrm>
          <a:prstGeom prst="rect">
            <a:avLst/>
          </a:prstGeom>
        </p:spPr>
      </p:pic>
      <p:pic>
        <p:nvPicPr>
          <p:cNvPr id="16" name="Picture 15" descr="A group of people in a factory&#10;&#10;AI-generated content may be incorrect.">
            <a:extLst>
              <a:ext uri="{FF2B5EF4-FFF2-40B4-BE49-F238E27FC236}">
                <a16:creationId xmlns:a16="http://schemas.microsoft.com/office/drawing/2014/main" id="{B41D9FDE-3236-6FB5-3B87-BFB85C3D90A0}"/>
              </a:ext>
            </a:extLst>
          </p:cNvPr>
          <p:cNvPicPr>
            <a:picLocks noChangeAspect="1"/>
          </p:cNvPicPr>
          <p:nvPr/>
        </p:nvPicPr>
        <p:blipFill>
          <a:blip r:embed="rId5">
            <a:extLst>
              <a:ext uri="{28A0092B-C50C-407E-A947-70E740481C1C}">
                <a14:useLocalDpi xmlns:a14="http://schemas.microsoft.com/office/drawing/2010/main" val="0"/>
              </a:ext>
            </a:extLst>
          </a:blip>
          <a:srcRect l="11089" t="7693" r="8349" b="7178"/>
          <a:stretch>
            <a:fillRect/>
          </a:stretch>
        </p:blipFill>
        <p:spPr>
          <a:xfrm>
            <a:off x="6746374" y="1062990"/>
            <a:ext cx="5208127" cy="5257800"/>
          </a:xfrm>
          <a:prstGeom prst="rect">
            <a:avLst/>
          </a:prstGeom>
        </p:spPr>
      </p:pic>
      <p:pic>
        <p:nvPicPr>
          <p:cNvPr id="11" name="Content Placeholder 10" descr="A couple of men standing in a room&#10;&#10;AI-generated content may be incorrect.">
            <a:extLst>
              <a:ext uri="{FF2B5EF4-FFF2-40B4-BE49-F238E27FC236}">
                <a16:creationId xmlns:a16="http://schemas.microsoft.com/office/drawing/2014/main" id="{2917328D-FD83-14CA-9206-6DDEAC49B25A}"/>
              </a:ext>
            </a:extLst>
          </p:cNvPr>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6398420" y="868982"/>
            <a:ext cx="4449133" cy="5932177"/>
          </a:xfrm>
        </p:spPr>
      </p:pic>
      <p:pic>
        <p:nvPicPr>
          <p:cNvPr id="7" name="Content Placeholder 6" descr="A group of men standing in front of a large machine&#10;&#10;AI-generated content may be incorrect.">
            <a:extLst>
              <a:ext uri="{FF2B5EF4-FFF2-40B4-BE49-F238E27FC236}">
                <a16:creationId xmlns:a16="http://schemas.microsoft.com/office/drawing/2014/main" id="{CB3F2BBD-4904-E001-4CD1-36821C70DA71}"/>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1377785" y="868982"/>
            <a:ext cx="4449134" cy="5932179"/>
          </a:xfrm>
        </p:spPr>
      </p:pic>
    </p:spTree>
    <p:extLst>
      <p:ext uri="{BB962C8B-B14F-4D97-AF65-F5344CB8AC3E}">
        <p14:creationId xmlns:p14="http://schemas.microsoft.com/office/powerpoint/2010/main" val="26405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par>
                          <p:cTn id="8" fill="hold">
                            <p:stCondLst>
                              <p:cond delay="500"/>
                            </p:stCondLst>
                            <p:childTnLst>
                              <p:par>
                                <p:cTn id="9" presetID="9" presetClass="exit" presetSubtype="0" fill="hold" nodeType="afterEffect">
                                  <p:stCondLst>
                                    <p:cond delay="20000"/>
                                  </p:stCondLst>
                                  <p:childTnLst>
                                    <p:animEffect transition="out" filter="dissolv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childTnLst>
                          </p:cTn>
                        </p:par>
                        <p:par>
                          <p:cTn id="12" fill="hold">
                            <p:stCondLst>
                              <p:cond delay="21000"/>
                            </p:stCondLst>
                            <p:childTnLst>
                              <p:par>
                                <p:cTn id="13" presetID="9"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childTnLst>
                          </p:cTn>
                        </p:par>
                        <p:par>
                          <p:cTn id="16" fill="hold">
                            <p:stCondLst>
                              <p:cond delay="21500"/>
                            </p:stCondLst>
                            <p:childTnLst>
                              <p:par>
                                <p:cTn id="17" presetID="9" presetClass="exit" presetSubtype="0" fill="hold" nodeType="afterEffect">
                                  <p:stCondLst>
                                    <p:cond delay="20000"/>
                                  </p:stCondLst>
                                  <p:childTnLst>
                                    <p:animEffect transition="out" filter="dissolv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par>
                          <p:cTn id="20" fill="hold">
                            <p:stCondLst>
                              <p:cond delay="42000"/>
                            </p:stCondLst>
                            <p:childTnLst>
                              <p:par>
                                <p:cTn id="21" presetID="9"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par>
                          <p:cTn id="24" fill="hold">
                            <p:stCondLst>
                              <p:cond delay="42500"/>
                            </p:stCondLst>
                            <p:childTnLst>
                              <p:par>
                                <p:cTn id="25" presetID="9" presetClass="exit" presetSubtype="0" fill="hold" nodeType="afterEffect">
                                  <p:stCondLst>
                                    <p:cond delay="20000"/>
                                  </p:stCondLst>
                                  <p:childTnLst>
                                    <p:animEffect transition="out" filter="dissolv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par>
                          <p:cTn id="28" fill="hold">
                            <p:stCondLst>
                              <p:cond delay="63000"/>
                            </p:stCondLst>
                            <p:childTnLst>
                              <p:par>
                                <p:cTn id="29" presetID="9"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childTnLst>
                          </p:cTn>
                        </p:par>
                        <p:par>
                          <p:cTn id="32" fill="hold">
                            <p:stCondLst>
                              <p:cond delay="63500"/>
                            </p:stCondLst>
                            <p:childTnLst>
                              <p:par>
                                <p:cTn id="33" presetID="9"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 leap from ESA template.pptx" id="{3FD89A2F-90D1-484F-A706-CC72C012F7FA}" vid="{2D48B341-9748-A44B-8CFC-58EDD3215C31}"/>
    </a:ext>
  </a:extLst>
</a:theme>
</file>

<file path=ppt/theme/theme2.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 leap from ESA template.pptx" id="{3FD89A2F-90D1-484F-A706-CC72C012F7FA}" vid="{7837B0F7-DAC7-0246-806C-5DB1D081B09D}"/>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ESA_Documents" ma:contentTypeID="0x010100B93108F87DD4F24BAE6D0E809C37974D000FC206F40FA8F44792B0B25BFFF4A9D0" ma:contentTypeVersion="43" ma:contentTypeDescription="" ma:contentTypeScope="" ma:versionID="9b1703045571109d1041c6f1d6402cb6">
  <xsd:schema xmlns:xsd="http://www.w3.org/2001/XMLSchema" xmlns:xs="http://www.w3.org/2001/XMLSchema" xmlns:p="http://schemas.microsoft.com/office/2006/metadata/properties" xmlns:ns2="ddc99d1b-0883-4f2c-a8e6-6d8ebaa0e5d6" xmlns:ns3="http://schemas.microsoft.com/sharepoint/v3/fields" xmlns:ns4="http://schemas.microsoft.com/sharepoint/v4" targetNamespace="http://schemas.microsoft.com/office/2006/metadata/properties" ma:root="true" ma:fieldsID="8aee6ade98337e03742b7c59ef1ca971" ns2:_="" ns3:_="" ns4:_="">
    <xsd:import namespace="ddc99d1b-0883-4f2c-a8e6-6d8ebaa0e5d6"/>
    <xsd:import namespace="http://schemas.microsoft.com/sharepoint/v3/fields"/>
    <xsd:import namespace="http://schemas.microsoft.com/sharepoint/v4"/>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3:Revision" minOccurs="0"/>
                <xsd:element ref="ns3:Status" minOccurs="0"/>
                <xsd:element ref="ns2:Distribution" minOccurs="0"/>
                <xsd:element ref="ns2:Organisational_x0020_entity" minOccurs="0"/>
                <xsd:element ref="ns2:_dlc_DocId" minOccurs="0"/>
                <xsd:element ref="ns2:_dlc_DocIdUrl" minOccurs="0"/>
                <xsd:element ref="ns2:_dlc_DocIdPersistId" minOccurs="0"/>
                <xsd:element ref="ns2:In_iShare" minOccurs="0"/>
                <xsd:element ref="ns2:AutoSync"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ma:readOnly="false">
      <xsd:simpleType>
        <xsd:restriction base="dms:Choice">
          <xsd:enumeration value="ESA UNCLASSIFIED – Releasable to the Public"/>
          <xsd:enumeration value="ESA UNCLASSIFIED – For ESA Official Use Only"/>
          <xsd:enumeration value="ESA UNCLASSIFIED – Limited Distribution"/>
          <xsd:enumeration value="ESA UNCLASSIFIED – Sensitive Personal Data"/>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element name="In_iShare" ma:index="25" nillable="true" ma:displayName="In_iShare" ma:default="0" ma:internalName="In_iShare">
      <xsd:simpleType>
        <xsd:restriction base="dms:Boolean"/>
      </xsd:simpleType>
    </xsd:element>
    <xsd:element name="AutoSync" ma:index="26"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istribution xmlns="ddc99d1b-0883-4f2c-a8e6-6d8ebaa0e5d6" xsi:nil="true"/>
    <Organisational_x0020_entity xmlns="ddc99d1b-0883-4f2c-a8e6-6d8ebaa0e5d6" xsi:nil="true"/>
    <Document_x0020_Type xmlns="ddc99d1b-0883-4f2c-a8e6-6d8ebaa0e5d6">HO - Handout / Presentation</Document_x0020_Type>
    <Revision xmlns="http://schemas.microsoft.com/sharepoint/v3/fields">0</Revision>
    <IconOverlay xmlns="http://schemas.microsoft.com/sharepoint/v4" xsi:nil="true"/>
    <In_iShare xmlns="ddc99d1b-0883-4f2c-a8e6-6d8ebaa0e5d6">false</In_iShare>
    <Classification xmlns="ddc99d1b-0883-4f2c-a8e6-6d8ebaa0e5d6">ESA UNCLASSIFIED - For ESA Official Use Only</Classification>
    <Issue_x0020_Date xmlns="ddc99d1b-0883-4f2c-a8e6-6d8ebaa0e5d6">2020-08-04T22:00:00+00:00</Issue_x0020_Date>
    <Issue xmlns="ddc99d1b-0883-4f2c-a8e6-6d8ebaa0e5d6">0</Issue>
    <Reference xmlns="ddc99d1b-0883-4f2c-a8e6-6d8ebaa0e5d6" xsi:nil="true"/>
    <Assign_x0020_document_x0020_reference xmlns="ddc99d1b-0883-4f2c-a8e6-6d8ebaa0e5d6">false</Assign_x0020_document_x0020_reference>
    <Classification_x0020_Caveat xmlns="ddc99d1b-0883-4f2c-a8e6-6d8ebaa0e5d6" xsi:nil="true"/>
    <AutoSync xmlns="ddc99d1b-0883-4f2c-a8e6-6d8ebaa0e5d6">false</AutoSync>
    <Status xmlns="http://schemas.microsoft.com/sharepoint/v3/fields">N/A</Status>
    <_dlc_DocId xmlns="ddc99d1b-0883-4f2c-a8e6-6d8ebaa0e5d6">PKKMWAM5UKCP-1108600927-1287</_dlc_DocId>
    <_dlc_DocIdUrl xmlns="ddc99d1b-0883-4f2c-a8e6-6d8ebaa0e5d6">
      <Url>https://esateamsite.sso.esa.int/support/EOT2018/_layouts/15/DocIdRedir.aspx?ID=PKKMWAM5UKCP-1108600927-1287</Url>
      <Description>PKKMWAM5UKCP-1108600927-1287</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783E3FC-67DA-4725-BDDF-DC15FF7560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99d1b-0883-4f2c-a8e6-6d8ebaa0e5d6"/>
    <ds:schemaRef ds:uri="http://schemas.microsoft.com/sharepoint/v3/field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22279E-2C4C-4C93-8498-455A58D1433E}">
  <ds:schemaRefs>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 ds:uri="http://schemas.microsoft.com/sharepoint/v4"/>
    <ds:schemaRef ds:uri="http://schemas.microsoft.com/sharepoint/v3/fields"/>
    <ds:schemaRef ds:uri="ddc99d1b-0883-4f2c-a8e6-6d8ebaa0e5d6"/>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4.xml><?xml version="1.0" encoding="utf-8"?>
<ds:datastoreItem xmlns:ds="http://schemas.openxmlformats.org/officeDocument/2006/customXml" ds:itemID="{6D573401-998D-45E4-9CC0-0B59B0B357B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ESA_Presentation_DARK</Template>
  <TotalTime>636</TotalTime>
  <Words>4005</Words>
  <Application>Microsoft Macintosh PowerPoint</Application>
  <PresentationFormat>Custom</PresentationFormat>
  <Paragraphs>274</Paragraphs>
  <Slides>16</Slides>
  <Notes>15</Notes>
  <HiddenSlides>1</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Avenir Next Heavy</vt:lpstr>
      <vt:lpstr>Avenir Next Medium</vt:lpstr>
      <vt:lpstr>Calibri</vt:lpstr>
      <vt:lpstr>Verdana</vt:lpstr>
      <vt:lpstr>ヒラギノ角ゴ ProN W6</vt:lpstr>
      <vt:lpstr>ESA_Presentation_DARK</vt:lpstr>
      <vt:lpstr>ESA_Presentation_DARK_BG</vt:lpstr>
      <vt:lpstr>LPF: a leap, not just a project</vt:lpstr>
      <vt:lpstr>No more ESA templates &amp; flags</vt:lpstr>
      <vt:lpstr>It all starts with a vision</vt:lpstr>
      <vt:lpstr>Technology gap</vt:lpstr>
      <vt:lpstr>Technology gap</vt:lpstr>
      <vt:lpstr>Technology gap</vt:lpstr>
      <vt:lpstr>Caged in a mechanism</vt:lpstr>
      <vt:lpstr>Who is doubting here?</vt:lpstr>
      <vt:lpstr>From ground to space: a singularity</vt:lpstr>
      <vt:lpstr>From ground to space: a singularity</vt:lpstr>
      <vt:lpstr>Floating free</vt:lpstr>
      <vt:lpstr>A GOAT with hindsight and foresight</vt:lpstr>
      <vt:lpstr>The community’s passage through valley of death</vt:lpstr>
      <vt:lpstr>Scientists &amp; engineers working together</vt:lpstr>
      <vt:lpstr>10 years: a milestone to celebrate</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Technical and Product Assurance Panel Evaluation ITT/1-12070/24/NL/NA - Sentinel-1 Next Generation Phases B1/C/D/E1</dc:subject>
  <dc:creator>César García</dc:creator>
  <cp:keywords/>
  <dc:description/>
  <cp:lastModifiedBy>César García</cp:lastModifiedBy>
  <cp:revision>38</cp:revision>
  <cp:lastPrinted>2008-08-26T16:26:23Z</cp:lastPrinted>
  <dcterms:created xsi:type="dcterms:W3CDTF">2025-11-29T11:08:46Z</dcterms:created>
  <dcterms:modified xsi:type="dcterms:W3CDTF">2025-12-02T22:39:19Z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Olivier Pin</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0x010100B93108F87DD4F24BAE6D0E809C37974D000FC206F40FA8F44792B0B25BFFF4A9D0</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ESA ESTEC</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ESA ESTEC</vt:lpwstr>
  </property>
  <property fmtid="{D5CDD505-2E9C-101B-9397-08002B2CF9AE}" pid="24" name="bmsAddress">
    <vt:lpwstr>Keplerlaan 1 - 2201 AZ Noordwijk - The Netherlands</vt:lpwstr>
  </property>
  <property fmtid="{D5CDD505-2E9C-101B-9397-08002B2CF9AE}" pid="25" name="bmsPlace">
    <vt:lpwstr>Noordwijk</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2020-08-04T22:00:00Z</vt:filetime>
  </property>
  <property fmtid="{D5CDD505-2E9C-101B-9397-08002B2CF9AE}" pid="30" name="Organisational_x0020_entity">
    <vt:lpwstr/>
  </property>
  <property fmtid="{D5CDD505-2E9C-101B-9397-08002B2CF9AE}" pid="31" name="_dlc_DocIdItemGuid">
    <vt:lpwstr>8efe0189-68e5-46b3-80c8-078d88a4045d</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PKKMWAM5UKCP-1108600927-1287</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ies>
</file>