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Shape 61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sz="half" idx="1"/>
          </p:nvPr>
        </p:nvSpPr>
        <p:spPr>
          <a:xfrm>
            <a:off x="609479" y="1604519"/>
            <a:ext cx="109724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Google Shape;44;p11"/>
          <p:cNvSpPr txBox="1"/>
          <p:nvPr>
            <p:ph type="body" sz="half" idx="21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106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Google Shape;48;p12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Google Shape;49;p12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Google Shape;50;p12"/>
          <p:cNvSpPr txBox="1"/>
          <p:nvPr>
            <p:ph type="body" sz="quarter" idx="23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609479" y="1604519"/>
            <a:ext cx="35330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Google Shape;54;p13"/>
          <p:cNvSpPr txBox="1"/>
          <p:nvPr>
            <p:ph type="body" sz="quarter" idx="21"/>
          </p:nvPr>
        </p:nvSpPr>
        <p:spPr>
          <a:xfrm>
            <a:off x="431963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Google Shape;55;p13"/>
          <p:cNvSpPr txBox="1"/>
          <p:nvPr>
            <p:ph type="body" sz="quarter" idx="22"/>
          </p:nvPr>
        </p:nvSpPr>
        <p:spPr>
          <a:xfrm>
            <a:off x="802979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Google Shape;56;p13"/>
          <p:cNvSpPr txBox="1"/>
          <p:nvPr>
            <p:ph type="body" sz="quarter" idx="23"/>
          </p:nvPr>
        </p:nvSpPr>
        <p:spPr>
          <a:xfrm>
            <a:off x="609479" y="3682079"/>
            <a:ext cx="35330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Google Shape;57;p13"/>
          <p:cNvSpPr txBox="1"/>
          <p:nvPr>
            <p:ph type="body" sz="quarter" idx="24"/>
          </p:nvPr>
        </p:nvSpPr>
        <p:spPr>
          <a:xfrm>
            <a:off x="431963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Google Shape;58;p13"/>
          <p:cNvSpPr txBox="1"/>
          <p:nvPr>
            <p:ph type="body" sz="quarter" idx="25"/>
          </p:nvPr>
        </p:nvSpPr>
        <p:spPr>
          <a:xfrm>
            <a:off x="802979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32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Google Shape;69;p15"/>
          <p:cNvSpPr txBox="1"/>
          <p:nvPr>
            <p:ph type="body" sz="quarter" idx="21"/>
          </p:nvPr>
        </p:nvSpPr>
        <p:spPr>
          <a:xfrm>
            <a:off x="6231959" y="1604519"/>
            <a:ext cx="535428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Google Shape;70;p15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Google Shape;71;p15"/>
          <p:cNvSpPr txBox="1"/>
          <p:nvPr>
            <p:ph type="body" sz="quarter" idx="23"/>
          </p:nvPr>
        </p:nvSpPr>
        <p:spPr>
          <a:xfrm>
            <a:off x="6231959" y="3682079"/>
            <a:ext cx="535428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Google Shape;82;p19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ody Level One…"/>
          <p:cNvSpPr txBox="1"/>
          <p:nvPr>
            <p:ph type="body" idx="1"/>
          </p:nvPr>
        </p:nvSpPr>
        <p:spPr>
          <a:xfrm>
            <a:off x="838080" y="365040"/>
            <a:ext cx="10515601" cy="6145561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Google Shape;90;p22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Google Shape;91;p22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Google Shape;95;p23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Google Shape;96;p23"/>
          <p:cNvSpPr txBox="1"/>
          <p:nvPr>
            <p:ph type="body" sz="quarter" idx="22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Google Shape;100;p24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Google Shape;101;p24"/>
          <p:cNvSpPr txBox="1"/>
          <p:nvPr>
            <p:ph type="body" sz="half" idx="22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28" name="Body Level One…"/>
          <p:cNvSpPr txBox="1"/>
          <p:nvPr>
            <p:ph type="body" sz="half" idx="1"/>
          </p:nvPr>
        </p:nvSpPr>
        <p:spPr>
          <a:xfrm>
            <a:off x="609479" y="1604519"/>
            <a:ext cx="109724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" name="Google Shape;105;p25"/>
          <p:cNvSpPr txBox="1"/>
          <p:nvPr>
            <p:ph type="body" sz="half" idx="21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609479" y="1604519"/>
            <a:ext cx="35330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Google Shape;109;p26"/>
          <p:cNvSpPr txBox="1"/>
          <p:nvPr>
            <p:ph type="body" sz="quarter" idx="21"/>
          </p:nvPr>
        </p:nvSpPr>
        <p:spPr>
          <a:xfrm>
            <a:off x="431963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Google Shape;110;p26"/>
          <p:cNvSpPr txBox="1"/>
          <p:nvPr>
            <p:ph type="body" sz="quarter" idx="22"/>
          </p:nvPr>
        </p:nvSpPr>
        <p:spPr>
          <a:xfrm>
            <a:off x="802979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Google Shape;111;p26"/>
          <p:cNvSpPr txBox="1"/>
          <p:nvPr>
            <p:ph type="body" sz="quarter" idx="23"/>
          </p:nvPr>
        </p:nvSpPr>
        <p:spPr>
          <a:xfrm>
            <a:off x="609479" y="3682079"/>
            <a:ext cx="35330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Google Shape;112;p26"/>
          <p:cNvSpPr txBox="1"/>
          <p:nvPr>
            <p:ph type="body" sz="quarter" idx="24"/>
          </p:nvPr>
        </p:nvSpPr>
        <p:spPr>
          <a:xfrm>
            <a:off x="431963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Google Shape;113;p26"/>
          <p:cNvSpPr txBox="1"/>
          <p:nvPr>
            <p:ph type="body" sz="quarter" idx="25"/>
          </p:nvPr>
        </p:nvSpPr>
        <p:spPr>
          <a:xfrm>
            <a:off x="802979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59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68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77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Google Shape;130;p31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Body Level One…"/>
          <p:cNvSpPr txBox="1"/>
          <p:nvPr>
            <p:ph type="body" idx="1"/>
          </p:nvPr>
        </p:nvSpPr>
        <p:spPr>
          <a:xfrm>
            <a:off x="838080" y="365040"/>
            <a:ext cx="10515601" cy="6145561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03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Google Shape;138;p34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" name="Google Shape;139;p34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14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5" name="Google Shape;143;p35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Google Shape;144;p35"/>
          <p:cNvSpPr txBox="1"/>
          <p:nvPr>
            <p:ph type="body" sz="quarter" idx="22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25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Google Shape;148;p36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Google Shape;149;p36"/>
          <p:cNvSpPr txBox="1"/>
          <p:nvPr>
            <p:ph type="body" sz="half" idx="22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6" name="Body Level One…"/>
          <p:cNvSpPr txBox="1"/>
          <p:nvPr>
            <p:ph type="body" sz="half" idx="1"/>
          </p:nvPr>
        </p:nvSpPr>
        <p:spPr>
          <a:xfrm>
            <a:off x="609479" y="1604519"/>
            <a:ext cx="109724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Google Shape;153;p37"/>
          <p:cNvSpPr txBox="1"/>
          <p:nvPr>
            <p:ph type="body" sz="half" idx="21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46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Google Shape;157;p38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Google Shape;158;p38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Google Shape;159;p38"/>
          <p:cNvSpPr txBox="1"/>
          <p:nvPr>
            <p:ph type="body" sz="quarter" idx="23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58" name="Body Level One…"/>
          <p:cNvSpPr txBox="1"/>
          <p:nvPr>
            <p:ph type="body" sz="quarter" idx="1"/>
          </p:nvPr>
        </p:nvSpPr>
        <p:spPr>
          <a:xfrm>
            <a:off x="609479" y="1604519"/>
            <a:ext cx="35330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Google Shape;163;p39"/>
          <p:cNvSpPr txBox="1"/>
          <p:nvPr>
            <p:ph type="body" sz="quarter" idx="21"/>
          </p:nvPr>
        </p:nvSpPr>
        <p:spPr>
          <a:xfrm>
            <a:off x="431963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Google Shape;164;p39"/>
          <p:cNvSpPr txBox="1"/>
          <p:nvPr>
            <p:ph type="body" sz="quarter" idx="22"/>
          </p:nvPr>
        </p:nvSpPr>
        <p:spPr>
          <a:xfrm>
            <a:off x="802979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Google Shape;165;p39"/>
          <p:cNvSpPr txBox="1"/>
          <p:nvPr>
            <p:ph type="body" sz="quarter" idx="23"/>
          </p:nvPr>
        </p:nvSpPr>
        <p:spPr>
          <a:xfrm>
            <a:off x="609479" y="3682079"/>
            <a:ext cx="35330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Google Shape;166;p39"/>
          <p:cNvSpPr txBox="1"/>
          <p:nvPr>
            <p:ph type="body" sz="quarter" idx="24"/>
          </p:nvPr>
        </p:nvSpPr>
        <p:spPr>
          <a:xfrm>
            <a:off x="431963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Google Shape;167;p39"/>
          <p:cNvSpPr txBox="1"/>
          <p:nvPr>
            <p:ph type="body" sz="quarter" idx="25"/>
          </p:nvPr>
        </p:nvSpPr>
        <p:spPr>
          <a:xfrm>
            <a:off x="802979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79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88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Google Shape;21;p5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97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8" name="Google Shape;184;p44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Body Level One…"/>
          <p:cNvSpPr txBox="1"/>
          <p:nvPr>
            <p:ph type="body" idx="1"/>
          </p:nvPr>
        </p:nvSpPr>
        <p:spPr>
          <a:xfrm>
            <a:off x="838080" y="365040"/>
            <a:ext cx="10515601" cy="6145561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23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Google Shape;192;p47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Google Shape;193;p47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34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" name="Google Shape;197;p48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Google Shape;198;p48"/>
          <p:cNvSpPr txBox="1"/>
          <p:nvPr>
            <p:ph type="body" sz="quarter" idx="22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45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Google Shape;202;p49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Google Shape;203;p49"/>
          <p:cNvSpPr txBox="1"/>
          <p:nvPr>
            <p:ph type="body" sz="half" idx="22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56" name="Body Level One…"/>
          <p:cNvSpPr txBox="1"/>
          <p:nvPr>
            <p:ph type="body" sz="half" idx="1"/>
          </p:nvPr>
        </p:nvSpPr>
        <p:spPr>
          <a:xfrm>
            <a:off x="609479" y="1604519"/>
            <a:ext cx="109724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7" name="Google Shape;207;p50"/>
          <p:cNvSpPr txBox="1"/>
          <p:nvPr>
            <p:ph type="body" sz="half" idx="21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66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7" name="Google Shape;211;p51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Google Shape;212;p51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9" name="Google Shape;213;p51"/>
          <p:cNvSpPr txBox="1"/>
          <p:nvPr>
            <p:ph type="body" sz="quarter" idx="23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78" name="Body Level One…"/>
          <p:cNvSpPr txBox="1"/>
          <p:nvPr>
            <p:ph type="body" sz="quarter" idx="1"/>
          </p:nvPr>
        </p:nvSpPr>
        <p:spPr>
          <a:xfrm>
            <a:off x="609479" y="1604519"/>
            <a:ext cx="35330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Google Shape;217;p52"/>
          <p:cNvSpPr txBox="1"/>
          <p:nvPr>
            <p:ph type="body" sz="quarter" idx="21"/>
          </p:nvPr>
        </p:nvSpPr>
        <p:spPr>
          <a:xfrm>
            <a:off x="431963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Google Shape;218;p52"/>
          <p:cNvSpPr txBox="1"/>
          <p:nvPr>
            <p:ph type="body" sz="quarter" idx="22"/>
          </p:nvPr>
        </p:nvSpPr>
        <p:spPr>
          <a:xfrm>
            <a:off x="802979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Google Shape;219;p52"/>
          <p:cNvSpPr txBox="1"/>
          <p:nvPr>
            <p:ph type="body" sz="quarter" idx="23"/>
          </p:nvPr>
        </p:nvSpPr>
        <p:spPr>
          <a:xfrm>
            <a:off x="609479" y="3682079"/>
            <a:ext cx="35330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Google Shape;220;p52"/>
          <p:cNvSpPr txBox="1"/>
          <p:nvPr>
            <p:ph type="body" sz="quarter" idx="24"/>
          </p:nvPr>
        </p:nvSpPr>
        <p:spPr>
          <a:xfrm>
            <a:off x="431963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Google Shape;221;p52"/>
          <p:cNvSpPr txBox="1"/>
          <p:nvPr>
            <p:ph type="body" sz="quarter" idx="25"/>
          </p:nvPr>
        </p:nvSpPr>
        <p:spPr>
          <a:xfrm>
            <a:off x="802979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499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 anchor="ctr"/>
          <a:lstStyle>
            <a:lvl1pPr marL="0"/>
            <a:lvl2pPr marL="0" indent="0"/>
            <a:lvl3pPr marL="0" indent="0"/>
            <a:lvl4pPr marL="0" indent="0"/>
            <a:lvl5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08" name="Body Level One…"/>
          <p:cNvSpPr txBox="1"/>
          <p:nvPr>
            <p:ph type="body" idx="1"/>
          </p:nvPr>
        </p:nvSpPr>
        <p:spPr>
          <a:xfrm>
            <a:off x="609479" y="1604519"/>
            <a:ext cx="1097244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17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Google Shape;239;p57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Body Level One…"/>
          <p:cNvSpPr txBox="1"/>
          <p:nvPr>
            <p:ph type="body" idx="1"/>
          </p:nvPr>
        </p:nvSpPr>
        <p:spPr>
          <a:xfrm>
            <a:off x="838080" y="365040"/>
            <a:ext cx="10515601" cy="6145561"/>
          </a:xfrm>
          <a:prstGeom prst="rect">
            <a:avLst/>
          </a:prstGeom>
        </p:spPr>
        <p:txBody>
          <a:bodyPr anchor="ctr"/>
          <a:lstStyle>
            <a:lvl1pPr marL="0"/>
            <a:lvl2pPr marL="0" indent="0"/>
            <a:lvl3pPr marL="0" indent="0"/>
            <a:lvl4pPr marL="0" indent="0"/>
            <a:lvl5pPr marL="0"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43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4" name="Google Shape;247;p60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Google Shape;248;p60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54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Google Shape;252;p61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Google Shape;253;p61"/>
          <p:cNvSpPr txBox="1"/>
          <p:nvPr>
            <p:ph type="body" sz="quarter" idx="22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65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6" name="Google Shape;257;p62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Google Shape;258;p62"/>
          <p:cNvSpPr txBox="1"/>
          <p:nvPr>
            <p:ph type="body" sz="half" idx="22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76" name="Body Level One…"/>
          <p:cNvSpPr txBox="1"/>
          <p:nvPr>
            <p:ph type="body" sz="half" idx="1"/>
          </p:nvPr>
        </p:nvSpPr>
        <p:spPr>
          <a:xfrm>
            <a:off x="609479" y="1604519"/>
            <a:ext cx="109724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7" name="Google Shape;262;p63"/>
          <p:cNvSpPr txBox="1"/>
          <p:nvPr>
            <p:ph type="body" sz="half" idx="21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UR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86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7" name="Google Shape;266;p64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Google Shape;267;p64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9" name="Google Shape;268;p64"/>
          <p:cNvSpPr txBox="1"/>
          <p:nvPr>
            <p:ph type="body" sz="quarter" idx="23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/>
          <p:nvPr>
            <p:ph type="body" idx="1"/>
          </p:nvPr>
        </p:nvSpPr>
        <p:spPr>
          <a:xfrm>
            <a:off x="838080" y="365040"/>
            <a:ext cx="10515601" cy="6145561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598" name="Body Level One…"/>
          <p:cNvSpPr txBox="1"/>
          <p:nvPr>
            <p:ph type="body" sz="quarter" idx="1"/>
          </p:nvPr>
        </p:nvSpPr>
        <p:spPr>
          <a:xfrm>
            <a:off x="609479" y="1604519"/>
            <a:ext cx="353304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Google Shape;272;p65"/>
          <p:cNvSpPr txBox="1"/>
          <p:nvPr>
            <p:ph type="body" sz="quarter" idx="21"/>
          </p:nvPr>
        </p:nvSpPr>
        <p:spPr>
          <a:xfrm>
            <a:off x="431963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Google Shape;273;p65"/>
          <p:cNvSpPr txBox="1"/>
          <p:nvPr>
            <p:ph type="body" sz="quarter" idx="22"/>
          </p:nvPr>
        </p:nvSpPr>
        <p:spPr>
          <a:xfrm>
            <a:off x="8029799" y="1604519"/>
            <a:ext cx="3533041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Google Shape;274;p65"/>
          <p:cNvSpPr txBox="1"/>
          <p:nvPr>
            <p:ph type="body" sz="quarter" idx="23"/>
          </p:nvPr>
        </p:nvSpPr>
        <p:spPr>
          <a:xfrm>
            <a:off x="609479" y="3682079"/>
            <a:ext cx="35330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Google Shape;275;p65"/>
          <p:cNvSpPr txBox="1"/>
          <p:nvPr>
            <p:ph type="body" sz="quarter" idx="24"/>
          </p:nvPr>
        </p:nvSpPr>
        <p:spPr>
          <a:xfrm>
            <a:off x="431963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3" name="Google Shape;276;p65"/>
          <p:cNvSpPr txBox="1"/>
          <p:nvPr>
            <p:ph type="body" sz="quarter" idx="25"/>
          </p:nvPr>
        </p:nvSpPr>
        <p:spPr>
          <a:xfrm>
            <a:off x="8029799" y="3682079"/>
            <a:ext cx="3533041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AND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Google Shape;29;p8"/>
          <p:cNvSpPr txBox="1"/>
          <p:nvPr>
            <p:ph type="body" sz="half" idx="21"/>
          </p:nvPr>
        </p:nvSpPr>
        <p:spPr>
          <a:xfrm>
            <a:off x="6231959" y="1604519"/>
            <a:ext cx="5354282" cy="397728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" name="Google Shape;30;p8"/>
          <p:cNvSpPr txBox="1"/>
          <p:nvPr>
            <p:ph type="body" sz="quarter" idx="22"/>
          </p:nvPr>
        </p:nvSpPr>
        <p:spPr>
          <a:xfrm>
            <a:off x="60947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AND_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609479" y="1604519"/>
            <a:ext cx="5354282" cy="397728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4;p9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" name="Google Shape;35;p9"/>
          <p:cNvSpPr txBox="1"/>
          <p:nvPr>
            <p:ph type="body" sz="quarter" idx="22"/>
          </p:nvPr>
        </p:nvSpPr>
        <p:spPr>
          <a:xfrm>
            <a:off x="6231959" y="3682079"/>
            <a:ext cx="535428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OV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838080" y="365040"/>
            <a:ext cx="10515601" cy="1325520"/>
          </a:xfrm>
          <a:prstGeom prst="rect">
            <a:avLst/>
          </a:prstGeom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quarter" idx="1"/>
          </p:nvPr>
        </p:nvSpPr>
        <p:spPr>
          <a:xfrm>
            <a:off x="60947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Google Shape;39;p10"/>
          <p:cNvSpPr txBox="1"/>
          <p:nvPr>
            <p:ph type="body" sz="quarter" idx="21"/>
          </p:nvPr>
        </p:nvSpPr>
        <p:spPr>
          <a:xfrm>
            <a:off x="6231959" y="1604519"/>
            <a:ext cx="5354282" cy="18968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Google Shape;40;p10"/>
          <p:cNvSpPr txBox="1"/>
          <p:nvPr>
            <p:ph type="body" sz="half" idx="22"/>
          </p:nvPr>
        </p:nvSpPr>
        <p:spPr>
          <a:xfrm>
            <a:off x="609479" y="3682079"/>
            <a:ext cx="10972442" cy="189684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76767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22860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2860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2860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2860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2860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22860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22860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2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1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2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281;p66" descr="Google Shape;281;p6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280" y="-1942920"/>
            <a:ext cx="9446760" cy="7584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282;p66" descr="Google Shape;282;p6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999" y="-2311201"/>
            <a:ext cx="12827881" cy="7584842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Google Shape;283;p66"/>
          <p:cNvSpPr txBox="1"/>
          <p:nvPr/>
        </p:nvSpPr>
        <p:spPr>
          <a:xfrm>
            <a:off x="3590645" y="297720"/>
            <a:ext cx="8556110" cy="374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4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The Missing Lines: </a:t>
            </a:r>
          </a:p>
          <a:p>
            <a:pPr>
              <a:defRPr b="1" sz="4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Constraining Disk Parameters in Gamma-Ray Binaries</a:t>
            </a:r>
          </a:p>
          <a:p>
            <a:pPr>
              <a:defRPr b="1" sz="4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pPr>
            <a:r>
              <a:t>with NewAthena</a:t>
            </a:r>
          </a:p>
          <a:p>
            <a:pPr>
              <a:defRPr sz="1800"/>
            </a:pPr>
            <a:br>
              <a:rPr b="1" sz="4000">
                <a:latin typeface="Playfair Display"/>
                <a:ea typeface="Playfair Display"/>
                <a:cs typeface="Playfair Display"/>
                <a:sym typeface="Playfair Display"/>
              </a:rPr>
            </a:br>
          </a:p>
        </p:txBody>
      </p:sp>
      <p:sp>
        <p:nvSpPr>
          <p:cNvPr id="616" name="Google Shape;284;p66"/>
          <p:cNvSpPr txBox="1"/>
          <p:nvPr/>
        </p:nvSpPr>
        <p:spPr>
          <a:xfrm>
            <a:off x="7580834" y="5119315"/>
            <a:ext cx="4571152" cy="134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Iuliia Shebalkova¹, Maria Chernyakova¹ 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lnSpc>
                <a:spcPct val="150000"/>
              </a:lnSpc>
              <a:defRPr b="1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and Joern Wilms²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b="1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NewAthena Rising: SWG4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lnSpc>
                <a:spcPct val="150000"/>
              </a:lnSpc>
              <a:defRPr b="1" sz="18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Barcelona Jun 2 – 5</a:t>
            </a:r>
          </a:p>
        </p:txBody>
      </p:sp>
      <p:sp>
        <p:nvSpPr>
          <p:cNvPr id="617" name="Google Shape;285;p66"/>
          <p:cNvSpPr txBox="1"/>
          <p:nvPr/>
        </p:nvSpPr>
        <p:spPr>
          <a:xfrm>
            <a:off x="7116405" y="6446800"/>
            <a:ext cx="6004431" cy="576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9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defRPr>
            </a:pPr>
            <a:r>
              <a:t>¹</a:t>
            </a:r>
            <a:r>
              <a:rPr sz="1300"/>
              <a:t>Dublin City University</a:t>
            </a:r>
            <a:r>
              <a:rPr>
                <a:latin typeface="+mn-lt"/>
                <a:ea typeface="+mn-ea"/>
                <a:cs typeface="+mn-cs"/>
                <a:sym typeface="Arial"/>
              </a:rPr>
              <a:t>  ²</a:t>
            </a:r>
            <a:r>
              <a:rPr sz="1300"/>
              <a:t>Dr. Karl Remeis-Observatory Bamberg</a:t>
            </a:r>
            <a:r>
              <a:rPr sz="1300">
                <a:solidFill>
                  <a:srgbClr val="000000"/>
                </a:solidFill>
              </a:rPr>
              <a:t>​</a:t>
            </a:r>
            <a:endParaRPr sz="13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29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24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25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6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27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28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730" name="Table 1"/>
          <p:cNvGraphicFramePr/>
          <p:nvPr/>
        </p:nvGraphicFramePr>
        <p:xfrm>
          <a:off x="794197" y="939306"/>
          <a:ext cx="10616306" cy="533210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1240323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Emission Mechanism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Accretion-powered emission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Particle acceleration in shocked outflow/pulsar-wind scenario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731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32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33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734" name="Screenshot 2026-06-01 at 12.12.22.png" descr="Screenshot 2026-06-01 at 12.12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700" y="2772208"/>
            <a:ext cx="5713171" cy="3235169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Credit: ICRAR"/>
          <p:cNvSpPr txBox="1"/>
          <p:nvPr/>
        </p:nvSpPr>
        <p:spPr>
          <a:xfrm>
            <a:off x="817098" y="5830167"/>
            <a:ext cx="814202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996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Credit: ICRAR</a:t>
            </a:r>
          </a:p>
        </p:txBody>
      </p:sp>
      <p:pic>
        <p:nvPicPr>
          <p:cNvPr id="736" name="Screenshot 2026-06-01 at 12.15.32.png" descr="Screenshot 2026-06-01 at 12.15.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7833" y="2720758"/>
            <a:ext cx="4484382" cy="3338069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Credit: G. Dubus (2006)"/>
          <p:cNvSpPr txBox="1"/>
          <p:nvPr/>
        </p:nvSpPr>
        <p:spPr>
          <a:xfrm>
            <a:off x="6987418" y="5819960"/>
            <a:ext cx="1630537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767676"/>
                </a:solidFill>
              </a:defRPr>
            </a:lvl1pPr>
          </a:lstStyle>
          <a:p>
            <a:pPr/>
            <a:r>
              <a:t>Credit: G. Dubus (2006)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4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4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4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4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4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746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47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48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aphicFrame>
        <p:nvGraphicFramePr>
          <p:cNvPr id="749" name="Table 1"/>
          <p:cNvGraphicFramePr/>
          <p:nvPr/>
        </p:nvGraphicFramePr>
        <p:xfrm>
          <a:off x="794197" y="1109590"/>
          <a:ext cx="10603606" cy="360946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X-ray Spectrum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5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5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5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5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5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758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59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60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aphicFrame>
        <p:nvGraphicFramePr>
          <p:cNvPr id="761" name="Table 1"/>
          <p:cNvGraphicFramePr/>
          <p:nvPr/>
        </p:nvGraphicFramePr>
        <p:xfrm>
          <a:off x="794197" y="1109590"/>
          <a:ext cx="10603606" cy="360946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X-ray Spectrum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Thermal / accretion-related component, rich spectrum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Non-thermal, no spectral features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762" name="Screenshot 2026-06-01 at 11.35.11.png" descr="Screenshot 2026-06-01 at 11.35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774" y="2332247"/>
            <a:ext cx="4362880" cy="34599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75801" dir="3811203">
              <a:srgbClr val="000000">
                <a:alpha val="52570"/>
              </a:srgbClr>
            </a:outerShdw>
          </a:effectLst>
        </p:spPr>
      </p:pic>
      <p:sp>
        <p:nvSpPr>
          <p:cNvPr id="763" name="Credit: Becker and Wolff (2007)"/>
          <p:cNvSpPr txBox="1"/>
          <p:nvPr/>
        </p:nvSpPr>
        <p:spPr>
          <a:xfrm>
            <a:off x="2071370" y="2316511"/>
            <a:ext cx="2141688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767676"/>
                </a:solidFill>
              </a:defRPr>
            </a:lvl1pPr>
          </a:lstStyle>
          <a:p>
            <a:pPr/>
            <a:r>
              <a:t>Credit: Becker and Wolff (2007)</a:t>
            </a:r>
          </a:p>
        </p:txBody>
      </p:sp>
      <p:pic>
        <p:nvPicPr>
          <p:cNvPr id="764" name="Screenshot 2026-06-01 at 11.40.17.png" descr="Screenshot 2026-06-01 at 11.40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2008" y="2407518"/>
            <a:ext cx="5069979" cy="33094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94159" dir="4531125">
              <a:srgbClr val="000000">
                <a:alpha val="51128"/>
              </a:srgbClr>
            </a:outerShdw>
          </a:effectLst>
        </p:spPr>
      </p:pic>
      <p:sp>
        <p:nvSpPr>
          <p:cNvPr id="765" name="Credit: Esposito et al. (2007)"/>
          <p:cNvSpPr txBox="1"/>
          <p:nvPr/>
        </p:nvSpPr>
        <p:spPr>
          <a:xfrm>
            <a:off x="7784976" y="2316511"/>
            <a:ext cx="194404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767676"/>
                </a:solidFill>
              </a:defRPr>
            </a:lvl1pPr>
          </a:lstStyle>
          <a:p>
            <a:pPr/>
            <a:r>
              <a:t>Credit: Esposito et al. (2007)</a:t>
            </a:r>
          </a:p>
        </p:txBody>
      </p:sp>
      <p:sp>
        <p:nvSpPr>
          <p:cNvPr id="766" name="Swift/XRT spectrum of LS I +61◦ 303 with best-fit power-law model"/>
          <p:cNvSpPr txBox="1"/>
          <p:nvPr/>
        </p:nvSpPr>
        <p:spPr>
          <a:xfrm>
            <a:off x="6135780" y="5915760"/>
            <a:ext cx="5242435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Swift/XRT spectrum of LS I +61◦ 303 with best-fit power-law model</a:t>
            </a:r>
          </a:p>
        </p:txBody>
      </p:sp>
      <p:sp>
        <p:nvSpPr>
          <p:cNvPr id="767" name="X-ray spectrum (BeppoSAX) for Her X-1 with best-fit model"/>
          <p:cNvSpPr txBox="1"/>
          <p:nvPr/>
        </p:nvSpPr>
        <p:spPr>
          <a:xfrm>
            <a:off x="813785" y="5915760"/>
            <a:ext cx="465685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/>
            <a:r>
              <a:t>X-ray spectrum (BeppoSAX) for Her X-1 with best-fit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7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7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7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7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7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776" name="Table 1"/>
          <p:cNvGraphicFramePr/>
          <p:nvPr/>
        </p:nvGraphicFramePr>
        <p:xfrm>
          <a:off x="794197" y="767303"/>
          <a:ext cx="10616306" cy="533210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3787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Components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Massive O/B star + compact object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Massive O/B star + compact object </a:t>
                      </a:r>
                    </a:p>
                  </a:txBody>
                  <a:tcPr marL="0" marR="0" marT="0" marB="0" anchor="ctr" anchorCtr="0" horzOverflow="overflow"/>
                </a:tc>
              </a:tr>
              <a:tr h="1240323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Emission Mechanism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Accretion-powered emission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Particle acceleration in shocked outflow/pulsar-wind scenario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Emission Peak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X-rays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&gt; 1 MeV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X-ray Spectrum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Thermal / accretion-related component, rich spectrum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Non-thermal, no spectral features</a:t>
                      </a:r>
                    </a:p>
                  </a:txBody>
                  <a:tcPr marL="0" marR="0" marT="0" marB="0" anchor="ctr" anchorCtr="0" horzOverflow="overflow"/>
                </a:tc>
              </a:tr>
              <a:tr h="1263828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 Population Size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Large population
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Rare subclass, only a small number known 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777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7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79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060"/>
            <a:ext cx="12192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8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8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8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8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78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89" name="X-ray Spectrum of γ-ray Binaries"/>
          <p:cNvSpPr txBox="1"/>
          <p:nvPr/>
        </p:nvSpPr>
        <p:spPr>
          <a:xfrm>
            <a:off x="1854869" y="2499025"/>
            <a:ext cx="848226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7400"/>
              </a:lnSpc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X-ray Spectrum of γ-ray Binaries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9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9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9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9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9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798" name="X-ray Spectrum of γ-ray Binaries"/>
          <p:cNvSpPr txBox="1"/>
          <p:nvPr/>
        </p:nvSpPr>
        <p:spPr>
          <a:xfrm>
            <a:off x="3524656" y="66417"/>
            <a:ext cx="5142688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X-ray Spectrum of γ-ray Binaries </a:t>
            </a:r>
          </a:p>
        </p:txBody>
      </p:sp>
      <p:sp>
        <p:nvSpPr>
          <p:cNvPr id="799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00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806" name="Group"/>
          <p:cNvGrpSpPr/>
          <p:nvPr/>
        </p:nvGrpSpPr>
        <p:grpSpPr>
          <a:xfrm>
            <a:off x="5867035" y="1353218"/>
            <a:ext cx="5854629" cy="4000840"/>
            <a:chOff x="-203199" y="-102075"/>
            <a:chExt cx="5854627" cy="4000839"/>
          </a:xfrm>
        </p:grpSpPr>
        <p:grpSp>
          <p:nvGrpSpPr>
            <p:cNvPr id="803" name="Screenshot 2026-06-01 at 11.40.17.png"/>
            <p:cNvGrpSpPr/>
            <p:nvPr/>
          </p:nvGrpSpPr>
          <p:grpSpPr>
            <a:xfrm>
              <a:off x="-203200" y="-102076"/>
              <a:ext cx="5854628" cy="4000840"/>
              <a:chOff x="0" y="0"/>
              <a:chExt cx="5854627" cy="4000839"/>
            </a:xfrm>
          </p:grpSpPr>
          <p:pic>
            <p:nvPicPr>
              <p:cNvPr id="802" name="Screenshot 2026-06-01 at 11.40.17.png" descr="Screenshot 2026-06-01 at 11.40.1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03200" y="203200"/>
                <a:ext cx="5448228" cy="355634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801" name="Screenshot 2026-06-01 at 11.40.17.png" descr="Screenshot 2026-06-01 at 11.40.17.pn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5854628" cy="4000840"/>
              </a:xfrm>
              <a:prstGeom prst="rect">
                <a:avLst/>
              </a:prstGeom>
              <a:effectLst/>
            </p:spPr>
          </p:pic>
        </p:grpSp>
        <p:sp>
          <p:nvSpPr>
            <p:cNvPr id="804" name="Credit: Esposito et al. (2007)"/>
            <p:cNvSpPr txBox="1"/>
            <p:nvPr/>
          </p:nvSpPr>
          <p:spPr>
            <a:xfrm>
              <a:off x="1752092" y="0"/>
              <a:ext cx="1944044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sz="1200">
                  <a:solidFill>
                    <a:srgbClr val="767676"/>
                  </a:solidFill>
                </a:defRPr>
              </a:lvl1pPr>
            </a:lstStyle>
            <a:p>
              <a:pPr/>
              <a:r>
                <a:t>Credit: Esposito et al. (2007)</a:t>
              </a:r>
            </a:p>
          </p:txBody>
        </p:sp>
        <p:sp>
          <p:nvSpPr>
            <p:cNvPr id="805" name="Swift/XRT spectrum of LS I +61◦ 303 with best-fit power-law model"/>
            <p:cNvSpPr txBox="1"/>
            <p:nvPr/>
          </p:nvSpPr>
          <p:spPr>
            <a:xfrm>
              <a:off x="289673" y="3589131"/>
              <a:ext cx="4868882" cy="18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300"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pPr/>
              <a:r>
                <a:t>Swift/XRT spectrum of LS I +61◦ 303 with best-fit power-law model</a:t>
              </a:r>
            </a:p>
          </p:txBody>
        </p:sp>
      </p:grpSp>
      <p:sp>
        <p:nvSpPr>
          <p:cNvPr id="807" name="Rounded Rectangle"/>
          <p:cNvSpPr/>
          <p:nvPr/>
        </p:nvSpPr>
        <p:spPr>
          <a:xfrm>
            <a:off x="422314" y="1069802"/>
            <a:ext cx="5032534" cy="487651"/>
          </a:xfrm>
          <a:prstGeom prst="roundRect">
            <a:avLst>
              <a:gd name="adj" fmla="val 39065"/>
            </a:avLst>
          </a:prstGeom>
          <a:solidFill>
            <a:schemeClr val="accent1">
              <a:lumOff val="2372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08" name="Spectrum: absorbed power law model"/>
          <p:cNvSpPr txBox="1"/>
          <p:nvPr/>
        </p:nvSpPr>
        <p:spPr>
          <a:xfrm>
            <a:off x="463932" y="1196660"/>
            <a:ext cx="4949299" cy="23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Spectrum</a:t>
            </a:r>
            <a:r>
              <a:t>: absorbed power law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16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811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812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13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814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815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817" name="X-ray Spectrum of γ-ray Binaries"/>
          <p:cNvSpPr txBox="1"/>
          <p:nvPr/>
        </p:nvSpPr>
        <p:spPr>
          <a:xfrm>
            <a:off x="3524656" y="66417"/>
            <a:ext cx="5142688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X-ray Spectrum of γ-ray Binaries </a:t>
            </a:r>
          </a:p>
        </p:txBody>
      </p:sp>
      <p:sp>
        <p:nvSpPr>
          <p:cNvPr id="81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19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20" name="Rounded Rectangle"/>
          <p:cNvSpPr/>
          <p:nvPr/>
        </p:nvSpPr>
        <p:spPr>
          <a:xfrm>
            <a:off x="422314" y="1069802"/>
            <a:ext cx="5032534" cy="487651"/>
          </a:xfrm>
          <a:prstGeom prst="roundRect">
            <a:avLst>
              <a:gd name="adj" fmla="val 39065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21" name="Spectrum: absorbed power law model"/>
          <p:cNvSpPr txBox="1"/>
          <p:nvPr/>
        </p:nvSpPr>
        <p:spPr>
          <a:xfrm>
            <a:off x="463932" y="1196660"/>
            <a:ext cx="4949299" cy="23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Spectrum</a:t>
            </a:r>
            <a:r>
              <a:t>: absorbed power law model</a:t>
            </a:r>
          </a:p>
        </p:txBody>
      </p:sp>
      <p:sp>
        <p:nvSpPr>
          <p:cNvPr id="822" name="Rounded Rectangle"/>
          <p:cNvSpPr/>
          <p:nvPr/>
        </p:nvSpPr>
        <p:spPr>
          <a:xfrm>
            <a:off x="422314" y="1869112"/>
            <a:ext cx="5032534" cy="584521"/>
          </a:xfrm>
          <a:prstGeom prst="roundRect">
            <a:avLst>
              <a:gd name="adj" fmla="val 32591"/>
            </a:avLst>
          </a:prstGeom>
          <a:solidFill>
            <a:schemeClr val="accent1">
              <a:lumOff val="2372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23" name="Motivation from theory: models predict thermal emission from shocked stellar wind"/>
          <p:cNvSpPr txBox="1"/>
          <p:nvPr/>
        </p:nvSpPr>
        <p:spPr>
          <a:xfrm>
            <a:off x="463932" y="1925145"/>
            <a:ext cx="4949299" cy="69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Motivation from theory:</a:t>
            </a:r>
            <a:r>
              <a:t> models predict thermal emission from shocked stellar wind</a:t>
            </a:r>
          </a:p>
        </p:txBody>
      </p:sp>
      <p:pic>
        <p:nvPicPr>
          <p:cNvPr id="824" name="Screenshot 2026-06-01 at 23.41.34.png" descr="Screenshot 2026-06-01 at 23.41.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380" y="609180"/>
            <a:ext cx="4205493" cy="48448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56656" dir="3375966">
              <a:srgbClr val="000000">
                <a:alpha val="60286"/>
              </a:srgbClr>
            </a:outerShdw>
          </a:effectLst>
        </p:spPr>
      </p:pic>
      <p:sp>
        <p:nvSpPr>
          <p:cNvPr id="825" name="Model X-ray spectra of the shocked stellar wind in LS 5039 at periastron and apastron for different pulsar spin-down luminosities."/>
          <p:cNvSpPr txBox="1"/>
          <p:nvPr/>
        </p:nvSpPr>
        <p:spPr>
          <a:xfrm>
            <a:off x="6893356" y="5507380"/>
            <a:ext cx="3943542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300"/>
            </a:lvl1pPr>
          </a:lstStyle>
          <a:p>
            <a:pPr/>
            <a:r>
              <a:t>Model X-ray spectra of the shocked stellar wind in LS 5039 at periastron and apastron for different pulsar spin-down luminosities.</a:t>
            </a:r>
          </a:p>
        </p:txBody>
      </p:sp>
      <p:sp>
        <p:nvSpPr>
          <p:cNvPr id="826" name="Credit:Zabalza et al. (2011)"/>
          <p:cNvSpPr txBox="1"/>
          <p:nvPr/>
        </p:nvSpPr>
        <p:spPr>
          <a:xfrm>
            <a:off x="8587377" y="5904501"/>
            <a:ext cx="1932733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767676"/>
                </a:solidFill>
              </a:defRPr>
            </a:lvl1pPr>
          </a:lstStyle>
          <a:p>
            <a:pPr/>
            <a:r>
              <a:t>Credit:Zabalza et al. (2011) 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34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829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830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1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832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833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835" name="X-ray Spectrum of γ-ray Binaries"/>
          <p:cNvSpPr txBox="1"/>
          <p:nvPr/>
        </p:nvSpPr>
        <p:spPr>
          <a:xfrm>
            <a:off x="3524656" y="66417"/>
            <a:ext cx="5142688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X-ray Spectrum of γ-ray Binaries </a:t>
            </a:r>
          </a:p>
        </p:txBody>
      </p:sp>
      <p:sp>
        <p:nvSpPr>
          <p:cNvPr id="83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37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38" name="Rounded Rectangle"/>
          <p:cNvSpPr/>
          <p:nvPr/>
        </p:nvSpPr>
        <p:spPr>
          <a:xfrm>
            <a:off x="422314" y="1069802"/>
            <a:ext cx="5032534" cy="487651"/>
          </a:xfrm>
          <a:prstGeom prst="roundRect">
            <a:avLst>
              <a:gd name="adj" fmla="val 39065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39" name="Spectrum: absorbed power law model"/>
          <p:cNvSpPr txBox="1"/>
          <p:nvPr/>
        </p:nvSpPr>
        <p:spPr>
          <a:xfrm>
            <a:off x="463932" y="1196660"/>
            <a:ext cx="4949299" cy="23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Spectrum</a:t>
            </a:r>
            <a:r>
              <a:t>: absorbed power law model</a:t>
            </a:r>
          </a:p>
        </p:txBody>
      </p:sp>
      <p:sp>
        <p:nvSpPr>
          <p:cNvPr id="840" name="Text"/>
          <p:cNvSpPr txBox="1"/>
          <p:nvPr/>
        </p:nvSpPr>
        <p:spPr>
          <a:xfrm>
            <a:off x="463932" y="1925145"/>
            <a:ext cx="49492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A7A7A7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</p:txBody>
      </p:sp>
      <p:sp>
        <p:nvSpPr>
          <p:cNvPr id="841" name="Rounded Rectangle"/>
          <p:cNvSpPr/>
          <p:nvPr/>
        </p:nvSpPr>
        <p:spPr>
          <a:xfrm>
            <a:off x="422314" y="1874276"/>
            <a:ext cx="5032534" cy="558939"/>
          </a:xfrm>
          <a:prstGeom prst="roundRect">
            <a:avLst>
              <a:gd name="adj" fmla="val 34083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42" name="Motivation from theory: models predict thermal emission from shocked stellar wind"/>
          <p:cNvSpPr txBox="1"/>
          <p:nvPr/>
        </p:nvSpPr>
        <p:spPr>
          <a:xfrm>
            <a:off x="463932" y="1930105"/>
            <a:ext cx="4949299" cy="462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Motivation from theory:</a:t>
            </a:r>
            <a:r>
              <a:t> models predict thermal emission from shocked stellar wind</a:t>
            </a:r>
          </a:p>
        </p:txBody>
      </p:sp>
      <p:sp>
        <p:nvSpPr>
          <p:cNvPr id="843" name="Rounded Rectangle"/>
          <p:cNvSpPr/>
          <p:nvPr/>
        </p:nvSpPr>
        <p:spPr>
          <a:xfrm>
            <a:off x="422314" y="2750038"/>
            <a:ext cx="5032534" cy="919735"/>
          </a:xfrm>
          <a:prstGeom prst="roundRect">
            <a:avLst>
              <a:gd name="adj" fmla="val 20713"/>
            </a:avLst>
          </a:prstGeom>
          <a:solidFill>
            <a:schemeClr val="accent1">
              <a:lumOff val="2372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44" name="Current observational picture:…"/>
          <p:cNvSpPr txBox="1"/>
          <p:nvPr/>
        </p:nvSpPr>
        <p:spPr>
          <a:xfrm>
            <a:off x="463932" y="2876896"/>
            <a:ext cx="5032534" cy="919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Current observational picture:</a:t>
            </a:r>
            <a:r>
              <a:t> </a:t>
            </a:r>
          </a:p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so far, no convincing detections; </a:t>
            </a:r>
          </a:p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our results are consistent with this</a:t>
            </a:r>
          </a:p>
        </p:txBody>
      </p:sp>
      <p:sp>
        <p:nvSpPr>
          <p:cNvPr id="845" name="Text"/>
          <p:cNvSpPr txBox="1"/>
          <p:nvPr/>
        </p:nvSpPr>
        <p:spPr>
          <a:xfrm>
            <a:off x="5844661" y="94275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grpSp>
        <p:nvGrpSpPr>
          <p:cNvPr id="848" name="Group"/>
          <p:cNvGrpSpPr/>
          <p:nvPr/>
        </p:nvGrpSpPr>
        <p:grpSpPr>
          <a:xfrm>
            <a:off x="6310041" y="781546"/>
            <a:ext cx="4679231" cy="1952464"/>
            <a:chOff x="0" y="0"/>
            <a:chExt cx="4679229" cy="1952463"/>
          </a:xfrm>
        </p:grpSpPr>
        <p:pic>
          <p:nvPicPr>
            <p:cNvPr id="846" name="unknown.jpeg" descr="unknown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17119"/>
              <a:ext cx="4679230" cy="173534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53354" dir="4637878">
                <a:srgbClr val="000000">
                  <a:alpha val="70000"/>
                </a:srgbClr>
              </a:outerShdw>
            </a:effectLst>
          </p:spPr>
        </p:pic>
        <p:sp>
          <p:nvSpPr>
            <p:cNvPr id="847" name="Credit: Hirayama, M. et al. (1999)"/>
            <p:cNvSpPr txBox="1"/>
            <p:nvPr/>
          </p:nvSpPr>
          <p:spPr>
            <a:xfrm>
              <a:off x="991009" y="0"/>
              <a:ext cx="2697212" cy="205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>
                <a:defRPr sz="1200">
                  <a:solidFill>
                    <a:srgbClr val="767676"/>
                  </a:solidFill>
                </a:defRPr>
              </a:pPr>
              <a:r>
                <a:t>Credit: Hirayama, M. </a:t>
              </a:r>
              <a:r>
                <a:rPr i="1"/>
                <a:t>et al.</a:t>
              </a:r>
              <a:r>
                <a:t> (1999)</a:t>
              </a:r>
            </a:p>
          </p:txBody>
        </p:sp>
      </p:grpSp>
      <p:sp>
        <p:nvSpPr>
          <p:cNvPr id="849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grpSp>
        <p:nvGrpSpPr>
          <p:cNvPr id="852" name="Group"/>
          <p:cNvGrpSpPr/>
          <p:nvPr/>
        </p:nvGrpSpPr>
        <p:grpSpPr>
          <a:xfrm>
            <a:off x="7173390" y="3855609"/>
            <a:ext cx="2952533" cy="2215175"/>
            <a:chOff x="0" y="0"/>
            <a:chExt cx="2952532" cy="2215173"/>
          </a:xfrm>
        </p:grpSpPr>
        <p:pic>
          <p:nvPicPr>
            <p:cNvPr id="850" name="unknown.png" descr="unknow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13635"/>
              <a:ext cx="2952533" cy="210153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76200" dist="65232" dir="3597878">
                <a:srgbClr val="000000">
                  <a:alpha val="44260"/>
                </a:srgbClr>
              </a:outerShdw>
            </a:effectLst>
          </p:spPr>
        </p:pic>
        <p:sp>
          <p:nvSpPr>
            <p:cNvPr id="851" name="Credit: Kargaltsev et al. (2022)"/>
            <p:cNvSpPr txBox="1"/>
            <p:nvPr/>
          </p:nvSpPr>
          <p:spPr>
            <a:xfrm>
              <a:off x="482028" y="0"/>
              <a:ext cx="2183842" cy="181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1200">
                  <a:solidFill>
                    <a:srgbClr val="767676"/>
                  </a:solidFill>
                </a:defRPr>
              </a:lvl1pPr>
            </a:lstStyle>
            <a:p>
              <a:pPr/>
              <a:r>
                <a:t>Credit: Kargaltsev et al. (2022)</a:t>
              </a:r>
            </a:p>
          </p:txBody>
        </p:sp>
      </p:grpSp>
      <p:pic>
        <p:nvPicPr>
          <p:cNvPr id="853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12553" y="2858413"/>
            <a:ext cx="4874207" cy="8727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992" dir="2612414">
              <a:srgbClr val="000000">
                <a:alpha val="42708"/>
              </a:srgbClr>
            </a:outerShdw>
          </a:effectLst>
        </p:spPr>
      </p:pic>
      <p:sp>
        <p:nvSpPr>
          <p:cNvPr id="854" name="Text"/>
          <p:cNvSpPr txBox="1"/>
          <p:nvPr/>
        </p:nvSpPr>
        <p:spPr>
          <a:xfrm>
            <a:off x="-10196572" y="7640853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Rounded Rectangle"/>
          <p:cNvSpPr/>
          <p:nvPr/>
        </p:nvSpPr>
        <p:spPr>
          <a:xfrm>
            <a:off x="422314" y="2750038"/>
            <a:ext cx="5032534" cy="935993"/>
          </a:xfrm>
          <a:prstGeom prst="roundRect">
            <a:avLst>
              <a:gd name="adj" fmla="val 20353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57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863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858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859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0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861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862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864" name="X-ray Spectrum of γ-ray Binaries"/>
          <p:cNvSpPr txBox="1"/>
          <p:nvPr/>
        </p:nvSpPr>
        <p:spPr>
          <a:xfrm>
            <a:off x="3524656" y="66417"/>
            <a:ext cx="5142688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X-ray Spectrum of γ-ray Binaries </a:t>
            </a:r>
          </a:p>
        </p:txBody>
      </p:sp>
      <p:sp>
        <p:nvSpPr>
          <p:cNvPr id="865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66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67" name="Rounded Rectangle"/>
          <p:cNvSpPr/>
          <p:nvPr/>
        </p:nvSpPr>
        <p:spPr>
          <a:xfrm>
            <a:off x="422314" y="1069802"/>
            <a:ext cx="5032534" cy="487651"/>
          </a:xfrm>
          <a:prstGeom prst="roundRect">
            <a:avLst>
              <a:gd name="adj" fmla="val 39065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68" name="Spectrum: absorbed power law model"/>
          <p:cNvSpPr txBox="1"/>
          <p:nvPr/>
        </p:nvSpPr>
        <p:spPr>
          <a:xfrm>
            <a:off x="463932" y="1196660"/>
            <a:ext cx="4949299" cy="23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Spectrum</a:t>
            </a:r>
            <a:r>
              <a:t>: absorbed power law model</a:t>
            </a:r>
          </a:p>
        </p:txBody>
      </p:sp>
      <p:sp>
        <p:nvSpPr>
          <p:cNvPr id="869" name="Text"/>
          <p:cNvSpPr txBox="1"/>
          <p:nvPr/>
        </p:nvSpPr>
        <p:spPr>
          <a:xfrm>
            <a:off x="463932" y="1925145"/>
            <a:ext cx="49492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A7A7A7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</p:txBody>
      </p:sp>
      <p:sp>
        <p:nvSpPr>
          <p:cNvPr id="870" name="Rounded Rectangle"/>
          <p:cNvSpPr/>
          <p:nvPr/>
        </p:nvSpPr>
        <p:spPr>
          <a:xfrm>
            <a:off x="422314" y="1874276"/>
            <a:ext cx="5032534" cy="558939"/>
          </a:xfrm>
          <a:prstGeom prst="roundRect">
            <a:avLst>
              <a:gd name="adj" fmla="val 34083"/>
            </a:avLst>
          </a:prstGeom>
          <a:solidFill>
            <a:srgbClr val="8F9FB7">
              <a:alpha val="45918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A7A7A7"/>
                </a:solidFill>
              </a:defRPr>
            </a:pPr>
          </a:p>
        </p:txBody>
      </p:sp>
      <p:sp>
        <p:nvSpPr>
          <p:cNvPr id="871" name="Motivation from theory: models predict thermal emission from shocked stellar wind"/>
          <p:cNvSpPr txBox="1"/>
          <p:nvPr/>
        </p:nvSpPr>
        <p:spPr>
          <a:xfrm>
            <a:off x="463932" y="1930105"/>
            <a:ext cx="4949299" cy="462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Motivation from theory:</a:t>
            </a:r>
            <a:r>
              <a:t> models predict thermal emission from shocked stellar wind</a:t>
            </a:r>
          </a:p>
        </p:txBody>
      </p:sp>
      <p:sp>
        <p:nvSpPr>
          <p:cNvPr id="872" name="Current observational picture:…"/>
          <p:cNvSpPr txBox="1"/>
          <p:nvPr/>
        </p:nvSpPr>
        <p:spPr>
          <a:xfrm>
            <a:off x="463932" y="2876896"/>
            <a:ext cx="5032534" cy="919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Current observational picture:</a:t>
            </a:r>
            <a:r>
              <a:t> </a:t>
            </a:r>
          </a:p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so far, no convincing detections; </a:t>
            </a:r>
          </a:p>
          <a:p>
            <a:pPr>
              <a:defRPr sz="1500">
                <a:solidFill>
                  <a:srgbClr val="888888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our results are consistent with this</a:t>
            </a:r>
          </a:p>
        </p:txBody>
      </p:sp>
      <p:sp>
        <p:nvSpPr>
          <p:cNvPr id="873" name="Text"/>
          <p:cNvSpPr txBox="1"/>
          <p:nvPr/>
        </p:nvSpPr>
        <p:spPr>
          <a:xfrm>
            <a:off x="5844661" y="94275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874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875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876" name="Rounded Rectangle"/>
          <p:cNvSpPr/>
          <p:nvPr/>
        </p:nvSpPr>
        <p:spPr>
          <a:xfrm>
            <a:off x="401505" y="4002854"/>
            <a:ext cx="5032534" cy="848060"/>
          </a:xfrm>
          <a:prstGeom prst="roundRect">
            <a:avLst>
              <a:gd name="adj" fmla="val 22463"/>
            </a:avLst>
          </a:prstGeom>
          <a:solidFill>
            <a:schemeClr val="accent1">
              <a:lumOff val="23725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77" name="Physical interpretation:…"/>
          <p:cNvSpPr txBox="1"/>
          <p:nvPr/>
        </p:nvSpPr>
        <p:spPr>
          <a:xfrm>
            <a:off x="443123" y="4129712"/>
            <a:ext cx="5032534" cy="1148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b="1"/>
              <a:t>Physical interpretation:</a:t>
            </a:r>
            <a:r>
              <a:t> </a:t>
            </a:r>
          </a:p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both detection and non-detection are informative!</a:t>
            </a:r>
          </a:p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  <a:p>
            <a:pPr>
              <a:defRPr sz="15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</p:txBody>
      </p:sp>
      <p:sp>
        <p:nvSpPr>
          <p:cNvPr id="878" name="Can we detect thermal X-ray emission?"/>
          <p:cNvSpPr/>
          <p:nvPr/>
        </p:nvSpPr>
        <p:spPr>
          <a:xfrm>
            <a:off x="7002429" y="1355356"/>
            <a:ext cx="3775234" cy="848059"/>
          </a:xfrm>
          <a:prstGeom prst="roundRect">
            <a:avLst>
              <a:gd name="adj" fmla="val 22896"/>
            </a:avLst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1600">
                <a:solidFill>
                  <a:srgbClr val="FFFFFF"/>
                </a:solidFill>
              </a:defRPr>
            </a:lvl1pPr>
          </a:lstStyle>
          <a:p>
            <a:pPr/>
            <a:r>
              <a:t>Can we detect thermal X-ray emission?</a:t>
            </a:r>
          </a:p>
        </p:txBody>
      </p:sp>
      <p:grpSp>
        <p:nvGrpSpPr>
          <p:cNvPr id="881" name="Group"/>
          <p:cNvGrpSpPr/>
          <p:nvPr/>
        </p:nvGrpSpPr>
        <p:grpSpPr>
          <a:xfrm>
            <a:off x="5975995" y="2192382"/>
            <a:ext cx="2686262" cy="2652515"/>
            <a:chOff x="0" y="0"/>
            <a:chExt cx="2686260" cy="2652513"/>
          </a:xfrm>
        </p:grpSpPr>
        <p:sp>
          <p:nvSpPr>
            <p:cNvPr id="879" name="Yes:…"/>
            <p:cNvSpPr/>
            <p:nvPr/>
          </p:nvSpPr>
          <p:spPr>
            <a:xfrm>
              <a:off x="0" y="726706"/>
              <a:ext cx="2686261" cy="1925808"/>
            </a:xfrm>
            <a:prstGeom prst="roundRect">
              <a:avLst>
                <a:gd name="adj" fmla="val 10083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  <a:r>
                <a:t>Yes:</a:t>
              </a:r>
            </a:p>
            <a:p>
              <a:pPr algn="ctr">
                <a:defRPr b="1" sz="1600">
                  <a:solidFill>
                    <a:srgbClr val="FFFFFF"/>
                  </a:solidFill>
                </a:defRPr>
              </a:pPr>
              <a:r>
                <a:rPr b="0"/>
                <a:t>direct plasma and wind diagnostics</a:t>
              </a:r>
            </a:p>
          </p:txBody>
        </p:sp>
        <p:sp>
          <p:nvSpPr>
            <p:cNvPr id="880" name="Line"/>
            <p:cNvSpPr/>
            <p:nvPr/>
          </p:nvSpPr>
          <p:spPr>
            <a:xfrm flipH="1">
              <a:off x="1399566" y="0"/>
              <a:ext cx="719200" cy="719200"/>
            </a:xfrm>
            <a:prstGeom prst="line">
              <a:avLst/>
            </a:prstGeom>
            <a:noFill/>
            <a:ln w="63500" cap="flat">
              <a:solidFill>
                <a:schemeClr val="accent3">
                  <a:satOff val="-6373"/>
                  <a:lumOff val="-10823"/>
                </a:schemeClr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884" name="Group"/>
          <p:cNvGrpSpPr/>
          <p:nvPr/>
        </p:nvGrpSpPr>
        <p:grpSpPr>
          <a:xfrm>
            <a:off x="9037170" y="2192382"/>
            <a:ext cx="2686261" cy="2652515"/>
            <a:chOff x="0" y="0"/>
            <a:chExt cx="2686260" cy="2652513"/>
          </a:xfrm>
        </p:grpSpPr>
        <p:sp>
          <p:nvSpPr>
            <p:cNvPr id="882" name="No:…"/>
            <p:cNvSpPr/>
            <p:nvPr/>
          </p:nvSpPr>
          <p:spPr>
            <a:xfrm>
              <a:off x="0" y="726706"/>
              <a:ext cx="2686261" cy="1925808"/>
            </a:xfrm>
            <a:prstGeom prst="roundRect">
              <a:avLst>
                <a:gd name="adj" fmla="val 10083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b="1" sz="1600">
                  <a:solidFill>
                    <a:srgbClr val="FFFFFF"/>
                  </a:solidFill>
                </a:defRPr>
              </a:pPr>
              <a:r>
                <a:t>No: 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t>upper limits on thermal component, then constraints on </a:t>
              </a:r>
              <a14:m>
                <m:oMath>
                  <m:sSub>
                    <m:e>
                      <m:r>
                        <a:rPr xmlns:a="http://schemas.openxmlformats.org/drawingml/2006/main" sz="19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e>
                    <m:sub>
                      <m:r>
                        <a:rPr xmlns:a="http://schemas.openxmlformats.org/drawingml/2006/main" sz="19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19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</m:sub>
                  </m:sSub>
                </m:oMath>
              </a14:m>
              <a:r>
                <a:t> and wind properties</a:t>
              </a:r>
            </a:p>
          </p:txBody>
        </p:sp>
        <p:sp>
          <p:nvSpPr>
            <p:cNvPr id="883" name="Line"/>
            <p:cNvSpPr/>
            <p:nvPr/>
          </p:nvSpPr>
          <p:spPr>
            <a:xfrm>
              <a:off x="772634" y="-1"/>
              <a:ext cx="719200" cy="719201"/>
            </a:xfrm>
            <a:prstGeom prst="line">
              <a:avLst/>
            </a:prstGeom>
            <a:noFill/>
            <a:ln w="63500" cap="flat">
              <a:solidFill>
                <a:schemeClr val="accent3">
                  <a:satOff val="-6373"/>
                  <a:lumOff val="-10823"/>
                </a:schemeClr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885" name="See e.g. Zabalza et al. (2011)"/>
          <p:cNvSpPr txBox="1"/>
          <p:nvPr/>
        </p:nvSpPr>
        <p:spPr>
          <a:xfrm>
            <a:off x="9333344" y="4570494"/>
            <a:ext cx="2093913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r>
              <a:t>See e.g. Zabalza et al. (2011) 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4" grpId="3"/>
      <p:bldP build="whole" bldLvl="1" animBg="1" rev="0" advAuto="0" spid="878" grpId="1"/>
      <p:bldP build="whole" bldLvl="1" animBg="1" rev="0" advAuto="0" spid="88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060"/>
            <a:ext cx="12192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93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888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889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0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891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892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894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895" name="NewAthena Simulations:…"/>
          <p:cNvSpPr txBox="1"/>
          <p:nvPr/>
        </p:nvSpPr>
        <p:spPr>
          <a:xfrm>
            <a:off x="2883799" y="1912191"/>
            <a:ext cx="6424402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7400"/>
              </a:lnSpc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NewAthena Simulations: </a:t>
            </a:r>
          </a:p>
          <a:p>
            <a:pPr algn="ctr">
              <a:lnSpc>
                <a:spcPts val="7400"/>
              </a:lnSpc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PSR B1259-63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060"/>
            <a:ext cx="12192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2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2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2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2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62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27" name="HMXBs vs γ-ray Binaries:…"/>
          <p:cNvSpPr txBox="1"/>
          <p:nvPr/>
        </p:nvSpPr>
        <p:spPr>
          <a:xfrm>
            <a:off x="1426715" y="1709834"/>
            <a:ext cx="9338569" cy="1734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7400"/>
              </a:lnSpc>
              <a:def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HMXBs vs γ-ray Binaries: </a:t>
            </a:r>
          </a:p>
          <a:p>
            <a:pPr algn="ctr">
              <a:lnSpc>
                <a:spcPts val="7400"/>
              </a:lnSpc>
              <a:defRPr sz="3600">
                <a:solidFill>
                  <a:schemeClr val="accent1">
                    <a:satOff val="-4409"/>
                    <a:lumOff val="-10509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5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Similar Systems, Different Behavior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03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898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899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0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01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02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04" name="NewAthena Simulations: PSR B1259-63"/>
          <p:cNvSpPr txBox="1"/>
          <p:nvPr/>
        </p:nvSpPr>
        <p:spPr>
          <a:xfrm>
            <a:off x="3034474" y="66417"/>
            <a:ext cx="612305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NewAthena Simulations: PSR B1259-63</a:t>
            </a:r>
          </a:p>
        </p:txBody>
      </p:sp>
      <p:sp>
        <p:nvSpPr>
          <p:cNvPr id="905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06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07" name="Text"/>
          <p:cNvSpPr txBox="1"/>
          <p:nvPr/>
        </p:nvSpPr>
        <p:spPr>
          <a:xfrm>
            <a:off x="363119" y="1860176"/>
            <a:ext cx="494929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500">
                <a:solidFill>
                  <a:srgbClr val="A7A7A7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</p:txBody>
      </p:sp>
      <p:sp>
        <p:nvSpPr>
          <p:cNvPr id="908" name="Text"/>
          <p:cNvSpPr txBox="1"/>
          <p:nvPr/>
        </p:nvSpPr>
        <p:spPr>
          <a:xfrm>
            <a:off x="2596833" y="1130336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09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10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911" name="pasted-movie.png" descr="pasted-movi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5607" y="825794"/>
            <a:ext cx="5847024" cy="4524968"/>
          </a:xfrm>
          <a:prstGeom prst="rect">
            <a:avLst/>
          </a:prstGeom>
          <a:effectLst>
            <a:outerShdw sx="100000" sy="100000" kx="0" ky="0" algn="b" rotWithShape="0" blurRad="165100" dist="105472" dir="5400000">
              <a:srgbClr val="2B3F5A">
                <a:alpha val="58087"/>
              </a:srgbClr>
            </a:outerShdw>
          </a:effectLst>
        </p:spPr>
      </p:pic>
      <p:sp>
        <p:nvSpPr>
          <p:cNvPr id="912" name="eROSITA DR1 RGB image of the PSR B1259−63 field; the source is marked on the map."/>
          <p:cNvSpPr txBox="1"/>
          <p:nvPr/>
        </p:nvSpPr>
        <p:spPr>
          <a:xfrm>
            <a:off x="6664299" y="5444937"/>
            <a:ext cx="4529641" cy="845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eROSITA DR1 RGB image of the PSR B1259−63 field; the source is marked on the map.</a:t>
            </a:r>
          </a:p>
          <a:p>
            <a:pPr defTabSz="457200">
              <a:defRPr sz="1600">
                <a:solidFill>
                  <a:srgbClr val="D6D5D4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13" name="Why PSR B1259−63?…"/>
          <p:cNvSpPr txBox="1"/>
          <p:nvPr/>
        </p:nvSpPr>
        <p:spPr>
          <a:xfrm>
            <a:off x="361795" y="1652665"/>
            <a:ext cx="5263455" cy="2871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b="1" sz="2200">
                <a:solidFill>
                  <a:schemeClr val="accent1"/>
                </a:solidFill>
              </a:defRPr>
            </a:pPr>
            <a:r>
              <a:t>Why PSR B1259−63?</a:t>
            </a:r>
          </a:p>
          <a:p>
            <a:pPr/>
          </a:p>
          <a:p>
            <a:pPr marL="140368" indent="-140368">
              <a:spcBef>
                <a:spcPts val="1200"/>
              </a:spcBef>
              <a:buSzPct val="100000"/>
              <a:buChar char="-"/>
              <a:defRPr sz="2000"/>
            </a:pPr>
            <a:r>
              <a:t>One of the best-studied gamma-ray binaries</a:t>
            </a:r>
          </a:p>
          <a:p>
            <a:pPr marL="140368" indent="-140368">
              <a:spcBef>
                <a:spcPts val="1200"/>
              </a:spcBef>
              <a:buSzPct val="100000"/>
              <a:buChar char="-"/>
              <a:defRPr sz="2000"/>
            </a:pPr>
            <a:r>
              <a:t>Eccentric orbit: </a:t>
            </a:r>
            <a:r>
              <a:rPr>
                <a:latin typeface="STIX Two Math Regular"/>
                <a:ea typeface="STIX Two Math Regular"/>
                <a:cs typeface="STIX Two Math Regular"/>
                <a:sym typeface="STIX Two Math Regular"/>
              </a:rPr>
              <a:t>e</a:t>
            </a:r>
            <a:r>
              <a:rPr>
                <a:latin typeface="STIX Two Math Regular"/>
                <a:ea typeface="STIX Two Math Regular"/>
                <a:cs typeface="STIX Two Math Regular"/>
                <a:sym typeface="STIX Two Math Regular"/>
              </a:rPr>
              <a:t> </a:t>
            </a:r>
            <a:r>
              <a:rPr>
                <a:latin typeface="STIX Two Math Regular"/>
                <a:ea typeface="STIX Two Math Regular"/>
                <a:cs typeface="STIX Two Math Regular"/>
                <a:sym typeface="STIX Two Math Regular"/>
              </a:rPr>
              <a:t>≈ 0.87</a:t>
            </a:r>
            <a:endParaRPr>
              <a:latin typeface="STIX Two Math Regular"/>
              <a:ea typeface="STIX Two Math Regular"/>
              <a:cs typeface="STIX Two Math Regular"/>
              <a:sym typeface="STIX Two Math Regular"/>
            </a:endParaRPr>
          </a:p>
          <a:p>
            <a:pPr marL="140368" indent="-140368">
              <a:spcBef>
                <a:spcPts val="1200"/>
              </a:spcBef>
              <a:buSzPct val="100000"/>
              <a:buChar char="-"/>
              <a:defRPr sz="2000"/>
            </a:pPr>
            <a:r>
              <a:t>Orbital period: </a:t>
            </a:r>
            <a:r>
              <a:rPr>
                <a:latin typeface="STIX Two Math Regular"/>
                <a:ea typeface="STIX Two Math Regular"/>
                <a:cs typeface="STIX Two Math Regular"/>
                <a:sym typeface="STIX Two Math Regular"/>
              </a:rPr>
              <a:t>∼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3.7</a:t>
            </a:r>
            <a:r>
              <a:t> yr.</a:t>
            </a:r>
          </a:p>
          <a:p>
            <a:pPr marL="140368" indent="-140368">
              <a:spcBef>
                <a:spcPts val="1200"/>
              </a:spcBef>
              <a:buSzPct val="100000"/>
              <a:buChar char="-"/>
              <a:defRPr sz="2000"/>
            </a:pPr>
            <a:r>
              <a:t>Compact object: confirmed millisecond pulsar</a:t>
            </a:r>
          </a:p>
          <a:p>
            <a:pPr marL="140368" indent="-140368">
              <a:spcBef>
                <a:spcPts val="1200"/>
              </a:spcBef>
              <a:buSzPct val="100000"/>
              <a:buChar char="-"/>
              <a:defRPr sz="2000"/>
            </a:pPr>
            <a:r>
              <a:t>Companion: Be star 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21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916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917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8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19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20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22" name="NewAthena Simulations: Simulation Framework"/>
          <p:cNvSpPr txBox="1"/>
          <p:nvPr/>
        </p:nvSpPr>
        <p:spPr>
          <a:xfrm>
            <a:off x="2352611" y="66417"/>
            <a:ext cx="7486778" cy="157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NewAthena Simulations: Simulation Framework</a:t>
            </a:r>
            <a:endParaRPr b="0"/>
          </a:p>
          <a:p>
            <a:pPr marL="457200" indent="-317500" defTabSz="457200">
              <a:buClr>
                <a:srgbClr val="D6D5D4"/>
              </a:buClr>
              <a:buSzPct val="100000"/>
              <a:buFont typeface="TimesNewRomanPSMT"/>
              <a:buChar char="•"/>
              <a:defRPr sz="1600">
                <a:solidFill>
                  <a:srgbClr val="D6D5D4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23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24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25" name="Text"/>
          <p:cNvSpPr txBox="1"/>
          <p:nvPr/>
        </p:nvSpPr>
        <p:spPr>
          <a:xfrm>
            <a:off x="2596833" y="1130336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26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27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28" name="Science goal:  test detectability of weak thermal X-ray emission / lines /.. in gamma-ray binaries…"/>
          <p:cNvSpPr txBox="1"/>
          <p:nvPr/>
        </p:nvSpPr>
        <p:spPr>
          <a:xfrm>
            <a:off x="2341184" y="2057650"/>
            <a:ext cx="7509632" cy="274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20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Science goal</a:t>
            </a:r>
            <a:r>
              <a:rPr b="1"/>
              <a:t>:</a:t>
            </a:r>
            <a:r>
              <a:t>  test detectability of weak thermal X-ray emission / lines /.. in gamma-ray binaries</a:t>
            </a:r>
          </a:p>
          <a:p>
            <a:pPr defTabSz="457200">
              <a:lnSpc>
                <a:spcPct val="120000"/>
              </a:lnSpc>
              <a:defRPr sz="2000">
                <a:solidFill>
                  <a:srgbClr val="D6D5D4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  <a:p>
            <a:pPr>
              <a:lnSpc>
                <a:spcPct val="120000"/>
              </a:lnSpc>
              <a:defRPr sz="20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Baseline case</a:t>
            </a:r>
            <a:r>
              <a:rPr b="1"/>
              <a:t>:</a:t>
            </a:r>
            <a:r>
              <a:t> PSR B1259−63 as the initial target</a:t>
            </a:r>
          </a:p>
          <a:p>
            <a:pPr>
              <a:lnSpc>
                <a:spcPct val="120000"/>
              </a:lnSpc>
              <a:defRPr sz="2000"/>
            </a:pPr>
          </a:p>
          <a:p>
            <a:pPr>
              <a:lnSpc>
                <a:spcPct val="120000"/>
              </a:lnSpc>
              <a:defRPr sz="20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Strategy</a:t>
            </a:r>
            <a:r>
              <a:rPr b="1"/>
              <a:t>:</a:t>
            </a:r>
            <a:r>
              <a:t> start with minimal simulation setup, then extend to more epochs / parameters /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36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931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932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3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34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35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37" name="NewAthena Simulations: Simulation Framework"/>
          <p:cNvSpPr txBox="1"/>
          <p:nvPr/>
        </p:nvSpPr>
        <p:spPr>
          <a:xfrm>
            <a:off x="2352611" y="66417"/>
            <a:ext cx="7486778" cy="1578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t>NewAthena Simulations: Simulation Framework</a:t>
            </a:r>
            <a:endParaRPr b="0"/>
          </a:p>
          <a:p>
            <a:pPr marL="457200" indent="-317500" defTabSz="457200">
              <a:buClr>
                <a:srgbClr val="D6D5D4"/>
              </a:buClr>
              <a:buSzPct val="100000"/>
              <a:buFont typeface="TimesNewRomanPSMT"/>
              <a:buChar char="•"/>
              <a:defRPr sz="1600">
                <a:solidFill>
                  <a:srgbClr val="D6D5D4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93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39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40" name="Text"/>
          <p:cNvSpPr txBox="1"/>
          <p:nvPr/>
        </p:nvSpPr>
        <p:spPr>
          <a:xfrm>
            <a:off x="2596833" y="1130336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41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42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grpSp>
        <p:nvGrpSpPr>
          <p:cNvPr id="945" name="Group"/>
          <p:cNvGrpSpPr/>
          <p:nvPr/>
        </p:nvGrpSpPr>
        <p:grpSpPr>
          <a:xfrm>
            <a:off x="6334759" y="3078915"/>
            <a:ext cx="5595780" cy="2303503"/>
            <a:chOff x="0" y="0"/>
            <a:chExt cx="5595778" cy="2303502"/>
          </a:xfrm>
        </p:grpSpPr>
        <p:sp>
          <p:nvSpPr>
            <p:cNvPr id="943" name="Rounded Rectangle"/>
            <p:cNvSpPr/>
            <p:nvPr/>
          </p:nvSpPr>
          <p:spPr>
            <a:xfrm>
              <a:off x="0" y="0"/>
              <a:ext cx="5595779" cy="2290803"/>
            </a:xfrm>
            <a:prstGeom prst="roundRect">
              <a:avLst>
                <a:gd name="adj" fmla="val 8316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944" name="Out of scope (at the moment):…"/>
            <p:cNvSpPr txBox="1"/>
            <p:nvPr/>
          </p:nvSpPr>
          <p:spPr>
            <a:xfrm>
              <a:off x="356988" y="248453"/>
              <a:ext cx="5168664" cy="2055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120000"/>
                </a:lnSpc>
                <a:defRPr sz="2000"/>
              </a:pPr>
              <a:r>
                <a:rPr b="1">
                  <a:solidFill>
                    <a:schemeClr val="accent1">
                      <a:satOff val="-4409"/>
                      <a:lumOff val="-10509"/>
                    </a:schemeClr>
                  </a:solidFill>
                </a:rPr>
                <a:t>Out of scope (at the moment):</a:t>
              </a:r>
              <a:endParaRPr b="1">
                <a:solidFill>
                  <a:schemeClr val="accent1">
                    <a:satOff val="-4409"/>
                    <a:lumOff val="-10509"/>
                  </a:schemeClr>
                </a:solidFill>
              </a:endParaRPr>
            </a:p>
            <a:p>
              <a:pPr marL="130342" indent="-130342" defTabSz="12700"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Background time variability</a:t>
              </a:r>
              <a:endParaRPr b="1"/>
            </a:p>
            <a:p>
              <a:pPr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="1"/>
            </a:p>
            <a:p>
              <a:pPr marL="130342" indent="-130342" defTabSz="12700"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Very bright-source effects: pile-up, crosstalk, defocused mode</a:t>
              </a:r>
              <a:endParaRPr b="1"/>
            </a:p>
            <a:p>
              <a:pPr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="1"/>
            </a:p>
            <a:p>
              <a:pPr marL="130342" indent="-130342" defTabSz="12700"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Detailed Geant4 background modelling</a:t>
              </a:r>
              <a:endParaRPr b="1"/>
            </a:p>
            <a:p>
              <a:pPr defTabSz="127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b="1"/>
            </a:p>
            <a:p>
              <a:pPr marL="130342" indent="-130342" defTabSz="12700">
                <a:buSzPct val="100000"/>
                <a:buChar char="•"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13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b="1"/>
                <a:t>Full-orbit simulations and full forward modelling </a:t>
              </a:r>
            </a:p>
          </p:txBody>
        </p:sp>
      </p:grpSp>
      <p:sp>
        <p:nvSpPr>
          <p:cNvPr id="946" name="Source model (.xcm)…"/>
          <p:cNvSpPr/>
          <p:nvPr/>
        </p:nvSpPr>
        <p:spPr>
          <a:xfrm>
            <a:off x="482599" y="1269999"/>
            <a:ext cx="2397087" cy="1244601"/>
          </a:xfrm>
          <a:prstGeom prst="roundRect">
            <a:avLst>
              <a:gd name="adj" fmla="val 15306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Source model (.xcm)</a:t>
            </a:r>
          </a:p>
          <a:p>
            <a:pPr algn="ctr">
              <a:defRPr b="1">
                <a:solidFill>
                  <a:srgbClr val="FFFFFF"/>
                </a:solidFill>
              </a:defRPr>
            </a:pPr>
          </a:p>
          <a:p>
            <a:pPr algn="ctr">
              <a:defRPr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tbabs*(PL+apec) </a:t>
            </a:r>
            <a:r>
              <a:rPr>
                <a:latin typeface="+mn-lt"/>
                <a:ea typeface="+mn-ea"/>
                <a:cs typeface="+mn-cs"/>
                <a:sym typeface="Arial"/>
              </a:rPr>
              <a:t>or</a:t>
            </a:r>
            <a:r>
              <a:t> tbabs*(PL+gauss)</a:t>
            </a:r>
          </a:p>
        </p:txBody>
      </p:sp>
      <p:grpSp>
        <p:nvGrpSpPr>
          <p:cNvPr id="949" name="Group"/>
          <p:cNvGrpSpPr/>
          <p:nvPr/>
        </p:nvGrpSpPr>
        <p:grpSpPr>
          <a:xfrm>
            <a:off x="2936517" y="1270000"/>
            <a:ext cx="2811643" cy="1244600"/>
            <a:chOff x="0" y="0"/>
            <a:chExt cx="2811642" cy="1244600"/>
          </a:xfrm>
        </p:grpSpPr>
        <p:sp>
          <p:nvSpPr>
            <p:cNvPr id="947" name="SIMPUT generation…"/>
            <p:cNvSpPr/>
            <p:nvPr/>
          </p:nvSpPr>
          <p:spPr>
            <a:xfrm>
              <a:off x="414557" y="0"/>
              <a:ext cx="2397086" cy="1244600"/>
            </a:xfrm>
            <a:prstGeom prst="roundRect">
              <a:avLst>
                <a:gd name="adj" fmla="val 1530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SIMPUT generation</a:t>
              </a:r>
              <a:endParaRPr b="0"/>
            </a:p>
            <a:p>
              <a:pPr algn="ctr">
                <a:defRPr b="1">
                  <a:solidFill>
                    <a:srgbClr val="FFFFFF"/>
                  </a:solidFill>
                </a:defRPr>
              </a:pPr>
            </a:p>
            <a:p>
              <a:pPr algn="ctr">
                <a:defRPr>
                  <a:solidFill>
                    <a:srgbClr val="FFFFFF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pPr>
              <a:r>
                <a:t>input model </a:t>
              </a:r>
              <a:r>
                <a:rPr sz="1500"/>
                <a:t>→</a:t>
              </a:r>
              <a:r>
                <a:t> SIMPUT source file</a:t>
              </a:r>
            </a:p>
          </p:txBody>
        </p:sp>
        <p:sp>
          <p:nvSpPr>
            <p:cNvPr id="948" name="Line"/>
            <p:cNvSpPr/>
            <p:nvPr/>
          </p:nvSpPr>
          <p:spPr>
            <a:xfrm>
              <a:off x="0" y="622300"/>
              <a:ext cx="357726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52" name="Group"/>
          <p:cNvGrpSpPr/>
          <p:nvPr/>
        </p:nvGrpSpPr>
        <p:grpSpPr>
          <a:xfrm>
            <a:off x="5843139" y="1270000"/>
            <a:ext cx="2811644" cy="1244600"/>
            <a:chOff x="0" y="0"/>
            <a:chExt cx="2811642" cy="1244600"/>
          </a:xfrm>
        </p:grpSpPr>
        <p:sp>
          <p:nvSpPr>
            <p:cNvPr id="950" name="SIXTE simulation…"/>
            <p:cNvSpPr/>
            <p:nvPr/>
          </p:nvSpPr>
          <p:spPr>
            <a:xfrm>
              <a:off x="414557" y="0"/>
              <a:ext cx="2397086" cy="1244600"/>
            </a:xfrm>
            <a:prstGeom prst="roundRect">
              <a:avLst>
                <a:gd name="adj" fmla="val 1530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SIXTE simulation</a:t>
              </a:r>
            </a:p>
            <a:p>
              <a:pPr algn="ctr">
                <a:defRPr b="1">
                  <a:solidFill>
                    <a:srgbClr val="FFFFFF"/>
                  </a:solidFill>
                </a:defRPr>
              </a:pPr>
            </a:p>
            <a:p>
              <a:pPr algn="ctr">
                <a:defRPr>
                  <a:solidFill>
                    <a:srgbClr val="FFFFFF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pPr>
              <a:r>
                <a:t>X-IFU, infoc optical filter configuration</a:t>
              </a:r>
            </a:p>
          </p:txBody>
        </p:sp>
        <p:sp>
          <p:nvSpPr>
            <p:cNvPr id="951" name="Line"/>
            <p:cNvSpPr/>
            <p:nvPr/>
          </p:nvSpPr>
          <p:spPr>
            <a:xfrm>
              <a:off x="0" y="622300"/>
              <a:ext cx="357726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55" name="Group"/>
          <p:cNvGrpSpPr/>
          <p:nvPr/>
        </p:nvGrpSpPr>
        <p:grpSpPr>
          <a:xfrm>
            <a:off x="8749762" y="1270000"/>
            <a:ext cx="2811643" cy="1244600"/>
            <a:chOff x="0" y="0"/>
            <a:chExt cx="2811642" cy="1244600"/>
          </a:xfrm>
        </p:grpSpPr>
        <p:sp>
          <p:nvSpPr>
            <p:cNvPr id="953" name="Spectral extraction…"/>
            <p:cNvSpPr/>
            <p:nvPr/>
          </p:nvSpPr>
          <p:spPr>
            <a:xfrm>
              <a:off x="414556" y="0"/>
              <a:ext cx="2397087" cy="1244600"/>
            </a:xfrm>
            <a:prstGeom prst="roundRect">
              <a:avLst>
                <a:gd name="adj" fmla="val 15306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Spectral extraction</a:t>
              </a:r>
            </a:p>
            <a:p>
              <a:pPr algn="ctr">
                <a:defRPr b="1">
                  <a:solidFill>
                    <a:srgbClr val="FFFFFF"/>
                  </a:solidFill>
                </a:defRPr>
              </a:pPr>
            </a:p>
            <a:p>
              <a:pPr algn="ctr">
                <a:defRPr>
                  <a:solidFill>
                    <a:srgbClr val="FFFFFF"/>
                  </a:solidFill>
                  <a:latin typeface="Andale Mono"/>
                  <a:ea typeface="Andale Mono"/>
                  <a:cs typeface="Andale Mono"/>
                  <a:sym typeface="Andale Mono"/>
                </a:defRPr>
              </a:pPr>
              <a:r>
                <a:t>extract spectra for different grating settings</a:t>
              </a:r>
            </a:p>
          </p:txBody>
        </p:sp>
        <p:sp>
          <p:nvSpPr>
            <p:cNvPr id="954" name="Line"/>
            <p:cNvSpPr/>
            <p:nvPr/>
          </p:nvSpPr>
          <p:spPr>
            <a:xfrm>
              <a:off x="0" y="622300"/>
              <a:ext cx="357726" cy="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956" name="Background options:…"/>
          <p:cNvSpPr/>
          <p:nvPr/>
        </p:nvSpPr>
        <p:spPr>
          <a:xfrm>
            <a:off x="462280" y="3069792"/>
            <a:ext cx="5595779" cy="2915643"/>
          </a:xfrm>
          <a:prstGeom prst="roundRect">
            <a:avLst>
              <a:gd name="adj" fmla="val 6534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ctr">
              <a:defRPr b="1" sz="20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Background options:</a:t>
            </a:r>
          </a:p>
          <a:p>
            <a:pPr algn="ctr">
              <a:lnSpc>
                <a:spcPct val="30000"/>
              </a:lnSpc>
              <a:defRPr b="1" sz="20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</a:p>
          <a:p>
            <a:pPr lvl="5">
              <a:lnSpc>
                <a:spcPct val="130000"/>
              </a:lnSpc>
              <a:defRPr b="1" sz="16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    Basic background: </a:t>
            </a:r>
          </a:p>
          <a:p>
            <a:pPr lvl="1" indent="228600">
              <a:lnSpc>
                <a:spcPct val="130000"/>
              </a:lnSpc>
            </a:pPr>
            <a:r>
              <a:t>     - </a:t>
            </a:r>
            <a:r>
              <a:rPr i="1"/>
              <a:t>NXB</a:t>
            </a:r>
            <a:r>
              <a:t> (zero-flux source simulation)</a:t>
            </a:r>
          </a:p>
          <a:p>
            <a:pPr lvl="1" indent="228600"/>
          </a:p>
          <a:p>
            <a:pPr lvl="1" indent="228600">
              <a:defRPr b="1" i="1" sz="16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Extended background:</a:t>
            </a:r>
          </a:p>
          <a:p>
            <a:pPr lvl="1" marL="479257" indent="-98257">
              <a:lnSpc>
                <a:spcPct val="130000"/>
              </a:lnSpc>
              <a:buSzPct val="100000"/>
              <a:buChar char="-"/>
            </a:pPr>
            <a:r>
              <a:t> </a:t>
            </a:r>
            <a:r>
              <a:rPr i="1"/>
              <a:t>CXB from AGN-only mock catalogues</a:t>
            </a:r>
          </a:p>
          <a:p>
            <a:pPr lvl="1" indent="381000">
              <a:lnSpc>
                <a:spcPct val="130000"/>
              </a:lnSpc>
            </a:pPr>
            <a:r>
              <a:t>(see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http://www.bo.astro.it/~gilli/mock.html</a:t>
            </a:r>
            <a:r>
              <a:t>)</a:t>
            </a:r>
          </a:p>
          <a:p>
            <a:pPr lvl="1" indent="228600">
              <a:lnSpc>
                <a:spcPct val="40000"/>
              </a:lnSpc>
            </a:pPr>
          </a:p>
          <a:p>
            <a:pPr lvl="1" marL="479257" indent="-98257">
              <a:lnSpc>
                <a:spcPct val="130000"/>
              </a:lnSpc>
              <a:buSzPct val="100000"/>
              <a:buChar char="-"/>
              <a:defRPr i="1"/>
            </a:pPr>
            <a:r>
              <a:t> ROSAT Soft X-ray Diffuse Background </a:t>
            </a:r>
          </a:p>
          <a:p>
            <a:pPr lvl="1" indent="381000">
              <a:lnSpc>
                <a:spcPct val="130000"/>
              </a:lnSpc>
            </a:pPr>
            <a:r>
              <a:t>(</a:t>
            </a:r>
            <a:r>
              <a:t>see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https://www.sternwarte.uni-erlangen.de/sixte/example-source-files/</a:t>
            </a:r>
            <a:r>
              <a:t>)</a:t>
            </a:r>
          </a:p>
          <a:p>
            <a:pPr marL="98257" indent="-98257">
              <a:buSzPct val="100000"/>
              <a:buChar char="-"/>
            </a:pPr>
          </a:p>
          <a:p>
            <a:pPr marL="98257" indent="-98257">
              <a:buSzPct val="100000"/>
              <a:buChar char="-"/>
            </a:pPr>
          </a:p>
          <a:p>
            <a:pPr marL="98257" indent="-98257">
              <a:buSzPct val="100000"/>
              <a:buChar char="-"/>
            </a:pP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1"/>
      <p:bldP build="whole" bldLvl="1" animBg="1" rev="0" advAuto="0" spid="952" grpId="2"/>
      <p:bldP build="whole" bldLvl="1" animBg="1" rev="0" advAuto="0" spid="956" grpId="4"/>
      <p:bldP build="whole" bldLvl="1" animBg="1" rev="0" advAuto="0" spid="955" grpId="3"/>
      <p:bldP build="whole" bldLvl="1" animBg="1" rev="0" advAuto="0" spid="945" grpId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64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959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960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1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62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63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65" name="NewAthena Simulations: Example"/>
          <p:cNvSpPr txBox="1"/>
          <p:nvPr/>
        </p:nvSpPr>
        <p:spPr>
          <a:xfrm>
            <a:off x="3471824" y="66417"/>
            <a:ext cx="524835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NewAthena Simulations: Example</a:t>
            </a:r>
          </a:p>
        </p:txBody>
      </p:sp>
      <p:sp>
        <p:nvSpPr>
          <p:cNvPr id="96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67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68" name="Text"/>
          <p:cNvSpPr txBox="1"/>
          <p:nvPr/>
        </p:nvSpPr>
        <p:spPr>
          <a:xfrm>
            <a:off x="2596833" y="1130336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69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70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71" name="Software Versions:…"/>
          <p:cNvSpPr txBox="1"/>
          <p:nvPr/>
        </p:nvSpPr>
        <p:spPr>
          <a:xfrm>
            <a:off x="9200940" y="5551773"/>
            <a:ext cx="2588680" cy="40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10000"/>
              </a:lnSpc>
              <a:defRPr sz="1300">
                <a:solidFill>
                  <a:srgbClr val="535353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Software Versions:</a:t>
            </a:r>
          </a:p>
          <a:p>
            <a:pPr algn="ctr">
              <a:lnSpc>
                <a:spcPct val="110000"/>
              </a:lnSpc>
              <a:defRPr sz="1300">
                <a:solidFill>
                  <a:srgbClr val="535353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SIXTE 3.4.0</a:t>
            </a:r>
            <a:r>
              <a:t> | </a:t>
            </a:r>
            <a:r>
              <a:t>SIMPUT 2.8.0</a:t>
            </a:r>
          </a:p>
        </p:txBody>
      </p:sp>
      <p:sp>
        <p:nvSpPr>
          <p:cNvPr id="972" name="The X-IFU spectrum was simulated with SIXTE for a…"/>
          <p:cNvSpPr txBox="1"/>
          <p:nvPr/>
        </p:nvSpPr>
        <p:spPr>
          <a:xfrm>
            <a:off x="329639" y="1412481"/>
            <a:ext cx="5838662" cy="3547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>
              <a:lnSpc>
                <a:spcPct val="120000"/>
              </a:lnSpc>
              <a:buSzPct val="100000"/>
              <a:buChar char="•"/>
              <a:defRPr sz="1600"/>
            </a:pPr>
            <a:r>
              <a:t> The X-IFU spectrum was simulated with SIXTE for a </a:t>
            </a:r>
          </a:p>
          <a:p>
            <a:pPr>
              <a:lnSpc>
                <a:spcPct val="120000"/>
              </a:lnSpc>
              <a:defRPr sz="1600"/>
            </a:pP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50ks exposure</a:t>
            </a:r>
            <a:r>
              <a:t>, assuming an </a:t>
            </a: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in-focus</a:t>
            </a:r>
            <a:r>
              <a:t> observation with the </a:t>
            </a: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optical filter </a:t>
            </a:r>
            <a:r>
              <a:t>and </a:t>
            </a: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standard NXB background</a:t>
            </a:r>
            <a:r>
              <a:t>. </a:t>
            </a:r>
          </a:p>
          <a:p>
            <a:pPr marL="160421" indent="-160421">
              <a:buSzPct val="100000"/>
              <a:buChar char="•"/>
              <a:defRPr sz="1600"/>
            </a:pPr>
          </a:p>
          <a:p>
            <a:pPr marL="160421" indent="-160421">
              <a:lnSpc>
                <a:spcPct val="140000"/>
              </a:lnSpc>
              <a:buSzPct val="100000"/>
              <a:buChar char="•"/>
              <a:defRPr sz="1600"/>
            </a:pPr>
            <a:r>
              <a:t> PSR B1259−63 was modeled (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tbabs*(powerlaw+gauss)</a:t>
            </a:r>
            <a:r>
              <a:t>) </a:t>
            </a:r>
          </a:p>
          <a:p>
            <a:pPr lvl="1" marL="541421" indent="-160421">
              <a:lnSpc>
                <a:spcPct val="120000"/>
              </a:lnSpc>
              <a:buSzPct val="100000"/>
              <a:buChar char="•"/>
              <a:defRPr sz="1600"/>
            </a:pPr>
            <a:r>
              <a:t>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NH = 0.52</a:t>
            </a:r>
            <a:endParaRPr>
              <a:latin typeface="Andale Mono"/>
              <a:ea typeface="Andale Mono"/>
              <a:cs typeface="Andale Mono"/>
              <a:sym typeface="Andale Mono"/>
            </a:endParaRPr>
          </a:p>
          <a:p>
            <a:pPr lvl="1" marL="541421" indent="-160421">
              <a:lnSpc>
                <a:spcPct val="120000"/>
              </a:lnSpc>
              <a:buSzPct val="100000"/>
              <a:buChar char="•"/>
              <a:defRPr sz="1600"/>
            </a:pPr>
            <a:r>
              <a:t>photon index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Gamma = 1.41</a:t>
            </a:r>
            <a:r>
              <a:t>,</a:t>
            </a:r>
          </a:p>
          <a:p>
            <a:pPr lvl="1" marL="541421" indent="-160421">
              <a:lnSpc>
                <a:spcPct val="140000"/>
              </a:lnSpc>
              <a:buSzPct val="100000"/>
              <a:buChar char="•"/>
              <a:defRPr sz="1600"/>
            </a:pPr>
            <a:r>
              <a:t>power-law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normalization = 6.13e-4</a:t>
            </a:r>
            <a:endParaRPr>
              <a:latin typeface="Andale Mono"/>
              <a:ea typeface="Andale Mono"/>
              <a:cs typeface="Andale Mono"/>
              <a:sym typeface="Andale Mono"/>
            </a:endParaRPr>
          </a:p>
          <a:p>
            <a:pPr>
              <a:lnSpc>
                <a:spcPct val="120000"/>
              </a:lnSpc>
              <a:defRPr sz="1600"/>
            </a:pPr>
            <a:r>
              <a:t>based on params for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ObsID=0881420301 </a:t>
            </a:r>
            <a:r>
              <a:t>(XMM-Newton). </a:t>
            </a:r>
          </a:p>
          <a:p>
            <a:pPr marL="160421" indent="-160421">
              <a:buSzPct val="100000"/>
              <a:buChar char="•"/>
              <a:defRPr sz="1600"/>
            </a:pPr>
          </a:p>
          <a:p>
            <a:pPr marL="160421" indent="-160421">
              <a:lnSpc>
                <a:spcPct val="120000"/>
              </a:lnSpc>
              <a:buSzPct val="100000"/>
              <a:buChar char="•"/>
              <a:defRPr sz="1600"/>
            </a:pPr>
            <a:r>
              <a:t> A weak </a:t>
            </a:r>
            <a:r>
              <a:rPr b="1">
                <a:solidFill>
                  <a:schemeClr val="accent1">
                    <a:satOff val="-4409"/>
                    <a:lumOff val="-10509"/>
                  </a:schemeClr>
                </a:solidFill>
              </a:rPr>
              <a:t>Fe line </a:t>
            </a:r>
            <a:r>
              <a:t>at 6.4 keV was added to test whether line emission could be recovered in the normal-resolution </a:t>
            </a:r>
            <a:r>
              <a:rPr>
                <a:latin typeface="Andale Mono"/>
                <a:ea typeface="Andale Mono"/>
                <a:cs typeface="Andale Mono"/>
                <a:sym typeface="Andale Mono"/>
              </a:rPr>
              <a:t>(GRADING &gt;= 1)</a:t>
            </a:r>
            <a:r>
              <a:t> setup.</a:t>
            </a:r>
          </a:p>
        </p:txBody>
      </p:sp>
      <p:pic>
        <p:nvPicPr>
          <p:cNvPr id="973" name="Screenshot 2026-06-02 at 10.22.36.png" descr="Screenshot 2026-06-02 at 10.22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4288" y="956863"/>
            <a:ext cx="5353720" cy="41276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38960" dir="2750019">
              <a:srgbClr val="000000">
                <a:alpha val="4274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981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976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977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8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79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80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82" name="NewAthena Simulations: Current Status &amp; Next Steps"/>
          <p:cNvSpPr txBox="1"/>
          <p:nvPr/>
        </p:nvSpPr>
        <p:spPr>
          <a:xfrm>
            <a:off x="1955710" y="66417"/>
            <a:ext cx="8280579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NewAthena Simulations: Current Status &amp; Next Steps</a:t>
            </a:r>
          </a:p>
        </p:txBody>
      </p:sp>
      <p:sp>
        <p:nvSpPr>
          <p:cNvPr id="983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84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85" name="Text"/>
          <p:cNvSpPr txBox="1"/>
          <p:nvPr/>
        </p:nvSpPr>
        <p:spPr>
          <a:xfrm>
            <a:off x="2596833" y="1130336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86" name="Text"/>
          <p:cNvSpPr txBox="1"/>
          <p:nvPr/>
        </p:nvSpPr>
        <p:spPr>
          <a:xfrm>
            <a:off x="-5959410" y="-5791991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87" name="Text"/>
          <p:cNvSpPr txBox="1"/>
          <p:nvPr/>
        </p:nvSpPr>
        <p:spPr>
          <a:xfrm>
            <a:off x="-10196572" y="7640852"/>
            <a:ext cx="127001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</a:t>
            </a:r>
          </a:p>
        </p:txBody>
      </p:sp>
      <p:sp>
        <p:nvSpPr>
          <p:cNvPr id="988" name="Current status:…"/>
          <p:cNvSpPr txBox="1"/>
          <p:nvPr/>
        </p:nvSpPr>
        <p:spPr>
          <a:xfrm>
            <a:off x="2098511" y="1211351"/>
            <a:ext cx="8280579" cy="4325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defRPr b="1" sz="20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Current status:</a:t>
            </a:r>
          </a:p>
          <a:p>
            <a:pPr marL="140368" indent="-140368">
              <a:lnSpc>
                <a:spcPct val="110000"/>
              </a:lnSpc>
              <a:buSzPct val="100000"/>
              <a:buChar char="•"/>
              <a:defRPr sz="1600"/>
            </a:pPr>
            <a:r>
              <a:t>For the selected observations, line features previously constrained only through upper limits in earlier XMM-Newton analyses for PSR B1259-63 appear detectable at normal X-IFU resolution;</a:t>
            </a:r>
          </a:p>
          <a:p>
            <a:pPr marL="140368" indent="-140368">
              <a:lnSpc>
                <a:spcPct val="120000"/>
              </a:lnSpc>
              <a:spcBef>
                <a:spcPts val="700"/>
              </a:spcBef>
              <a:buSzPct val="100000"/>
              <a:buChar char="•"/>
              <a:defRPr sz="1600"/>
            </a:pPr>
            <a:r>
              <a:t>A parameter-grid run is done, but the results are currently under validation.</a:t>
            </a:r>
          </a:p>
          <a:p>
            <a:pPr/>
          </a:p>
          <a:p>
            <a:pPr/>
          </a:p>
          <a:p>
            <a:pPr>
              <a:lnSpc>
                <a:spcPct val="160000"/>
              </a:lnSpc>
              <a:defRPr b="1" sz="20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t>Next steps: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600"/>
            </a:pPr>
            <a:r>
              <a:t>The present simulations do not yet include the full background treatment → include it;</a:t>
            </a:r>
          </a:p>
          <a:p>
            <a:pPr marL="140368" indent="-140368">
              <a:lnSpc>
                <a:spcPct val="130000"/>
              </a:lnSpc>
              <a:spcBef>
                <a:spcPts val="600"/>
              </a:spcBef>
              <a:buSzPct val="100000"/>
              <a:buChar char="•"/>
              <a:defRPr sz="1600"/>
            </a:pPr>
            <a:r>
              <a:t>Validate grid search results;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600"/>
            </a:pPr>
            <a:r>
              <a:t>The validated grid will be used to map detectability to physical constraints, including disk parameters and source luminosity.</a:t>
            </a:r>
          </a:p>
          <a:p>
            <a:pPr/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060"/>
            <a:ext cx="12192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6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991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992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3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994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995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997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998" name="Thank you for your attention!"/>
          <p:cNvSpPr txBox="1"/>
          <p:nvPr/>
        </p:nvSpPr>
        <p:spPr>
          <a:xfrm>
            <a:off x="2224633" y="2440511"/>
            <a:ext cx="774273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7600"/>
              </a:lnSpc>
              <a:defRPr sz="5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Thank you for your attention!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1060"/>
            <a:ext cx="12192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6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01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02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3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04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05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07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008" name="Backup Slides"/>
          <p:cNvSpPr txBox="1"/>
          <p:nvPr/>
        </p:nvSpPr>
        <p:spPr>
          <a:xfrm>
            <a:off x="4170201" y="2440511"/>
            <a:ext cx="385159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7600"/>
              </a:lnSpc>
              <a:defRPr sz="5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/>
            <a:r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1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1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1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1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1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017" name="From upper limits to Lsd"/>
          <p:cNvSpPr txBox="1"/>
          <p:nvPr/>
        </p:nvSpPr>
        <p:spPr>
          <a:xfrm>
            <a:off x="4512928" y="353428"/>
            <a:ext cx="2873215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100"/>
            </a:lvl1pPr>
          </a:lstStyle>
          <a:p>
            <a:pPr/>
            <a:r>
              <a:t>From upper limits to Lsd</a:t>
            </a:r>
          </a:p>
        </p:txBody>
      </p:sp>
      <p:pic>
        <p:nvPicPr>
          <p:cNvPr id="1018" name="Screenshot 2026-06-02 at 10.49.50.png" descr="Screenshot 2026-06-02 at 10.49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071" y="1492845"/>
            <a:ext cx="6244039" cy="1473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19" name="See e.g. Zabalza et al. (2011)"/>
          <p:cNvSpPr txBox="1"/>
          <p:nvPr/>
        </p:nvSpPr>
        <p:spPr>
          <a:xfrm>
            <a:off x="3078003" y="3239538"/>
            <a:ext cx="2093914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200"/>
            </a:lvl1pPr>
          </a:lstStyle>
          <a:p>
            <a:pPr/>
            <a:r>
              <a:t>See e.g. Zabalza et al. (2011)  </a:t>
            </a:r>
          </a:p>
        </p:txBody>
      </p:sp>
      <p:pic>
        <p:nvPicPr>
          <p:cNvPr id="1020" name="Screenshot 2026-06-02 at 10.51.02.png" descr="Screenshot 2026-06-02 at 10.51.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5167" y="3231668"/>
            <a:ext cx="5927950" cy="2115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2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2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2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2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2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29" name="Screenshot 2026-06-02 at 10.45.32.png" descr="Screenshot 2026-06-02 at 10.45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7752" y="458914"/>
            <a:ext cx="8716496" cy="5362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31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32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3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34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35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37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38" name="Screenshot 2026-06-02 at 10.42.52.png" descr="Screenshot 2026-06-02 at 10.42.52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276740" y="1036456"/>
            <a:ext cx="7475315" cy="4441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3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3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3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3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3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636" name="Table 1"/>
          <p:cNvGraphicFramePr/>
          <p:nvPr/>
        </p:nvGraphicFramePr>
        <p:xfrm>
          <a:off x="794197" y="1354137"/>
          <a:ext cx="10616306" cy="533210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3787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Components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637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63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39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4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4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4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4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4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47" name="Screenshot 2026-06-02 at 10.43.33.png" descr="Screenshot 2026-06-02 at 10.43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9675" y="640206"/>
            <a:ext cx="8237372" cy="4873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49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50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1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52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53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55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056" name="Screenshot 2026-06-02 at 10.44.02.png" descr="Screenshot 2026-06-02 at 10.44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5238" y="838203"/>
            <a:ext cx="7941524" cy="4442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1058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1059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0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1061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1062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1064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4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4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4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4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4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648" name="Table 1"/>
          <p:cNvGraphicFramePr/>
          <p:nvPr/>
        </p:nvGraphicFramePr>
        <p:xfrm>
          <a:off x="794197" y="1354137"/>
          <a:ext cx="10616306" cy="533210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37876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Components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Massive O/B star + compact object 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Massive O/B star + compact object 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649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650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51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657" name="Group"/>
          <p:cNvGrpSpPr/>
          <p:nvPr/>
        </p:nvGrpSpPr>
        <p:grpSpPr>
          <a:xfrm>
            <a:off x="4165105" y="3006474"/>
            <a:ext cx="4610423" cy="2381738"/>
            <a:chOff x="0" y="0"/>
            <a:chExt cx="4610422" cy="2381737"/>
          </a:xfrm>
        </p:grpSpPr>
        <p:sp>
          <p:nvSpPr>
            <p:cNvPr id="652" name="Circle"/>
            <p:cNvSpPr/>
            <p:nvPr/>
          </p:nvSpPr>
          <p:spPr>
            <a:xfrm>
              <a:off x="337228" y="745064"/>
              <a:ext cx="885681" cy="891609"/>
            </a:xfrm>
            <a:prstGeom prst="ellipse">
              <a:avLst/>
            </a:prstGeom>
            <a:solidFill>
              <a:srgbClr val="5A80B8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3" name="Oval"/>
            <p:cNvSpPr/>
            <p:nvPr/>
          </p:nvSpPr>
          <p:spPr>
            <a:xfrm>
              <a:off x="0" y="0"/>
              <a:ext cx="3508534" cy="2381738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4" name="Circle"/>
            <p:cNvSpPr/>
            <p:nvPr/>
          </p:nvSpPr>
          <p:spPr>
            <a:xfrm>
              <a:off x="2597934" y="60707"/>
              <a:ext cx="291929" cy="289918"/>
            </a:xfrm>
            <a:prstGeom prst="ellipse">
              <a:avLst/>
            </a:prstGeom>
            <a:solidFill>
              <a:schemeClr val="accent4"/>
            </a:solidFill>
            <a:ln w="254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655" name="compact object"/>
            <p:cNvSpPr txBox="1"/>
            <p:nvPr/>
          </p:nvSpPr>
          <p:spPr>
            <a:xfrm>
              <a:off x="3014104" y="82197"/>
              <a:ext cx="1596319" cy="246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700">
                  <a:solidFill>
                    <a:srgbClr val="535353"/>
                  </a:solidFill>
                </a:defRPr>
              </a:lvl1pPr>
            </a:lstStyle>
            <a:p>
              <a:pPr/>
              <a:r>
                <a:t>compact object</a:t>
              </a:r>
            </a:p>
          </p:txBody>
        </p:sp>
        <p:sp>
          <p:nvSpPr>
            <p:cNvPr id="656" name="O/B Star"/>
            <p:cNvSpPr txBox="1"/>
            <p:nvPr/>
          </p:nvSpPr>
          <p:spPr>
            <a:xfrm>
              <a:off x="362628" y="1079892"/>
              <a:ext cx="911081" cy="221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1600">
                  <a:solidFill>
                    <a:srgbClr val="FFFFFF"/>
                  </a:solidFill>
                </a:defRPr>
              </a:lvl1pPr>
            </a:lstStyle>
            <a:p>
              <a:pPr/>
              <a:r>
                <a:t>O/B Star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6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6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6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6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6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sp>
        <p:nvSpPr>
          <p:cNvPr id="666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667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68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aphicFrame>
        <p:nvGraphicFramePr>
          <p:cNvPr id="669" name="Table 1"/>
          <p:cNvGraphicFramePr/>
          <p:nvPr/>
        </p:nvGraphicFramePr>
        <p:xfrm>
          <a:off x="1091883" y="787538"/>
          <a:ext cx="10020934" cy="138301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314850"/>
                <a:gridCol w="3851716"/>
                <a:gridCol w="3841667"/>
              </a:tblGrid>
              <a:tr h="39370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97661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</a:rPr>
                        <a:t>Population Size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6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6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7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7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7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7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7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678" name="Table 1"/>
          <p:cNvGraphicFramePr/>
          <p:nvPr/>
        </p:nvGraphicFramePr>
        <p:xfrm>
          <a:off x="1091883" y="787538"/>
          <a:ext cx="10020934" cy="138301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314850"/>
                <a:gridCol w="3851716"/>
                <a:gridCol w="3841667"/>
              </a:tblGrid>
              <a:tr h="393700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976610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solidFill>
                            <a:srgbClr val="FFFFFF"/>
                          </a:solidFill>
                        </a:rPr>
                        <a:t>Population Size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600">
                          <a:solidFill>
                            <a:srgbClr val="535353"/>
                          </a:solidFill>
                        </a:rPr>
                        <a:t>Large population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600">
                          <a:solidFill>
                            <a:srgbClr val="535353"/>
                          </a:solidFill>
                        </a:rPr>
                        <a:t>Rare subclass, only a small number known 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679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680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81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682" name="Screenshot 2026-06-01 at 11.54.45.png" descr="Screenshot 2026-06-01 at 11.54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282" y="2651765"/>
            <a:ext cx="5308993" cy="26109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31676" dir="3491868">
              <a:srgbClr val="000000">
                <a:alpha val="44936"/>
              </a:srgbClr>
            </a:outerShdw>
          </a:effectLst>
        </p:spPr>
      </p:pic>
      <p:sp>
        <p:nvSpPr>
          <p:cNvPr id="683" name="Distribution of LMXBs and HMXBs (RXTE)"/>
          <p:cNvSpPr txBox="1"/>
          <p:nvPr/>
        </p:nvSpPr>
        <p:spPr>
          <a:xfrm>
            <a:off x="807146" y="5395751"/>
            <a:ext cx="431926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Distribution of </a:t>
            </a:r>
            <a:r>
              <a:rPr>
                <a:solidFill>
                  <a:srgbClr val="1B41F2"/>
                </a:solidFill>
              </a:rPr>
              <a:t>LMXBs</a:t>
            </a:r>
            <a:r>
              <a:t> and </a:t>
            </a:r>
            <a:r>
              <a:rPr>
                <a:solidFill>
                  <a:srgbClr val="5DCAD4"/>
                </a:solidFill>
              </a:rPr>
              <a:t>HMXBs </a:t>
            </a:r>
            <a:r>
              <a:t>(RXTE)</a:t>
            </a:r>
          </a:p>
        </p:txBody>
      </p:sp>
      <p:sp>
        <p:nvSpPr>
          <p:cNvPr id="684" name="Distribution of γ-ray Binaries"/>
          <p:cNvSpPr txBox="1"/>
          <p:nvPr/>
        </p:nvSpPr>
        <p:spPr>
          <a:xfrm>
            <a:off x="7398740" y="5659250"/>
            <a:ext cx="288404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Distribution of γ-ray Binaries</a:t>
            </a:r>
          </a:p>
        </p:txBody>
      </p:sp>
      <p:pic>
        <p:nvPicPr>
          <p:cNvPr id="685" name="Screenshot 2026-06-01 at 12.18.02.png" descr="Screenshot 2026-06-01 at 12.18.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7767" y="2581897"/>
            <a:ext cx="5185988" cy="29924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90107" dir="3848991">
              <a:srgbClr val="000000">
                <a:alpha val="46138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693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688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689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0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691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692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694" name="Table 1"/>
          <p:cNvGraphicFramePr/>
          <p:nvPr/>
        </p:nvGraphicFramePr>
        <p:xfrm>
          <a:off x="794197" y="1091073"/>
          <a:ext cx="10616306" cy="5332108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Emission Peak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695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696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697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05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00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01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2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03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04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706" name="Table 1"/>
          <p:cNvGraphicFramePr/>
          <p:nvPr/>
        </p:nvGraphicFramePr>
        <p:xfrm>
          <a:off x="794197" y="1091074"/>
          <a:ext cx="10616306" cy="533210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623182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Emission Peak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X-rays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sz="1800"/>
                      </a:pPr>
                      <a:r>
                        <a:rPr b="1" sz="1700">
                          <a:solidFill>
                            <a:srgbClr val="535353"/>
                          </a:solidFill>
                        </a:rPr>
                        <a:t>Gamma rays (&gt; 1MeV)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707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08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09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Rectangle"/>
          <p:cNvSpPr/>
          <p:nvPr/>
        </p:nvSpPr>
        <p:spPr>
          <a:xfrm>
            <a:off x="-194874" y="-716892"/>
            <a:ext cx="12581748" cy="1270001"/>
          </a:xfrm>
          <a:prstGeom prst="rect">
            <a:avLst/>
          </a:prstGeom>
          <a:solidFill>
            <a:srgbClr val="5A80B8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717" name="Group"/>
          <p:cNvGrpSpPr/>
          <p:nvPr/>
        </p:nvGrpSpPr>
        <p:grpSpPr>
          <a:xfrm>
            <a:off x="-378301" y="6195187"/>
            <a:ext cx="12948602" cy="741651"/>
            <a:chOff x="0" y="0"/>
            <a:chExt cx="12948600" cy="741649"/>
          </a:xfrm>
        </p:grpSpPr>
        <p:sp>
          <p:nvSpPr>
            <p:cNvPr id="712" name="Google Shape;310;p69"/>
            <p:cNvSpPr/>
            <p:nvPr/>
          </p:nvSpPr>
          <p:spPr>
            <a:xfrm>
              <a:off x="0" y="15450"/>
              <a:ext cx="12948601" cy="6651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/>
            </a:p>
          </p:txBody>
        </p:sp>
        <p:pic>
          <p:nvPicPr>
            <p:cNvPr id="713" name="DCU_Digital_Logo_Offiial_Navy_Landscape_0.pngGoogle Shape;311;p69" descr="DCU_Digital_Logo_Offiial_Navy_Landscape_0.pngGoogle Shape;311;p6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70947" y="169138"/>
              <a:ext cx="2052153" cy="35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4" name="Google Shape;312;p69"/>
            <p:cNvSpPr txBox="1"/>
            <p:nvPr/>
          </p:nvSpPr>
          <p:spPr>
            <a:xfrm>
              <a:off x="386450" y="117150"/>
              <a:ext cx="2399101" cy="462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EB Garamond SemiBold"/>
                  <a:ea typeface="EB Garamond SemiBold"/>
                  <a:cs typeface="EB Garamond SemiBold"/>
                  <a:sym typeface="EB Garamond SemiBold"/>
                </a:defRPr>
              </a:lvl1pPr>
            </a:lstStyle>
            <a:p>
              <a:pPr/>
              <a:r>
                <a:t>Iuliia Shebalkova</a:t>
              </a:r>
            </a:p>
          </p:txBody>
        </p:sp>
        <p:sp>
          <p:nvSpPr>
            <p:cNvPr id="715" name="Google Shape;313;p69"/>
            <p:cNvSpPr txBox="1"/>
            <p:nvPr/>
          </p:nvSpPr>
          <p:spPr>
            <a:xfrm>
              <a:off x="7098674" y="0"/>
              <a:ext cx="3028501" cy="74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NewAthena Rising: SWG4</a:t>
              </a:r>
            </a:p>
            <a:p>
              <a:pPr algn="ctr">
                <a:defRPr sz="1800">
                  <a:solidFill>
                    <a:srgbClr val="FFFFFF"/>
                  </a:solidFill>
                  <a:latin typeface="EB Garamond Medium"/>
                  <a:ea typeface="EB Garamond Medium"/>
                  <a:cs typeface="EB Garamond Medium"/>
                  <a:sym typeface="EB Garamond Medium"/>
                </a:defRPr>
              </a:pPr>
              <a:r>
                <a:t>Barcelona  June 2-5</a:t>
              </a:r>
            </a:p>
          </p:txBody>
        </p:sp>
        <p:sp>
          <p:nvSpPr>
            <p:cNvPr id="716" name="Google Shape;314;p69"/>
            <p:cNvSpPr txBox="1"/>
            <p:nvPr/>
          </p:nvSpPr>
          <p:spPr>
            <a:xfrm>
              <a:off x="2362950" y="15450"/>
              <a:ext cx="4879500" cy="690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b="1" sz="1700">
                  <a:solidFill>
                    <a:srgbClr val="00334F"/>
                  </a:solidFill>
                  <a:latin typeface="EB Garamond"/>
                  <a:ea typeface="EB Garamond"/>
                  <a:cs typeface="EB Garamond"/>
                  <a:sym typeface="EB Garamond"/>
                </a:defRPr>
              </a:lvl1pPr>
            </a:lstStyle>
            <a:p>
              <a:pPr/>
              <a:r>
                <a:t>The Missing Lines: Constraining Disk Parameters in Gamma-Ray Binaries</a:t>
              </a:r>
            </a:p>
          </p:txBody>
        </p:sp>
      </p:grpSp>
      <p:graphicFrame>
        <p:nvGraphicFramePr>
          <p:cNvPr id="718" name="Table 1"/>
          <p:cNvGraphicFramePr/>
          <p:nvPr/>
        </p:nvGraphicFramePr>
        <p:xfrm>
          <a:off x="794197" y="939306"/>
          <a:ext cx="10616306" cy="5332107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{C7B018BB-80A7-4F77-B60F-C8B233D01FF8}</a:tableStyleId>
              </a:tblPr>
              <a:tblGrid>
                <a:gridCol w="2452556"/>
                <a:gridCol w="4080847"/>
                <a:gridCol w="4070201"/>
              </a:tblGrid>
              <a:tr h="484896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Сharacteristic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HMXBs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蘋果儷中黑"/>
                          <a:ea typeface="蘋果儷中黑"/>
                          <a:cs typeface="蘋果儷中黑"/>
                          <a:sym typeface="蘋果儷中黑"/>
                        </a:rPr>
                        <a:t>γ- ray Binaries</a:t>
                      </a:r>
                    </a:p>
                  </a:txBody>
                  <a:tcPr marL="0" marR="0" marT="0" marB="0" anchor="ctr" anchorCtr="0" horzOverflow="overflow"/>
                </a:tc>
              </a:tr>
              <a:tr h="1240323">
                <a:tc>
                  <a:txBody>
                    <a:bodyPr/>
                    <a:lstStyle/>
                    <a:p>
                      <a:pPr algn="l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</a:rPr>
                        <a:t>Emission Mechanism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marL="228600" indent="-228600" algn="ctr">
                        <a:defRPr b="1" sz="1700">
                          <a:solidFill>
                            <a:srgbClr val="535353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sp>
        <p:nvSpPr>
          <p:cNvPr id="719" name="HMXBs vs γ-ray Binaries: Similar Systems, Different Behavior"/>
          <p:cNvSpPr txBox="1"/>
          <p:nvPr/>
        </p:nvSpPr>
        <p:spPr>
          <a:xfrm>
            <a:off x="1301419" y="66417"/>
            <a:ext cx="9589162" cy="423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6900"/>
              </a:lnSpc>
              <a:defRPr b="1" sz="2600">
                <a:solidFill>
                  <a:srgbClr val="FFFFF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HMXBs vs γ-ray Binaries: Similar Systems, Different Behavior </a:t>
            </a:r>
          </a:p>
        </p:txBody>
      </p:sp>
      <p:sp>
        <p:nvSpPr>
          <p:cNvPr id="720" name="Line"/>
          <p:cNvSpPr/>
          <p:nvPr/>
        </p:nvSpPr>
        <p:spPr>
          <a:xfrm>
            <a:off x="-101360" y="6224686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162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721" name="Line"/>
          <p:cNvSpPr/>
          <p:nvPr/>
        </p:nvSpPr>
        <p:spPr>
          <a:xfrm>
            <a:off x="-101360" y="536802"/>
            <a:ext cx="12394720" cy="1"/>
          </a:xfrm>
          <a:prstGeom prst="line">
            <a:avLst/>
          </a:prstGeom>
          <a:ln w="38100">
            <a:solidFill>
              <a:srgbClr val="5A80B8"/>
            </a:solidFill>
            <a:miter lim="400000"/>
          </a:ln>
          <a:effectLst>
            <a:outerShdw sx="100000" sy="100000" kx="0" ky="0" algn="b" rotWithShape="0" blurRad="63500" dist="36770" dir="5400000">
              <a:srgbClr val="2B3F5A">
                <a:alpha val="38512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