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Archivo Narrow"/>
      <p:regular r:id="rId29"/>
      <p:bold r:id="rId30"/>
      <p:italic r:id="rId31"/>
      <p:boldItalic r:id="rId32"/>
    </p:embeddedFont>
    <p:embeddedFont>
      <p:font typeface="Archivo Narrow SemiBold"/>
      <p:regular r:id="rId33"/>
      <p:bold r:id="rId34"/>
      <p:italic r:id="rId35"/>
      <p:boldItalic r:id="rId36"/>
    </p:embeddedFont>
    <p:embeddedFont>
      <p:font typeface="Archivo Narrow Medium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E505EA-C760-43DA-AB65-72752F8ACC68}">
  <a:tblStyle styleId="{F5E505EA-C760-43DA-AB65-72752F8ACC6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C9BDFB0-4C30-47A5-B183-5C3E30BB19B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chivoNarrowMedium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ArchivoNarrow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chivoNarrow-italic.fntdata"/><Relationship Id="rId30" Type="http://schemas.openxmlformats.org/officeDocument/2006/relationships/font" Target="fonts/ArchivoNarrow-bold.fntdata"/><Relationship Id="rId11" Type="http://schemas.openxmlformats.org/officeDocument/2006/relationships/slide" Target="slides/slide5.xml"/><Relationship Id="rId33" Type="http://schemas.openxmlformats.org/officeDocument/2006/relationships/font" Target="fonts/ArchivoNarrowSemiBold-regular.fntdata"/><Relationship Id="rId10" Type="http://schemas.openxmlformats.org/officeDocument/2006/relationships/slide" Target="slides/slide4.xml"/><Relationship Id="rId32" Type="http://schemas.openxmlformats.org/officeDocument/2006/relationships/font" Target="fonts/ArchivoNarrow-boldItalic.fntdata"/><Relationship Id="rId13" Type="http://schemas.openxmlformats.org/officeDocument/2006/relationships/slide" Target="slides/slide7.xml"/><Relationship Id="rId35" Type="http://schemas.openxmlformats.org/officeDocument/2006/relationships/font" Target="fonts/ArchivoNarrowSemiBold-italic.fntdata"/><Relationship Id="rId12" Type="http://schemas.openxmlformats.org/officeDocument/2006/relationships/slide" Target="slides/slide6.xml"/><Relationship Id="rId34" Type="http://schemas.openxmlformats.org/officeDocument/2006/relationships/font" Target="fonts/ArchivoNarrowSemiBold-bold.fntdata"/><Relationship Id="rId15" Type="http://schemas.openxmlformats.org/officeDocument/2006/relationships/slide" Target="slides/slide9.xml"/><Relationship Id="rId37" Type="http://schemas.openxmlformats.org/officeDocument/2006/relationships/font" Target="fonts/ArchivoNarrowMedium-regular.fntdata"/><Relationship Id="rId14" Type="http://schemas.openxmlformats.org/officeDocument/2006/relationships/slide" Target="slides/slide8.xml"/><Relationship Id="rId36" Type="http://schemas.openxmlformats.org/officeDocument/2006/relationships/font" Target="fonts/ArchivoNarrowSemiBold-boldItalic.fntdata"/><Relationship Id="rId17" Type="http://schemas.openxmlformats.org/officeDocument/2006/relationships/slide" Target="slides/slide11.xml"/><Relationship Id="rId39" Type="http://schemas.openxmlformats.org/officeDocument/2006/relationships/font" Target="fonts/ArchivoNarrowMedium-italic.fntdata"/><Relationship Id="rId16" Type="http://schemas.openxmlformats.org/officeDocument/2006/relationships/slide" Target="slides/slide10.xml"/><Relationship Id="rId38" Type="http://schemas.openxmlformats.org/officeDocument/2006/relationships/font" Target="fonts/ArchivoNarrowMedium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cbe99c3c4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3bcbe99c3c4_0_263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cbe99c3c4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bcbe99c3c4_0_247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bcbe99c3c4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bcbe99c3c4_0_295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cbe99c3c4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bcbe99c3c4_0_311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bcbe99c3c4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bcbe99c3c4_0_524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cbe99c3c4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3bcbe99c3c4_0_539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cbe99c3c4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bcbe99c3c4_0_554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bcbe99c3c4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bcbe99c3c4_0_569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bcbe99c3c4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3bcbe99c3c4_0_640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c3299ab71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3c3299ab71b_0_31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1e58e239d_0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3a1e58e239d_0_453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c3299ab71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3c3299ab71b_0_64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a1e58e239d_0_1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3a1e58e239d_0_1893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c3299ab71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3c3299ab71b_0_103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1e58e239d_0_1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a1e58e239d_0_1019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963125e3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9963125e38_0_3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cbe99c3c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bcbe99c3c4_0_63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cbe99c3c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bcbe99c3c4_0_79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bcbe99c3c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bcbe99c3c4_0_147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bcbe99c3c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bcbe99c3c4_0_231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cbe99c3c4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bcbe99c3c4_0_418:notes"/>
          <p:cNvSpPr/>
          <p:nvPr>
            <p:ph idx="2" type="sldImg"/>
          </p:nvPr>
        </p:nvSpPr>
        <p:spPr>
          <a:xfrm>
            <a:off x="1714745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65125"/>
            <a:ext cx="7886700" cy="13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1pPr>
            <a:lvl2pPr indent="0" lvl="1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2pPr>
            <a:lvl3pPr indent="0" lvl="2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3pPr>
            <a:lvl4pPr indent="0" lvl="3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4pPr>
            <a:lvl5pPr indent="0" lvl="4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5pPr>
            <a:lvl6pPr indent="0" lvl="5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6pPr>
            <a:lvl7pPr indent="0" lvl="6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7pPr>
            <a:lvl8pPr indent="0" lvl="7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8pPr>
            <a:lvl9pPr indent="0" lvl="8" marL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chivo Narrow"/>
                <a:ea typeface="Archivo Narrow"/>
                <a:cs typeface="Archivo Narrow"/>
                <a:sym typeface="Archivo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3.png"/><Relationship Id="rId5" Type="http://schemas.openxmlformats.org/officeDocument/2006/relationships/image" Target="../media/image6.png"/><Relationship Id="rId6" Type="http://schemas.openxmlformats.org/officeDocument/2006/relationships/image" Target="../media/image22.png"/><Relationship Id="rId7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hyperlink" Target="https://www.spiedigitallibrary.org/conference-proceedings-of-spie/9905/1/Performance-of-NICER-flight-x-ray-concentrator/10.1117/12.2234436.ful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0" y="-48"/>
            <a:ext cx="9148572" cy="1186202"/>
            <a:chOff x="-360" y="-228600"/>
            <a:chExt cx="9144000" cy="1465895"/>
          </a:xfrm>
        </p:grpSpPr>
        <p:sp>
          <p:nvSpPr>
            <p:cNvPr id="61" name="Google Shape;61;p14"/>
            <p:cNvSpPr/>
            <p:nvPr/>
          </p:nvSpPr>
          <p:spPr>
            <a:xfrm>
              <a:off x="-360" y="-161280"/>
              <a:ext cx="9144000" cy="1398575"/>
            </a:xfrm>
            <a:custGeom>
              <a:rect b="b" l="l" r="r" t="t"/>
              <a:pathLst>
                <a:path extrusionOk="0" h="1402080" w="9144000">
                  <a:moveTo>
                    <a:pt x="9143631" y="0"/>
                  </a:moveTo>
                  <a:lnTo>
                    <a:pt x="0" y="0"/>
                  </a:lnTo>
                  <a:lnTo>
                    <a:pt x="0" y="1138681"/>
                  </a:lnTo>
                  <a:lnTo>
                    <a:pt x="72188" y="1138718"/>
                  </a:lnTo>
                  <a:lnTo>
                    <a:pt x="143617" y="1138826"/>
                  </a:lnTo>
                  <a:lnTo>
                    <a:pt x="214295" y="1139005"/>
                  </a:lnTo>
                  <a:lnTo>
                    <a:pt x="284228" y="1139254"/>
                  </a:lnTo>
                  <a:lnTo>
                    <a:pt x="353427" y="1139572"/>
                  </a:lnTo>
                  <a:lnTo>
                    <a:pt x="421897" y="1139958"/>
                  </a:lnTo>
                  <a:lnTo>
                    <a:pt x="489649" y="1140411"/>
                  </a:lnTo>
                  <a:lnTo>
                    <a:pt x="556690" y="1140930"/>
                  </a:lnTo>
                  <a:lnTo>
                    <a:pt x="623028" y="1141515"/>
                  </a:lnTo>
                  <a:lnTo>
                    <a:pt x="688671" y="1142163"/>
                  </a:lnTo>
                  <a:lnTo>
                    <a:pt x="753627" y="1142874"/>
                  </a:lnTo>
                  <a:lnTo>
                    <a:pt x="817904" y="1143647"/>
                  </a:lnTo>
                  <a:lnTo>
                    <a:pt x="881512" y="1144481"/>
                  </a:lnTo>
                  <a:lnTo>
                    <a:pt x="944457" y="1145375"/>
                  </a:lnTo>
                  <a:lnTo>
                    <a:pt x="1006747" y="1146328"/>
                  </a:lnTo>
                  <a:lnTo>
                    <a:pt x="1068392" y="1147339"/>
                  </a:lnTo>
                  <a:lnTo>
                    <a:pt x="1129399" y="1148408"/>
                  </a:lnTo>
                  <a:lnTo>
                    <a:pt x="1189776" y="1149532"/>
                  </a:lnTo>
                  <a:lnTo>
                    <a:pt x="1249531" y="1150711"/>
                  </a:lnTo>
                  <a:lnTo>
                    <a:pt x="1308673" y="1151945"/>
                  </a:lnTo>
                  <a:lnTo>
                    <a:pt x="1367209" y="1153232"/>
                  </a:lnTo>
                  <a:lnTo>
                    <a:pt x="1425148" y="1154571"/>
                  </a:lnTo>
                  <a:lnTo>
                    <a:pt x="1482498" y="1155961"/>
                  </a:lnTo>
                  <a:lnTo>
                    <a:pt x="1539266" y="1157401"/>
                  </a:lnTo>
                  <a:lnTo>
                    <a:pt x="1595462" y="1158890"/>
                  </a:lnTo>
                  <a:lnTo>
                    <a:pt x="1651093" y="1160427"/>
                  </a:lnTo>
                  <a:lnTo>
                    <a:pt x="1706168" y="1162012"/>
                  </a:lnTo>
                  <a:lnTo>
                    <a:pt x="1760693" y="1163642"/>
                  </a:lnTo>
                  <a:lnTo>
                    <a:pt x="1814679" y="1165318"/>
                  </a:lnTo>
                  <a:lnTo>
                    <a:pt x="1868132" y="1167038"/>
                  </a:lnTo>
                  <a:lnTo>
                    <a:pt x="1921061" y="1168802"/>
                  </a:lnTo>
                  <a:lnTo>
                    <a:pt x="1973474" y="1170607"/>
                  </a:lnTo>
                  <a:lnTo>
                    <a:pt x="2025379" y="1172454"/>
                  </a:lnTo>
                  <a:lnTo>
                    <a:pt x="2076784" y="1174341"/>
                  </a:lnTo>
                  <a:lnTo>
                    <a:pt x="2127697" y="1176267"/>
                  </a:lnTo>
                  <a:lnTo>
                    <a:pt x="2178127" y="1178231"/>
                  </a:lnTo>
                  <a:lnTo>
                    <a:pt x="2228082" y="1180233"/>
                  </a:lnTo>
                  <a:lnTo>
                    <a:pt x="2277569" y="1182271"/>
                  </a:lnTo>
                  <a:lnTo>
                    <a:pt x="2326597" y="1184344"/>
                  </a:lnTo>
                  <a:lnTo>
                    <a:pt x="2375174" y="1186451"/>
                  </a:lnTo>
                  <a:lnTo>
                    <a:pt x="2423308" y="1188592"/>
                  </a:lnTo>
                  <a:lnTo>
                    <a:pt x="2471008" y="1190765"/>
                  </a:lnTo>
                  <a:lnTo>
                    <a:pt x="2518281" y="1192970"/>
                  </a:lnTo>
                  <a:lnTo>
                    <a:pt x="2565135" y="1195204"/>
                  </a:lnTo>
                  <a:lnTo>
                    <a:pt x="2611579" y="1197468"/>
                  </a:lnTo>
                  <a:lnTo>
                    <a:pt x="2657620" y="1199761"/>
                  </a:lnTo>
                  <a:lnTo>
                    <a:pt x="2703268" y="1202080"/>
                  </a:lnTo>
                  <a:lnTo>
                    <a:pt x="2748529" y="1204426"/>
                  </a:lnTo>
                  <a:lnTo>
                    <a:pt x="2793412" y="1206798"/>
                  </a:lnTo>
                  <a:lnTo>
                    <a:pt x="2837926" y="1209193"/>
                  </a:lnTo>
                  <a:lnTo>
                    <a:pt x="2882078" y="1211613"/>
                  </a:lnTo>
                  <a:lnTo>
                    <a:pt x="2925877" y="1214054"/>
                  </a:lnTo>
                  <a:lnTo>
                    <a:pt x="2969330" y="1216517"/>
                  </a:lnTo>
                  <a:lnTo>
                    <a:pt x="3012446" y="1219000"/>
                  </a:lnTo>
                  <a:lnTo>
                    <a:pt x="3055232" y="1221503"/>
                  </a:lnTo>
                  <a:lnTo>
                    <a:pt x="3097698" y="1224024"/>
                  </a:lnTo>
                  <a:lnTo>
                    <a:pt x="3139851" y="1226563"/>
                  </a:lnTo>
                  <a:lnTo>
                    <a:pt x="3181699" y="1229118"/>
                  </a:lnTo>
                  <a:lnTo>
                    <a:pt x="3223251" y="1231689"/>
                  </a:lnTo>
                  <a:lnTo>
                    <a:pt x="3264514" y="1234274"/>
                  </a:lnTo>
                  <a:lnTo>
                    <a:pt x="3305496" y="1236872"/>
                  </a:lnTo>
                  <a:lnTo>
                    <a:pt x="3346206" y="1239483"/>
                  </a:lnTo>
                  <a:lnTo>
                    <a:pt x="3386653" y="1242106"/>
                  </a:lnTo>
                  <a:lnTo>
                    <a:pt x="3426843" y="1244739"/>
                  </a:lnTo>
                  <a:lnTo>
                    <a:pt x="3466785" y="1247381"/>
                  </a:lnTo>
                  <a:lnTo>
                    <a:pt x="3506488" y="1250032"/>
                  </a:lnTo>
                  <a:lnTo>
                    <a:pt x="3545958" y="1252691"/>
                  </a:lnTo>
                  <a:lnTo>
                    <a:pt x="3585206" y="1255356"/>
                  </a:lnTo>
                  <a:lnTo>
                    <a:pt x="3624238" y="1258026"/>
                  </a:lnTo>
                  <a:lnTo>
                    <a:pt x="3663063" y="1260701"/>
                  </a:lnTo>
                  <a:lnTo>
                    <a:pt x="3701688" y="1263380"/>
                  </a:lnTo>
                  <a:lnTo>
                    <a:pt x="3740123" y="1266061"/>
                  </a:lnTo>
                  <a:lnTo>
                    <a:pt x="3778375" y="1268744"/>
                  </a:lnTo>
                  <a:lnTo>
                    <a:pt x="3816452" y="1271428"/>
                  </a:lnTo>
                  <a:lnTo>
                    <a:pt x="3892114" y="1276792"/>
                  </a:lnTo>
                  <a:lnTo>
                    <a:pt x="3967175" y="1282148"/>
                  </a:lnTo>
                  <a:lnTo>
                    <a:pt x="4041700" y="1287485"/>
                  </a:lnTo>
                  <a:lnTo>
                    <a:pt x="4115753" y="1292798"/>
                  </a:lnTo>
                  <a:lnTo>
                    <a:pt x="4152623" y="1295442"/>
                  </a:lnTo>
                  <a:lnTo>
                    <a:pt x="4226090" y="1300702"/>
                  </a:lnTo>
                  <a:lnTo>
                    <a:pt x="4299249" y="1305916"/>
                  </a:lnTo>
                  <a:lnTo>
                    <a:pt x="4372164" y="1311077"/>
                  </a:lnTo>
                  <a:lnTo>
                    <a:pt x="4444900" y="1316177"/>
                  </a:lnTo>
                  <a:lnTo>
                    <a:pt x="4517522" y="1321208"/>
                  </a:lnTo>
                  <a:lnTo>
                    <a:pt x="4590096" y="1326163"/>
                  </a:lnTo>
                  <a:lnTo>
                    <a:pt x="4662685" y="1331032"/>
                  </a:lnTo>
                  <a:lnTo>
                    <a:pt x="4735356" y="1335809"/>
                  </a:lnTo>
                  <a:lnTo>
                    <a:pt x="4808172" y="1340485"/>
                  </a:lnTo>
                  <a:lnTo>
                    <a:pt x="4881200" y="1345052"/>
                  </a:lnTo>
                  <a:lnTo>
                    <a:pt x="4954504" y="1349503"/>
                  </a:lnTo>
                  <a:lnTo>
                    <a:pt x="5028149" y="1353830"/>
                  </a:lnTo>
                  <a:lnTo>
                    <a:pt x="5102201" y="1358024"/>
                  </a:lnTo>
                  <a:lnTo>
                    <a:pt x="5176723" y="1362078"/>
                  </a:lnTo>
                  <a:lnTo>
                    <a:pt x="5251782" y="1365983"/>
                  </a:lnTo>
                  <a:lnTo>
                    <a:pt x="5327442" y="1369732"/>
                  </a:lnTo>
                  <a:lnTo>
                    <a:pt x="5365518" y="1371546"/>
                  </a:lnTo>
                  <a:lnTo>
                    <a:pt x="5403768" y="1373318"/>
                  </a:lnTo>
                  <a:lnTo>
                    <a:pt x="5442202" y="1375046"/>
                  </a:lnTo>
                  <a:lnTo>
                    <a:pt x="5480826" y="1376731"/>
                  </a:lnTo>
                  <a:lnTo>
                    <a:pt x="5519649" y="1378371"/>
                  </a:lnTo>
                  <a:lnTo>
                    <a:pt x="5558679" y="1379964"/>
                  </a:lnTo>
                  <a:lnTo>
                    <a:pt x="5597925" y="1381511"/>
                  </a:lnTo>
                  <a:lnTo>
                    <a:pt x="5637394" y="1383010"/>
                  </a:lnTo>
                  <a:lnTo>
                    <a:pt x="5677095" y="1384459"/>
                  </a:lnTo>
                  <a:lnTo>
                    <a:pt x="5717035" y="1385859"/>
                  </a:lnTo>
                  <a:lnTo>
                    <a:pt x="5757224" y="1387208"/>
                  </a:lnTo>
                  <a:lnTo>
                    <a:pt x="5797668" y="1388505"/>
                  </a:lnTo>
                  <a:lnTo>
                    <a:pt x="5838376" y="1389749"/>
                  </a:lnTo>
                  <a:lnTo>
                    <a:pt x="5879357" y="1390940"/>
                  </a:lnTo>
                  <a:lnTo>
                    <a:pt x="5920617" y="1392075"/>
                  </a:lnTo>
                  <a:lnTo>
                    <a:pt x="5962167" y="1393154"/>
                  </a:lnTo>
                  <a:lnTo>
                    <a:pt x="6004012" y="1394177"/>
                  </a:lnTo>
                  <a:lnTo>
                    <a:pt x="6046163" y="1395141"/>
                  </a:lnTo>
                  <a:lnTo>
                    <a:pt x="6088626" y="1396047"/>
                  </a:lnTo>
                  <a:lnTo>
                    <a:pt x="6131410" y="1396893"/>
                  </a:lnTo>
                  <a:lnTo>
                    <a:pt x="6174524" y="1397678"/>
                  </a:lnTo>
                  <a:lnTo>
                    <a:pt x="6217974" y="1398402"/>
                  </a:lnTo>
                  <a:lnTo>
                    <a:pt x="6261770" y="1399062"/>
                  </a:lnTo>
                  <a:lnTo>
                    <a:pt x="6305920" y="1399659"/>
                  </a:lnTo>
                  <a:lnTo>
                    <a:pt x="6350431" y="1400191"/>
                  </a:lnTo>
                  <a:lnTo>
                    <a:pt x="6395311" y="1400657"/>
                  </a:lnTo>
                  <a:lnTo>
                    <a:pt x="6440570" y="1401056"/>
                  </a:lnTo>
                  <a:lnTo>
                    <a:pt x="6486214" y="1401388"/>
                  </a:lnTo>
                  <a:lnTo>
                    <a:pt x="6532253" y="1401650"/>
                  </a:lnTo>
                  <a:lnTo>
                    <a:pt x="6578693" y="1401843"/>
                  </a:lnTo>
                  <a:lnTo>
                    <a:pt x="6625544" y="1401965"/>
                  </a:lnTo>
                  <a:lnTo>
                    <a:pt x="6672814" y="1402016"/>
                  </a:lnTo>
                  <a:lnTo>
                    <a:pt x="6720510" y="1401994"/>
                  </a:lnTo>
                  <a:lnTo>
                    <a:pt x="6768641" y="1401898"/>
                  </a:lnTo>
                  <a:lnTo>
                    <a:pt x="6817215" y="1401727"/>
                  </a:lnTo>
                  <a:lnTo>
                    <a:pt x="6866239" y="1401481"/>
                  </a:lnTo>
                  <a:lnTo>
                    <a:pt x="6915723" y="1401158"/>
                  </a:lnTo>
                  <a:lnTo>
                    <a:pt x="6965674" y="1400757"/>
                  </a:lnTo>
                  <a:lnTo>
                    <a:pt x="7016100" y="1400278"/>
                  </a:lnTo>
                  <a:lnTo>
                    <a:pt x="7067010" y="1399719"/>
                  </a:lnTo>
                  <a:lnTo>
                    <a:pt x="7118411" y="1399079"/>
                  </a:lnTo>
                  <a:lnTo>
                    <a:pt x="7170313" y="1398357"/>
                  </a:lnTo>
                  <a:lnTo>
                    <a:pt x="7222722" y="1397553"/>
                  </a:lnTo>
                  <a:lnTo>
                    <a:pt x="7275646" y="1396666"/>
                  </a:lnTo>
                  <a:lnTo>
                    <a:pt x="7329096" y="1395694"/>
                  </a:lnTo>
                  <a:lnTo>
                    <a:pt x="7383077" y="1394636"/>
                  </a:lnTo>
                  <a:lnTo>
                    <a:pt x="7437598" y="1393491"/>
                  </a:lnTo>
                  <a:lnTo>
                    <a:pt x="7492669" y="1392259"/>
                  </a:lnTo>
                  <a:lnTo>
                    <a:pt x="7548295" y="1390938"/>
                  </a:lnTo>
                  <a:lnTo>
                    <a:pt x="7604487" y="1389528"/>
                  </a:lnTo>
                  <a:lnTo>
                    <a:pt x="7661251" y="1388027"/>
                  </a:lnTo>
                  <a:lnTo>
                    <a:pt x="7718597" y="1386435"/>
                  </a:lnTo>
                  <a:lnTo>
                    <a:pt x="7776531" y="1384750"/>
                  </a:lnTo>
                  <a:lnTo>
                    <a:pt x="7835063" y="1382972"/>
                  </a:lnTo>
                  <a:lnTo>
                    <a:pt x="7894200" y="1381099"/>
                  </a:lnTo>
                  <a:lnTo>
                    <a:pt x="7953950" y="1379130"/>
                  </a:lnTo>
                  <a:lnTo>
                    <a:pt x="8014322" y="1377066"/>
                  </a:lnTo>
                  <a:lnTo>
                    <a:pt x="8075324" y="1374903"/>
                  </a:lnTo>
                  <a:lnTo>
                    <a:pt x="8136964" y="1372642"/>
                  </a:lnTo>
                  <a:lnTo>
                    <a:pt x="8199250" y="1370282"/>
                  </a:lnTo>
                  <a:lnTo>
                    <a:pt x="8262190" y="1367821"/>
                  </a:lnTo>
                  <a:lnTo>
                    <a:pt x="8325792" y="1365258"/>
                  </a:lnTo>
                  <a:lnTo>
                    <a:pt x="8390064" y="1362594"/>
                  </a:lnTo>
                  <a:lnTo>
                    <a:pt x="8455016" y="1359825"/>
                  </a:lnTo>
                  <a:lnTo>
                    <a:pt x="8520653" y="1356953"/>
                  </a:lnTo>
                  <a:lnTo>
                    <a:pt x="8586986" y="1353974"/>
                  </a:lnTo>
                  <a:lnTo>
                    <a:pt x="8654021" y="1350890"/>
                  </a:lnTo>
                  <a:lnTo>
                    <a:pt x="8721767" y="1347698"/>
                  </a:lnTo>
                  <a:lnTo>
                    <a:pt x="8790233" y="1344398"/>
                  </a:lnTo>
                  <a:lnTo>
                    <a:pt x="8859425" y="1340988"/>
                  </a:lnTo>
                  <a:lnTo>
                    <a:pt x="8929353" y="1337468"/>
                  </a:lnTo>
                  <a:lnTo>
                    <a:pt x="9000025" y="1333836"/>
                  </a:lnTo>
                  <a:lnTo>
                    <a:pt x="9071448" y="1330092"/>
                  </a:lnTo>
                  <a:lnTo>
                    <a:pt x="9143631" y="1326235"/>
                  </a:lnTo>
                  <a:lnTo>
                    <a:pt x="9143631" y="0"/>
                  </a:lnTo>
                  <a:close/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2" name="Google Shape;62;p14"/>
            <p:cNvSpPr/>
            <p:nvPr/>
          </p:nvSpPr>
          <p:spPr>
            <a:xfrm>
              <a:off x="-360" y="-228600"/>
              <a:ext cx="9144000" cy="1398575"/>
            </a:xfrm>
            <a:custGeom>
              <a:rect b="b" l="l" r="r" t="t"/>
              <a:pathLst>
                <a:path extrusionOk="0" h="1402080" w="9144000">
                  <a:moveTo>
                    <a:pt x="9143631" y="0"/>
                  </a:moveTo>
                  <a:lnTo>
                    <a:pt x="0" y="0"/>
                  </a:lnTo>
                  <a:lnTo>
                    <a:pt x="0" y="1138682"/>
                  </a:lnTo>
                  <a:lnTo>
                    <a:pt x="284228" y="1139254"/>
                  </a:lnTo>
                  <a:lnTo>
                    <a:pt x="556690" y="1140931"/>
                  </a:lnTo>
                  <a:lnTo>
                    <a:pt x="817904" y="1143647"/>
                  </a:lnTo>
                  <a:lnTo>
                    <a:pt x="1068392" y="1147340"/>
                  </a:lnTo>
                  <a:lnTo>
                    <a:pt x="1308673" y="1151945"/>
                  </a:lnTo>
                  <a:lnTo>
                    <a:pt x="1539266" y="1157401"/>
                  </a:lnTo>
                  <a:lnTo>
                    <a:pt x="1814679" y="1165319"/>
                  </a:lnTo>
                  <a:lnTo>
                    <a:pt x="2076784" y="1174342"/>
                  </a:lnTo>
                  <a:lnTo>
                    <a:pt x="2326597" y="1184345"/>
                  </a:lnTo>
                  <a:lnTo>
                    <a:pt x="2611579" y="1197470"/>
                  </a:lnTo>
                  <a:lnTo>
                    <a:pt x="2882078" y="1211615"/>
                  </a:lnTo>
                  <a:lnTo>
                    <a:pt x="3223251" y="1231691"/>
                  </a:lnTo>
                  <a:lnTo>
                    <a:pt x="3740123" y="1266065"/>
                  </a:lnTo>
                  <a:lnTo>
                    <a:pt x="4626384" y="1328613"/>
                  </a:lnTo>
                  <a:lnTo>
                    <a:pt x="4954504" y="1349508"/>
                  </a:lnTo>
                  <a:lnTo>
                    <a:pt x="5214182" y="1364055"/>
                  </a:lnTo>
                  <a:lnTo>
                    <a:pt x="5442202" y="1375052"/>
                  </a:lnTo>
                  <a:lnTo>
                    <a:pt x="5637394" y="1383015"/>
                  </a:lnTo>
                  <a:lnTo>
                    <a:pt x="5838376" y="1389755"/>
                  </a:lnTo>
                  <a:lnTo>
                    <a:pt x="6004012" y="1394182"/>
                  </a:lnTo>
                  <a:lnTo>
                    <a:pt x="6174524" y="1397684"/>
                  </a:lnTo>
                  <a:lnTo>
                    <a:pt x="6350431" y="1400196"/>
                  </a:lnTo>
                  <a:lnTo>
                    <a:pt x="6532253" y="1401656"/>
                  </a:lnTo>
                  <a:lnTo>
                    <a:pt x="6720510" y="1401999"/>
                  </a:lnTo>
                  <a:lnTo>
                    <a:pt x="6915723" y="1401163"/>
                  </a:lnTo>
                  <a:lnTo>
                    <a:pt x="7118411" y="1399083"/>
                  </a:lnTo>
                  <a:lnTo>
                    <a:pt x="7329096" y="1395698"/>
                  </a:lnTo>
                  <a:lnTo>
                    <a:pt x="7548295" y="1390942"/>
                  </a:lnTo>
                  <a:lnTo>
                    <a:pt x="7776531" y="1384754"/>
                  </a:lnTo>
                  <a:lnTo>
                    <a:pt x="8014322" y="1377068"/>
                  </a:lnTo>
                  <a:lnTo>
                    <a:pt x="8262190" y="1367823"/>
                  </a:lnTo>
                  <a:lnTo>
                    <a:pt x="8520653" y="1356954"/>
                  </a:lnTo>
                  <a:lnTo>
                    <a:pt x="8790233" y="1344399"/>
                  </a:lnTo>
                  <a:lnTo>
                    <a:pt x="9071448" y="1330093"/>
                  </a:lnTo>
                  <a:lnTo>
                    <a:pt x="9143631" y="1326235"/>
                  </a:lnTo>
                  <a:lnTo>
                    <a:pt x="9143631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pic>
          <p:nvPicPr>
            <p:cNvPr id="63" name="Google Shape;63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13882" y="113400"/>
              <a:ext cx="1935758" cy="7747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64;p14"/>
          <p:cNvGrpSpPr/>
          <p:nvPr/>
        </p:nvGrpSpPr>
        <p:grpSpPr>
          <a:xfrm>
            <a:off x="0" y="5918007"/>
            <a:ext cx="9148783" cy="948542"/>
            <a:chOff x="-9360" y="5909400"/>
            <a:chExt cx="9153360" cy="943916"/>
          </a:xfrm>
        </p:grpSpPr>
        <p:sp>
          <p:nvSpPr>
            <p:cNvPr id="65" name="Google Shape;65;p14"/>
            <p:cNvSpPr/>
            <p:nvPr/>
          </p:nvSpPr>
          <p:spPr>
            <a:xfrm>
              <a:off x="0" y="5919120"/>
              <a:ext cx="9144000" cy="933836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66" name="Google Shape;66;p14"/>
            <p:cNvSpPr/>
            <p:nvPr/>
          </p:nvSpPr>
          <p:spPr>
            <a:xfrm>
              <a:off x="0" y="5919480"/>
              <a:ext cx="9144000" cy="933836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67" name="Google Shape;6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9360" y="5909400"/>
              <a:ext cx="120960" cy="82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4"/>
          <p:cNvSpPr/>
          <p:nvPr/>
        </p:nvSpPr>
        <p:spPr>
          <a:xfrm>
            <a:off x="349525" y="6070725"/>
            <a:ext cx="26922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MISSION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CHRIST is a nurturing ground for an individual’s  holistic development to make effective contribution to  the society in a dynamic environment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039650" y="6206346"/>
            <a:ext cx="10647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VISION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Excellence and Service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6829450" y="6070726"/>
            <a:ext cx="20448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CORE VALUES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Faith in God | Moral Uprightness</a:t>
            </a:r>
            <a:endParaRPr b="0" i="0" sz="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Love of Fellow Beings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90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Social Responsibility | Pursuit of Excellence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923250" y="1372125"/>
            <a:ext cx="7302300" cy="10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800">
              <a:solidFill>
                <a:srgbClr val="960000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72" name="Google Shape;72;p14"/>
          <p:cNvSpPr txBox="1"/>
          <p:nvPr/>
        </p:nvSpPr>
        <p:spPr>
          <a:xfrm flipH="1">
            <a:off x="264750" y="1715798"/>
            <a:ext cx="8619300" cy="11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741B47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Detection of a 459 Hz X-ray Burst Oscillation in XTE J1810−189 using NICER</a:t>
            </a:r>
            <a:endParaRPr sz="2500">
              <a:solidFill>
                <a:srgbClr val="741B47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76688" y="2845365"/>
            <a:ext cx="81954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M. Varun</a:t>
            </a:r>
            <a:r>
              <a:rPr lang="en" sz="2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,  Neal Titus Thomas,  S. B. Gudennavar* and S. G. Bubbly</a:t>
            </a:r>
            <a:endParaRPr sz="2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*shivappa.b.gudennavar@christuniversity.in</a:t>
            </a:r>
            <a:endParaRPr sz="20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476838" y="3667363"/>
            <a:ext cx="21951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Presented in</a:t>
            </a:r>
            <a:endParaRPr sz="200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35938" y="4182775"/>
            <a:ext cx="80769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NewAthena Rising: SWG4</a:t>
            </a:r>
            <a:endParaRPr sz="2100">
              <a:solidFill>
                <a:srgbClr val="134F5C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134F5C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ICE-CSIC Barcelona</a:t>
            </a:r>
            <a:endParaRPr sz="2100">
              <a:solidFill>
                <a:srgbClr val="134F5C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3367463" y="5004838"/>
            <a:ext cx="24390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2-5 June</a:t>
            </a:r>
            <a:r>
              <a:rPr lang="en" sz="18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2026</a:t>
            </a:r>
            <a:endParaRPr sz="18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3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235" name="Google Shape;235;p23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36" name="Google Shape;236;p23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23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38" name="Google Shape;238;p23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239" name="Google Shape;239;p23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40" name="Google Shape;240;p23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241" name="Google Shape;241;p23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42" name="Google Shape;242;p23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243" name="Google Shape;243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p23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3"/>
          <p:cNvSpPr/>
          <p:nvPr/>
        </p:nvSpPr>
        <p:spPr>
          <a:xfrm>
            <a:off x="132861" y="5307418"/>
            <a:ext cx="4293900" cy="74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vo Narrow"/>
                <a:ea typeface="Archivo Narrow"/>
                <a:cs typeface="Archivo Narrow"/>
                <a:sym typeface="Archivo Narrow"/>
              </a:rPr>
              <a:t>Figure 2. </a:t>
            </a:r>
            <a:r>
              <a:rPr lang="en" sz="2000">
                <a:latin typeface="Archivo Narrow"/>
                <a:ea typeface="Archivo Narrow"/>
                <a:cs typeface="Archivo Narrow"/>
                <a:sym typeface="Archivo Narrow"/>
              </a:rPr>
              <a:t>HIDs of Observations 1, 2 and 3.</a:t>
            </a:r>
            <a:endParaRPr sz="2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47" name="Google Shape;2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50" y="1878500"/>
            <a:ext cx="4293899" cy="342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/>
          <p:nvPr/>
        </p:nvSpPr>
        <p:spPr>
          <a:xfrm>
            <a:off x="259757" y="945625"/>
            <a:ext cx="416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Hardness</a:t>
            </a:r>
            <a:r>
              <a:rPr b="1" lang="en" sz="28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Intensity Diagram (HID)</a:t>
            </a:r>
            <a:endParaRPr b="1" sz="2800">
              <a:solidFill>
                <a:srgbClr val="96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5">
            <a:alphaModFix/>
          </a:blip>
          <a:srcRect b="0" l="0" r="21960" t="6855"/>
          <a:stretch/>
        </p:blipFill>
        <p:spPr>
          <a:xfrm>
            <a:off x="4584755" y="2025720"/>
            <a:ext cx="4560049" cy="32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3"/>
          <p:cNvSpPr/>
          <p:nvPr/>
        </p:nvSpPr>
        <p:spPr>
          <a:xfrm>
            <a:off x="4765025" y="5307425"/>
            <a:ext cx="4293900" cy="642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2300" lIns="92300" spcFirstLastPara="1" rIns="92300" wrap="square" tIns="92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14">
                <a:latin typeface="Archivo Narrow"/>
                <a:ea typeface="Archivo Narrow"/>
                <a:cs typeface="Archivo Narrow"/>
                <a:sym typeface="Archivo Narrow"/>
              </a:rPr>
              <a:t>Figure 3. Time resolved burst lightcurve with a bin time of 1s in 0.2 - 10 keV</a:t>
            </a:r>
            <a:endParaRPr sz="2014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51" name="Google Shape;251;p23"/>
          <p:cNvSpPr txBox="1"/>
          <p:nvPr/>
        </p:nvSpPr>
        <p:spPr>
          <a:xfrm>
            <a:off x="4695407" y="945634"/>
            <a:ext cx="416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Burst lightcurve - time resolved</a:t>
            </a:r>
            <a:endParaRPr b="1" sz="2800">
              <a:solidFill>
                <a:srgbClr val="96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cxnSp>
        <p:nvCxnSpPr>
          <p:cNvPr id="252" name="Google Shape;252;p23"/>
          <p:cNvCxnSpPr/>
          <p:nvPr/>
        </p:nvCxnSpPr>
        <p:spPr>
          <a:xfrm>
            <a:off x="4477933" y="944650"/>
            <a:ext cx="0" cy="50424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53" name="Google Shape;253;p23" title="Net_Lightcurves.png"/>
          <p:cNvPicPr preferRelativeResize="0"/>
          <p:nvPr/>
        </p:nvPicPr>
        <p:blipFill rotWithShape="1">
          <a:blip r:embed="rId6">
            <a:alphaModFix/>
          </a:blip>
          <a:srcRect b="0" l="0" r="92645" t="0"/>
          <a:stretch/>
        </p:blipFill>
        <p:spPr>
          <a:xfrm>
            <a:off x="4477933" y="1876375"/>
            <a:ext cx="318976" cy="354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 title="B1_energy.png"/>
          <p:cNvPicPr preferRelativeResize="0"/>
          <p:nvPr/>
        </p:nvPicPr>
        <p:blipFill rotWithShape="1">
          <a:blip r:embed="rId7">
            <a:alphaModFix/>
          </a:blip>
          <a:srcRect b="-1684" l="39250" r="32460" t="92674"/>
          <a:stretch/>
        </p:blipFill>
        <p:spPr>
          <a:xfrm>
            <a:off x="6440898" y="5073670"/>
            <a:ext cx="1309952" cy="31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4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260" name="Google Shape;260;p24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61" name="Google Shape;261;p24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24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63" name="Google Shape;263;p24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264" name="Google Shape;264;p24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24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266" name="Google Shape;266;p24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67" name="Google Shape;267;p24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268" name="Google Shape;268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4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205803" y="5075835"/>
            <a:ext cx="4151100" cy="90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2300" lIns="92300" spcFirstLastPara="1" rIns="92300" wrap="square" tIns="923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14">
                <a:latin typeface="Archivo Narrow Medium"/>
                <a:ea typeface="Archivo Narrow Medium"/>
                <a:cs typeface="Archivo Narrow Medium"/>
                <a:sym typeface="Archivo Narrow Medium"/>
              </a:rPr>
              <a:t>Figure 4. Burst energetics in 0.2-1.0, 2.0-4.0, 4.0-6.0, 6.0-8.0 and 8.0-12.0 keV. The burst is dominant in 2.0-6.0 keV.</a:t>
            </a:r>
            <a:endParaRPr sz="1714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pic>
        <p:nvPicPr>
          <p:cNvPr id="272" name="Google Shape;272;p24" title="B1_energy.png"/>
          <p:cNvPicPr preferRelativeResize="0"/>
          <p:nvPr/>
        </p:nvPicPr>
        <p:blipFill rotWithShape="1">
          <a:blip r:embed="rId4">
            <a:alphaModFix/>
          </a:blip>
          <a:srcRect b="0" l="0" r="8433" t="10595"/>
          <a:stretch/>
        </p:blipFill>
        <p:spPr>
          <a:xfrm>
            <a:off x="17538" y="1871498"/>
            <a:ext cx="4239826" cy="3105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 txBox="1"/>
          <p:nvPr/>
        </p:nvSpPr>
        <p:spPr>
          <a:xfrm>
            <a:off x="1101400" y="855868"/>
            <a:ext cx="6236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X-ray Burst Characteristics </a:t>
            </a:r>
            <a:endParaRPr b="1" sz="3100">
              <a:solidFill>
                <a:srgbClr val="96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74" name="Google Shape;274;p24" title="Screenshot from 2025-11-14 07-21-55.png"/>
          <p:cNvPicPr preferRelativeResize="0"/>
          <p:nvPr/>
        </p:nvPicPr>
        <p:blipFill rotWithShape="1">
          <a:blip r:embed="rId5">
            <a:alphaModFix/>
          </a:blip>
          <a:srcRect b="0" l="0" r="4471" t="7843"/>
          <a:stretch/>
        </p:blipFill>
        <p:spPr>
          <a:xfrm>
            <a:off x="4344632" y="1747835"/>
            <a:ext cx="4360750" cy="3244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4"/>
          <p:cNvSpPr/>
          <p:nvPr/>
        </p:nvSpPr>
        <p:spPr>
          <a:xfrm>
            <a:off x="4572000" y="4976146"/>
            <a:ext cx="4151100" cy="116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92300" lIns="92300" spcFirstLastPara="1" rIns="92300" wrap="square" tIns="923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14">
                <a:latin typeface="Archivo Narrow Medium"/>
                <a:ea typeface="Archivo Narrow Medium"/>
                <a:cs typeface="Archivo Narrow Medium"/>
                <a:sym typeface="Archivo Narrow Medium"/>
              </a:rPr>
              <a:t>Figure 5. Segment 1 of time-resolved burst, where persistent spectrum was taken as background.</a:t>
            </a:r>
            <a:endParaRPr sz="1714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pic>
        <p:nvPicPr>
          <p:cNvPr id="276" name="Google Shape;276;p24" title="Net_Lightcurves.png"/>
          <p:cNvPicPr preferRelativeResize="0"/>
          <p:nvPr/>
        </p:nvPicPr>
        <p:blipFill rotWithShape="1">
          <a:blip r:embed="rId6">
            <a:alphaModFix/>
          </a:blip>
          <a:srcRect b="0" l="0" r="94826" t="0"/>
          <a:stretch/>
        </p:blipFill>
        <p:spPr>
          <a:xfrm>
            <a:off x="69951" y="1610358"/>
            <a:ext cx="221725" cy="3504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5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282" name="Google Shape;282;p25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83" name="Google Shape;283;p25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25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85" name="Google Shape;285;p25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286" name="Google Shape;286;p25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87" name="Google Shape;287;p25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288" name="Google Shape;288;p25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89" name="Google Shape;289;p25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290" name="Google Shape;290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Google Shape;291;p25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Google Shape;292;p2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25"/>
          <p:cNvSpPr txBox="1"/>
          <p:nvPr/>
        </p:nvSpPr>
        <p:spPr>
          <a:xfrm>
            <a:off x="1225781" y="924515"/>
            <a:ext cx="6236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Burst oscillation: Z-square search </a:t>
            </a:r>
            <a:endParaRPr b="1" sz="3100">
              <a:solidFill>
                <a:srgbClr val="96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aphicFrame>
        <p:nvGraphicFramePr>
          <p:cNvPr id="294" name="Google Shape;294;p25"/>
          <p:cNvGraphicFramePr/>
          <p:nvPr/>
        </p:nvGraphicFramePr>
        <p:xfrm>
          <a:off x="335625" y="18811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{F5E505EA-C760-43DA-AB65-72752F8ACC68}</a:tableStyleId>
              </a:tblPr>
              <a:tblGrid>
                <a:gridCol w="2482075"/>
                <a:gridCol w="5991275"/>
              </a:tblGrid>
              <a:tr h="4283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Aspect</a:t>
                      </a:r>
                      <a:endParaRPr sz="2200"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Z</a:t>
                      </a:r>
                      <a:r>
                        <a:rPr baseline="30000" lang="en" sz="2200"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2</a:t>
                      </a:r>
                      <a:r>
                        <a:rPr lang="en" sz="2200">
                          <a:latin typeface="Archivo Narrow SemiBold"/>
                          <a:ea typeface="Archivo Narrow SemiBold"/>
                          <a:cs typeface="Archivo Narrow SemiBold"/>
                          <a:sym typeface="Archivo Narrow SemiBold"/>
                        </a:rPr>
                        <a:t> Search Advantage</a:t>
                      </a:r>
                      <a:endParaRPr sz="2200">
                        <a:latin typeface="Archivo Narrow SemiBold"/>
                        <a:ea typeface="Archivo Narrow SemiBold"/>
                        <a:cs typeface="Archivo Narrow SemiBold"/>
                        <a:sym typeface="Archivo Narrow SemiBol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0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Data handling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Works directly on event arrival times (no binning losses)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Pulse shape sensitivity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Highly sensitive to narrow / non-sinusoidal pulses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Short-lived signals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Ideal for burst oscillations and transient periodicities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Data gaps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More robust to uneven sampling and gaps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Frequency resolution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User-defined trial grid, not limited by data length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Long-period signals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Better sensitivity at low frequencies (less red-noise impact)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Statistical significance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Archivo Narrow Medium"/>
                          <a:ea typeface="Archivo Narrow Medium"/>
                          <a:cs typeface="Archivo Narrow Medium"/>
                          <a:sym typeface="Archivo Narrow Medium"/>
                        </a:rPr>
                        <a:t>Follows known χ² distribution → reliable significance</a:t>
                      </a:r>
                      <a:endParaRPr sz="2000">
                        <a:latin typeface="Archivo Narrow Medium"/>
                        <a:ea typeface="Archivo Narrow Medium"/>
                        <a:cs typeface="Archivo Narrow Medium"/>
                        <a:sym typeface="Archivo Narrow Medium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6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300" name="Google Shape;300;p26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01" name="Google Shape;301;p26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2" name="Google Shape;302;p26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03" name="Google Shape;303;p26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04" name="Google Shape;304;p26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5" name="Google Shape;305;p26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306" name="Google Shape;306;p26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07" name="Google Shape;307;p26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308" name="Google Shape;308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9" name="Google Shape;309;p26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26"/>
          <p:cNvSpPr txBox="1"/>
          <p:nvPr/>
        </p:nvSpPr>
        <p:spPr>
          <a:xfrm>
            <a:off x="1454256" y="1064225"/>
            <a:ext cx="623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Detailed burst oscillation searches</a:t>
            </a:r>
            <a:endParaRPr sz="22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graphicFrame>
        <p:nvGraphicFramePr>
          <p:cNvPr id="312" name="Google Shape;312;p26"/>
          <p:cNvGraphicFramePr/>
          <p:nvPr/>
        </p:nvGraphicFramePr>
        <p:xfrm>
          <a:off x="361413" y="1655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{AC9BDFB0-4C30-47A5-B183-5C3E30BB19B6}</a:tableStyleId>
              </a:tblPr>
              <a:tblGrid>
                <a:gridCol w="1052650"/>
                <a:gridCol w="816100"/>
                <a:gridCol w="1097700"/>
                <a:gridCol w="1097675"/>
                <a:gridCol w="1199100"/>
                <a:gridCol w="951275"/>
                <a:gridCol w="1154025"/>
                <a:gridCol w="1052650"/>
              </a:tblGrid>
              <a:tr h="613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Frequency Range (Hz)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ntrials​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Search Method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Frequency (Hz)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Max Power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RMS (%)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Probability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Significance (σ)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400 - 500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Z</a:t>
                      </a:r>
                      <a:r>
                        <a:rPr baseline="-25000"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n</a:t>
                      </a:r>
                      <a:r>
                        <a:rPr baseline="30000"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2</a:t>
                      </a:r>
                      <a:endParaRPr baseline="30000"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458.96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35.74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14.84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1.73 ✕ 10</a:t>
                      </a:r>
                      <a:r>
                        <a:rPr baseline="30000"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-08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5.52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5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FFT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458.92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35.95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14.63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1.56 ✕ 10</a:t>
                      </a:r>
                      <a:r>
                        <a:rPr baseline="30000"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-08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5.53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400 - 500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all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Z</a:t>
                      </a:r>
                      <a:r>
                        <a:rPr baseline="-25000" lang="en" sz="17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n</a:t>
                      </a:r>
                      <a:r>
                        <a:rPr baseline="30000" lang="en" sz="17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2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458.96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35.74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14.84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5.68 ✕ 10</a:t>
                      </a:r>
                      <a:r>
                        <a:rPr baseline="30000"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-04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3.25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5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FFT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458.92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35.95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14.63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8.41 ✕ 10</a:t>
                      </a:r>
                      <a:r>
                        <a:rPr baseline="30000"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-04</a:t>
                      </a:r>
                      <a:endParaRPr baseline="30000"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3.14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10 - 1000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Z</a:t>
                      </a:r>
                      <a:r>
                        <a:rPr baseline="-25000" lang="en" sz="1700">
                          <a:solidFill>
                            <a:srgbClr val="000000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n</a:t>
                      </a:r>
                      <a:r>
                        <a:rPr baseline="30000" lang="en" sz="1700">
                          <a:solidFill>
                            <a:srgbClr val="000000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458.96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35.65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14.82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1.81 ✕ 10</a:t>
                      </a:r>
                      <a:r>
                        <a:rPr baseline="30000"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-08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5.51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5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FFT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458.92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35.95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14.63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1.56 ✕ 10</a:t>
                      </a:r>
                      <a:r>
                        <a:rPr baseline="30000"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-08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5.53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575"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10 - 1000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all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700">
                          <a:solidFill>
                            <a:srgbClr val="000000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Z</a:t>
                      </a:r>
                      <a:r>
                        <a:rPr baseline="-25000" lang="en" sz="1700">
                          <a:solidFill>
                            <a:srgbClr val="000000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n</a:t>
                      </a:r>
                      <a:r>
                        <a:rPr baseline="30000" lang="en" sz="1700">
                          <a:solidFill>
                            <a:srgbClr val="000000"/>
                          </a:solidFill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458.96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35.65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14.82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5.86 ✕ 10</a:t>
                      </a:r>
                      <a:r>
                        <a:rPr baseline="30000"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-03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2.52</a:t>
                      </a:r>
                      <a:endParaRPr sz="17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57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FFT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458.92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35.95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14.63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8.41 ✕ 10</a:t>
                      </a:r>
                      <a:r>
                        <a:rPr baseline="30000"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-04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7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3.14</a:t>
                      </a:r>
                      <a:endParaRPr sz="17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3" name="Google Shape;313;p26"/>
          <p:cNvSpPr txBox="1"/>
          <p:nvPr/>
        </p:nvSpPr>
        <p:spPr>
          <a:xfrm>
            <a:off x="361425" y="5477625"/>
            <a:ext cx="8421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"/>
              <a:buChar char="●"/>
            </a:pPr>
            <a:r>
              <a:rPr lang="en" sz="23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The oscillations were found between 4.2 – 7.2 s from the burst start time.</a:t>
            </a:r>
            <a:endParaRPr sz="23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27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319" name="Google Shape;319;p27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20" name="Google Shape;320;p27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27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22" name="Google Shape;322;p27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23" name="Google Shape;323;p27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24" name="Google Shape;324;p27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325" name="Google Shape;325;p27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26" name="Google Shape;326;p27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327" name="Google Shape;327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p27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2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0" name="Google Shape;3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850" y="1335275"/>
            <a:ext cx="4343148" cy="369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7" title="4.2_7.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700" y="1335275"/>
            <a:ext cx="4387779" cy="36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/>
          <p:nvPr/>
        </p:nvSpPr>
        <p:spPr>
          <a:xfrm>
            <a:off x="5085725" y="4981075"/>
            <a:ext cx="3973200" cy="103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vo Narrow"/>
                <a:ea typeface="Archivo Narrow"/>
                <a:cs typeface="Archivo Narrow"/>
                <a:sym typeface="Archivo Narrow"/>
              </a:rPr>
              <a:t>Figure 7. </a:t>
            </a:r>
            <a:r>
              <a:rPr lang="en" sz="2000">
                <a:latin typeface="Archivo Narrow"/>
                <a:ea typeface="Archivo Narrow"/>
                <a:cs typeface="Archivo Narrow"/>
                <a:sym typeface="Archivo Narrow"/>
              </a:rPr>
              <a:t>Oscillation search from 400 - 500 Hz for all number of trials</a:t>
            </a:r>
            <a:endParaRPr sz="2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33" name="Google Shape;333;p27"/>
          <p:cNvSpPr/>
          <p:nvPr/>
        </p:nvSpPr>
        <p:spPr>
          <a:xfrm>
            <a:off x="322074" y="5034700"/>
            <a:ext cx="3973200" cy="103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chivo Narrow"/>
                <a:ea typeface="Archivo Narrow"/>
                <a:cs typeface="Archivo Narrow"/>
                <a:sym typeface="Archivo Narrow"/>
              </a:rPr>
              <a:t>Figure 6. </a:t>
            </a:r>
            <a:r>
              <a:rPr lang="en" sz="2000">
                <a:latin typeface="Archivo Narrow"/>
                <a:ea typeface="Archivo Narrow"/>
                <a:cs typeface="Archivo Narrow"/>
                <a:sym typeface="Archivo Narrow"/>
              </a:rPr>
              <a:t>Oscillation search from 10 - 1000 Hz for all number of trials</a:t>
            </a:r>
            <a:endParaRPr sz="20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cxnSp>
        <p:nvCxnSpPr>
          <p:cNvPr id="334" name="Google Shape;334;p27"/>
          <p:cNvCxnSpPr/>
          <p:nvPr/>
        </p:nvCxnSpPr>
        <p:spPr>
          <a:xfrm>
            <a:off x="4651750" y="930350"/>
            <a:ext cx="0" cy="496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8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340" name="Google Shape;340;p28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41" name="Google Shape;341;p28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28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43" name="Google Shape;343;p28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44" name="Google Shape;344;p28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5" name="Google Shape;345;p28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346" name="Google Shape;346;p28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47" name="Google Shape;347;p28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348" name="Google Shape;348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9" name="Google Shape;349;p28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0" name="Google Shape;350;p2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1" name="Google Shape;351;p28" title="Power_Frequenc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97399"/>
            <a:ext cx="4342200" cy="372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8" title="Final_contour_plo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94600" y="897400"/>
            <a:ext cx="4344602" cy="367682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8"/>
          <p:cNvSpPr/>
          <p:nvPr/>
        </p:nvSpPr>
        <p:spPr>
          <a:xfrm>
            <a:off x="281450" y="4885038"/>
            <a:ext cx="4038000" cy="103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vo Narrow"/>
                <a:ea typeface="Archivo Narrow"/>
                <a:cs typeface="Archivo Narrow"/>
                <a:sym typeface="Archivo Narrow"/>
              </a:rPr>
              <a:t>Figure 8. </a:t>
            </a:r>
            <a:r>
              <a:rPr lang="en" sz="1800">
                <a:latin typeface="Archivo Narrow"/>
                <a:ea typeface="Archivo Narrow"/>
                <a:cs typeface="Archivo Narrow"/>
                <a:sym typeface="Archivo Narrow"/>
              </a:rPr>
              <a:t>Burst oscillation detected at ∼ 459 Hz. Dashed lines represent the 3</a:t>
            </a:r>
            <a:r>
              <a:rPr lang="en" sz="1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𝜎</a:t>
            </a:r>
            <a:r>
              <a:rPr lang="en" sz="1800">
                <a:latin typeface="Archivo Narrow"/>
                <a:ea typeface="Archivo Narrow"/>
                <a:cs typeface="Archivo Narrow"/>
                <a:sym typeface="Archivo Narrow"/>
              </a:rPr>
              <a:t>, 4𝜎 and 5</a:t>
            </a:r>
            <a:r>
              <a:rPr lang="en" sz="1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𝜎</a:t>
            </a:r>
            <a:r>
              <a:rPr lang="en" sz="1800">
                <a:latin typeface="Archivo Narrow"/>
                <a:ea typeface="Archivo Narrow"/>
                <a:cs typeface="Archivo Narrow"/>
                <a:sym typeface="Archivo Narrow"/>
              </a:rPr>
              <a:t> confidence levels.</a:t>
            </a:r>
            <a:endParaRPr sz="18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4494600" y="4468763"/>
            <a:ext cx="4462800" cy="1753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Archivo Narrow"/>
                <a:ea typeface="Archivo Narrow"/>
                <a:cs typeface="Archivo Narrow"/>
                <a:sym typeface="Archivo Narrow"/>
              </a:rPr>
              <a:t>Figure 9. </a:t>
            </a:r>
            <a:r>
              <a:rPr lang="en" sz="1700">
                <a:latin typeface="Archivo Narrow"/>
                <a:ea typeface="Archivo Narrow"/>
                <a:cs typeface="Archivo Narrow"/>
                <a:sym typeface="Archivo Narrow"/>
              </a:rPr>
              <a:t>The burst light curve, binned at 0.25 s, is shown, with the red-highlighted region indicating the interval during which a strong oscillation signal was detected. The inset displays the corresponding Z</a:t>
            </a:r>
            <a:r>
              <a:rPr baseline="-25000" lang="en" sz="1700">
                <a:latin typeface="Archivo Narrow"/>
                <a:ea typeface="Archivo Narrow"/>
                <a:cs typeface="Archivo Narrow"/>
                <a:sym typeface="Archivo Narrow"/>
              </a:rPr>
              <a:t>n</a:t>
            </a:r>
            <a:r>
              <a:rPr baseline="30000" lang="en" sz="1700">
                <a:latin typeface="Archivo Narrow"/>
                <a:ea typeface="Archivo Narrow"/>
                <a:cs typeface="Archivo Narrow"/>
                <a:sym typeface="Archivo Narrow"/>
              </a:rPr>
              <a:t>2</a:t>
            </a:r>
            <a:r>
              <a:rPr lang="en" sz="1700">
                <a:latin typeface="Archivo Narrow"/>
                <a:ea typeface="Archivo Narrow"/>
                <a:cs typeface="Archivo Narrow"/>
                <a:sym typeface="Archivo Narrow"/>
              </a:rPr>
              <a:t> power spectrum contour plot for this interval.</a:t>
            </a:r>
            <a:endParaRPr sz="17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29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360" name="Google Shape;360;p29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61" name="Google Shape;361;p29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2" name="Google Shape;362;p29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63" name="Google Shape;363;p29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64" name="Google Shape;364;p29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5" name="Google Shape;365;p29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366" name="Google Shape;366;p29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67" name="Google Shape;367;p29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368" name="Google Shape;36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9" name="Google Shape;369;p29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29"/>
          <p:cNvSpPr txBox="1"/>
          <p:nvPr/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400">
                <a:solidFill>
                  <a:srgbClr val="FFFF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‹#›</a:t>
            </a:fld>
            <a:endParaRPr sz="2400">
              <a:solidFill>
                <a:srgbClr val="FFFF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371" name="Google Shape;37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00" y="745950"/>
            <a:ext cx="2971873" cy="247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9" title="4.2_7.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8237" y="771550"/>
            <a:ext cx="2910423" cy="242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7824" y="771560"/>
            <a:ext cx="2910428" cy="24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9" title="4.2_7.2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9725" y="3650857"/>
            <a:ext cx="2789350" cy="232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7400" y="3627987"/>
            <a:ext cx="2811249" cy="234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46974" y="3650339"/>
            <a:ext cx="2790554" cy="232591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9"/>
          <p:cNvSpPr/>
          <p:nvPr/>
        </p:nvSpPr>
        <p:spPr>
          <a:xfrm>
            <a:off x="913900" y="3197375"/>
            <a:ext cx="1461000" cy="36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vo Narrow"/>
                <a:ea typeface="Archivo Narrow"/>
                <a:cs typeface="Archivo Narrow"/>
                <a:sym typeface="Archivo Narrow"/>
              </a:rPr>
              <a:t>0.3 - 2.0 keV</a:t>
            </a:r>
            <a:endParaRPr sz="16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78" name="Google Shape;378;p29"/>
          <p:cNvSpPr/>
          <p:nvPr/>
        </p:nvSpPr>
        <p:spPr>
          <a:xfrm>
            <a:off x="4009613" y="3150400"/>
            <a:ext cx="1461000" cy="36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vo Narrow"/>
                <a:ea typeface="Archivo Narrow"/>
                <a:cs typeface="Archivo Narrow"/>
                <a:sym typeface="Archivo Narrow"/>
              </a:rPr>
              <a:t>0.3 - 5.0 keV</a:t>
            </a:r>
            <a:endParaRPr sz="16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79" name="Google Shape;379;p29"/>
          <p:cNvSpPr/>
          <p:nvPr/>
        </p:nvSpPr>
        <p:spPr>
          <a:xfrm>
            <a:off x="6972425" y="3150400"/>
            <a:ext cx="1461000" cy="36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vo Narrow"/>
                <a:ea typeface="Archivo Narrow"/>
                <a:cs typeface="Archivo Narrow"/>
                <a:sym typeface="Archivo Narrow"/>
              </a:rPr>
              <a:t>2.0 - 6.0 keV</a:t>
            </a:r>
            <a:endParaRPr sz="16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80" name="Google Shape;380;p29"/>
          <p:cNvSpPr/>
          <p:nvPr/>
        </p:nvSpPr>
        <p:spPr>
          <a:xfrm>
            <a:off x="913900" y="5954000"/>
            <a:ext cx="1461000" cy="36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vo Narrow"/>
                <a:ea typeface="Archivo Narrow"/>
                <a:cs typeface="Archivo Narrow"/>
                <a:sym typeface="Archivo Narrow"/>
              </a:rPr>
              <a:t>4.0 - 6.0 keV</a:t>
            </a:r>
            <a:endParaRPr sz="16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81" name="Google Shape;381;p29"/>
          <p:cNvSpPr/>
          <p:nvPr/>
        </p:nvSpPr>
        <p:spPr>
          <a:xfrm>
            <a:off x="4140150" y="5919950"/>
            <a:ext cx="1461000" cy="36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vo Narrow"/>
                <a:ea typeface="Archivo Narrow"/>
                <a:cs typeface="Archivo Narrow"/>
                <a:sym typeface="Archivo Narrow"/>
              </a:rPr>
              <a:t>5.0 - 10.0 keV</a:t>
            </a:r>
            <a:endParaRPr sz="16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382" name="Google Shape;382;p29"/>
          <p:cNvSpPr/>
          <p:nvPr/>
        </p:nvSpPr>
        <p:spPr>
          <a:xfrm>
            <a:off x="6972425" y="5919950"/>
            <a:ext cx="1461000" cy="365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chivo Narrow"/>
                <a:ea typeface="Archivo Narrow"/>
                <a:cs typeface="Archivo Narrow"/>
                <a:sym typeface="Archivo Narrow"/>
              </a:rPr>
              <a:t>5.0 - 12.0 keV</a:t>
            </a:r>
            <a:endParaRPr sz="16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0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388" name="Google Shape;388;p30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89" name="Google Shape;389;p30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0" name="Google Shape;390;p30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91" name="Google Shape;391;p30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92" name="Google Shape;392;p30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3" name="Google Shape;393;p30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394" name="Google Shape;394;p30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395" name="Google Shape;395;p30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396" name="Google Shape;39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7" name="Google Shape;397;p30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3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30"/>
          <p:cNvSpPr txBox="1"/>
          <p:nvPr/>
        </p:nvSpPr>
        <p:spPr>
          <a:xfrm>
            <a:off x="2045625" y="565450"/>
            <a:ext cx="515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Summary</a:t>
            </a:r>
            <a:endParaRPr b="1" sz="3000">
              <a:solidFill>
                <a:srgbClr val="96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00" name="Google Shape;400;p30"/>
          <p:cNvSpPr txBox="1"/>
          <p:nvPr/>
        </p:nvSpPr>
        <p:spPr>
          <a:xfrm>
            <a:off x="171900" y="1244313"/>
            <a:ext cx="8800800" cy="51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chivo Narrow"/>
              <a:buChar char="●"/>
            </a:pPr>
            <a:r>
              <a:rPr lang="en" sz="2300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HID of the source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did not show any particular pattern</a:t>
            </a:r>
            <a:r>
              <a:rPr lang="en" sz="2300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(Figure 1)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chivo Narrow"/>
              <a:buChar char="●"/>
            </a:pP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Type I burst detection </a:t>
            </a:r>
            <a:r>
              <a:rPr lang="en" sz="2300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→ Identified in Observation 1→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FRED</a:t>
            </a:r>
            <a:r>
              <a:rPr lang="en" sz="2300">
                <a:solidFill>
                  <a:srgbClr val="6AA84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profile</a:t>
            </a:r>
            <a:r>
              <a:rPr lang="en" sz="2300">
                <a:solidFill>
                  <a:srgbClr val="6AA84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r>
              <a:rPr lang="en" sz="2300">
                <a:solidFill>
                  <a:srgbClr val="00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→ 2.55 s rise, 7.50 s decay, total duration 13.05 s.</a:t>
            </a:r>
            <a:endParaRPr sz="2300">
              <a:solidFill>
                <a:srgbClr val="000000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Font typeface="Archivo Narrow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bolometric peak flux observed during the burst is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</a:t>
            </a:r>
            <a:r>
              <a:rPr baseline="-25000"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peak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​ ~1.93</a:t>
            </a:r>
            <a:r>
              <a:rPr baseline="30000"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​× 10</a:t>
            </a:r>
            <a:r>
              <a:rPr baseline="30000"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−8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erg cm</a:t>
            </a:r>
            <a:r>
              <a:rPr baseline="30000"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−2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</a:t>
            </a:r>
            <a:r>
              <a:rPr baseline="30000"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−1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in 0.01 - 100 keV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"/>
              <a:buChar char="●"/>
            </a:pP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FFT power spectrum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Leahy power = 35.95 → Strong coherent signal at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458.92 Hz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 → </a:t>
            </a:r>
            <a:r>
              <a:rPr lang="en" sz="2300">
                <a:solidFill>
                  <a:srgbClr val="A61C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Z²ₙ analysis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→ power = 35.69 →  458.96 Hz.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"/>
              <a:buChar char="●"/>
            </a:pP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Amplitude and pulse profile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Fractional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rms = 14.63%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Folded profile was well-fitted by a constant + sinusoidal,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confirming stable periodic modulation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"/>
              <a:buChar char="●"/>
            </a:pP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Spin inference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→ Burst oscillation frequency (~459 Hz) → Implies neutron-star </a:t>
            </a:r>
            <a:r>
              <a:rPr lang="en" sz="2300">
                <a:solidFill>
                  <a:srgbClr val="A61C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spin period ≈ 2.18 ms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406" name="Google Shape;406;p31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07" name="Google Shape;407;p31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8" name="Google Shape;408;p31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09" name="Google Shape;409;p31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410" name="Google Shape;410;p31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1" name="Google Shape;411;p31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412" name="Google Shape;412;p31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13" name="Google Shape;413;p31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414" name="Google Shape;414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5" name="Google Shape;415;p31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31"/>
          <p:cNvSpPr txBox="1"/>
          <p:nvPr/>
        </p:nvSpPr>
        <p:spPr>
          <a:xfrm>
            <a:off x="191550" y="829503"/>
            <a:ext cx="8760900" cy="5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Oscillation likely arises from surface brightness asymmetry →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surface-mode oscillations or asymmetric cooling wakes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model.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Surface-mode oscillations: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○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When burst ignites,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one part of the surface usually heats up first creating temperature differences across the surface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 These temperature differences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create waves (modes) on the surface</a:t>
            </a:r>
            <a:endParaRPr sz="2300">
              <a:solidFill>
                <a:srgbClr val="38761D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○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As the star rotates, these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waves make the X-ray brightness oscillate</a:t>
            </a:r>
            <a:endParaRPr sz="2300">
              <a:solidFill>
                <a:srgbClr val="0000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Asymmetric cooling wake: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 SemiBold"/>
              <a:buChar char="○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After the burst,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some parts of the neutron star surface cool faster than others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 This slower-cooling region lags behind, forming a sort of wave-like a trail-on the surface as temperatures even out. As the star spins,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this cool-hot contrast makes the brightness wiggle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417" name="Google Shape;417;p3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32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423" name="Google Shape;423;p32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24" name="Google Shape;424;p32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5" name="Google Shape;425;p32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26" name="Google Shape;426;p32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427" name="Google Shape;427;p32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28" name="Google Shape;428;p32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429" name="Google Shape;429;p32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30" name="Google Shape;430;p32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431" name="Google Shape;431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2" name="Google Shape;432;p32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3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32"/>
          <p:cNvSpPr txBox="1"/>
          <p:nvPr/>
        </p:nvSpPr>
        <p:spPr>
          <a:xfrm>
            <a:off x="2045625" y="639060"/>
            <a:ext cx="515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References</a:t>
            </a:r>
            <a:endParaRPr b="1" sz="3000">
              <a:solidFill>
                <a:srgbClr val="96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35" name="Google Shape;435;p32"/>
          <p:cNvSpPr txBox="1"/>
          <p:nvPr/>
        </p:nvSpPr>
        <p:spPr>
          <a:xfrm>
            <a:off x="171900" y="1255788"/>
            <a:ext cx="8800800" cy="50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Fortin F., et al., 2024, A\&amp;A, 684, A124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Galloway D. K., et al., 2008, ApJS, 179, 360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SzPts val="2300"/>
              <a:buFont typeface="Archivo Narrow Medium"/>
              <a:buChar char="●"/>
            </a:pPr>
            <a:r>
              <a:rPr lang="en" sz="2300">
                <a:latin typeface="Archivo Narrow Medium"/>
                <a:ea typeface="Archivo Narrow Medium"/>
                <a:cs typeface="Archivo Narrow Medium"/>
                <a:sym typeface="Archivo Narrow Medium"/>
              </a:rPr>
              <a:t>Hasinger G., van der Klis M., 1989, A&amp;A, 225, 79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Lewin W. H. G., van Paradijs J., van den Heuvel E. P. J., 1995, xrbi.nasa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Lewin W. H. G., van Paradijs J., Taam R. E., 1993, SSRv, 62, 223 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SzPts val="2300"/>
              <a:buFont typeface="Archivo Narrow Medium"/>
              <a:buChar char="●"/>
            </a:pPr>
            <a:r>
              <a:rPr lang="en" sz="2300">
                <a:latin typeface="Archivo Narrow Medium"/>
                <a:ea typeface="Archivo Narrow Medium"/>
                <a:cs typeface="Archivo Narrow Medium"/>
                <a:sym typeface="Archivo Narrow Medium"/>
              </a:rPr>
              <a:t>Lewin W. H. G., van der Klis M., 2006, csxs.book, 39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Manca A., et al., 2023, MNRAS, 526, 1154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Markwardt C. B., Swank J. H., 2008, ATel, 1424, 1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SzPts val="2300"/>
              <a:buFont typeface="Archivo Narrow Medium"/>
              <a:buChar char="●"/>
            </a:pPr>
            <a:r>
              <a:rPr lang="en" sz="2300">
                <a:latin typeface="Archivo Narrow Medium"/>
                <a:ea typeface="Archivo Narrow Medium"/>
                <a:cs typeface="Archivo Narrow Medium"/>
                <a:sym typeface="Archivo Narrow Medium"/>
              </a:rPr>
              <a:t>Watts A. L., 2012, ARA&amp;A, 50, 609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1000"/>
              </a:spcAft>
              <a:buSzPts val="2300"/>
              <a:buFont typeface="Archivo Narrow Medium"/>
              <a:buChar char="●"/>
            </a:pPr>
            <a:r>
              <a:rPr lang="en" sz="2300">
                <a:latin typeface="Archivo Narrow Medium"/>
                <a:ea typeface="Archivo Narrow Medium"/>
                <a:cs typeface="Archivo Narrow Medium"/>
                <a:sym typeface="Archivo Narrow Medium"/>
              </a:rPr>
              <a:t>Weng S. S., et al.,2015, MNRAS, 450, 2915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5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82" name="Google Shape;82;p15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83" name="Google Shape;83;p15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4" name="Google Shape;84;p15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85" name="Google Shape;85;p15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86" name="Google Shape;86;p15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7" name="Google Shape;87;p15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88" name="Google Shape;88;p15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89" name="Google Shape;89;p15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90" name="Google Shape;90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5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3596847" y="826408"/>
            <a:ext cx="19503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Outline</a:t>
            </a:r>
            <a:endParaRPr sz="36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19100" y="1939452"/>
            <a:ext cx="8204400" cy="3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chivo Narrow"/>
              <a:buChar char="●"/>
            </a:pP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Introduction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Narrow"/>
              <a:buChar char="●"/>
            </a:pP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XTE J1810-189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chivo Narrow"/>
              <a:buChar char="●"/>
            </a:pP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Data 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chivo Narrow"/>
              <a:buChar char="●"/>
            </a:pP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Results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Narrow"/>
              <a:buChar char="●"/>
            </a:pP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Summary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chivo Narrow"/>
              <a:buChar char="●"/>
            </a:pPr>
            <a:r>
              <a:rPr lang="en" sz="28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References</a:t>
            </a:r>
            <a:endParaRPr sz="2800">
              <a:solidFill>
                <a:schemeClr val="dk1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33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441" name="Google Shape;441;p33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42" name="Google Shape;442;p33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3" name="Google Shape;443;p33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44" name="Google Shape;444;p33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445" name="Google Shape;445;p33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46" name="Google Shape;446;p33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447" name="Google Shape;447;p33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48" name="Google Shape;448;p33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449" name="Google Shape;449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0" name="Google Shape;450;p33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3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2" name="Google Shape;452;p33"/>
          <p:cNvSpPr txBox="1"/>
          <p:nvPr/>
        </p:nvSpPr>
        <p:spPr>
          <a:xfrm>
            <a:off x="171900" y="1018753"/>
            <a:ext cx="8800800" cy="3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Woosley S. E et al., 2004, ApJS, 151, 75.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1000"/>
              </a:spcAft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Strohmayer T. E., et al., 1996, ApJL, 469, L9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4"/>
          <p:cNvSpPr/>
          <p:nvPr/>
        </p:nvSpPr>
        <p:spPr>
          <a:xfrm>
            <a:off x="3895875" y="6319110"/>
            <a:ext cx="1352400" cy="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" marR="0" rtl="0" algn="l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8" name="Google Shape;458;p34"/>
          <p:cNvGrpSpPr/>
          <p:nvPr/>
        </p:nvGrpSpPr>
        <p:grpSpPr>
          <a:xfrm>
            <a:off x="-43800" y="22675"/>
            <a:ext cx="9187891" cy="745951"/>
            <a:chOff x="0" y="0"/>
            <a:chExt cx="9144000" cy="612238"/>
          </a:xfrm>
        </p:grpSpPr>
        <p:sp>
          <p:nvSpPr>
            <p:cNvPr id="459" name="Google Shape;459;p34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60" name="Google Shape;460;p34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1" name="Google Shape;461;p34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62" name="Google Shape;462;p34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463" name="Google Shape;463;p34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64" name="Google Shape;464;p34"/>
          <p:cNvGrpSpPr/>
          <p:nvPr/>
        </p:nvGrpSpPr>
        <p:grpSpPr>
          <a:xfrm>
            <a:off x="0" y="6319152"/>
            <a:ext cx="9144207" cy="538897"/>
            <a:chOff x="-9360" y="6424560"/>
            <a:chExt cx="9153360" cy="946263"/>
          </a:xfrm>
        </p:grpSpPr>
        <p:sp>
          <p:nvSpPr>
            <p:cNvPr id="465" name="Google Shape;465;p34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66" name="Google Shape;466;p34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467" name="Google Shape;467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8" name="Google Shape;468;p34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Google Shape;469;p34"/>
          <p:cNvSpPr txBox="1"/>
          <p:nvPr/>
        </p:nvSpPr>
        <p:spPr>
          <a:xfrm>
            <a:off x="1289400" y="2793450"/>
            <a:ext cx="6565200" cy="12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98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THANK YOU</a:t>
            </a:r>
            <a:endParaRPr b="1" sz="5000">
              <a:solidFill>
                <a:srgbClr val="98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470" name="Google Shape;470;p3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35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476" name="Google Shape;476;p35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77" name="Google Shape;477;p35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78" name="Google Shape;478;p35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79" name="Google Shape;479;p35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480" name="Google Shape;480;p35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81" name="Google Shape;481;p35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482" name="Google Shape;482;p35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483" name="Google Shape;483;p35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484" name="Google Shape;484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5" name="Google Shape;485;p35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35"/>
          <p:cNvSpPr txBox="1"/>
          <p:nvPr/>
        </p:nvSpPr>
        <p:spPr>
          <a:xfrm>
            <a:off x="73600" y="850825"/>
            <a:ext cx="8919000" cy="53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Hydrogen/Helium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 serves as the </a:t>
            </a:r>
            <a:r>
              <a:rPr b="1" lang="en" sz="2300">
                <a:solidFill>
                  <a:srgbClr val="38761D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typical fuel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 in most of the systems but in case of </a:t>
            </a: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ultra compact X-ray binaries it's mainly helium rich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.</a:t>
            </a:r>
            <a:endParaRPr sz="230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The accretted layer would be in </a:t>
            </a: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hydrostatic equilibrium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 → as pressure increases with depth, temperature and density rise due to compression.</a:t>
            </a:r>
            <a:endParaRPr sz="230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Thermonuclear ignition typically occurs → </a:t>
            </a: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column depth is ~10</a:t>
            </a:r>
            <a:r>
              <a:rPr b="1" baseline="30000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8</a:t>
            </a: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 g cm</a:t>
            </a:r>
            <a:r>
              <a:rPr b="1" baseline="30000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-2 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→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normal bursts and further deeper for intermediate and super bursts.</a:t>
            </a:r>
            <a:endParaRPr sz="230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Nuclear burning during bursts could be of following (</a:t>
            </a:r>
            <a:r>
              <a:rPr lang="en" sz="2300">
                <a:solidFill>
                  <a:srgbClr val="980000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Woosley et al. 2004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):</a:t>
            </a:r>
            <a:endParaRPr sz="230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○"/>
            </a:pP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Hydrogen burning due to → </a:t>
            </a: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hot CNO cycle</a:t>
            </a:r>
            <a:endParaRPr sz="230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○"/>
            </a:pP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Helium burning due to → </a:t>
            </a: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triple-α reaction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 </a:t>
            </a:r>
            <a:endParaRPr sz="230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○"/>
            </a:pP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Mixed H/He causes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 rp-process via </a:t>
            </a:r>
            <a:r>
              <a:rPr b="1" lang="en" sz="2300">
                <a:solidFill>
                  <a:srgbClr val="38761D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proton captures and (α,p)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 reactions and </a:t>
            </a:r>
            <a:r>
              <a:rPr b="1" lang="en" sz="2300">
                <a:solidFill>
                  <a:srgbClr val="0000FF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produces long burst tails.</a:t>
            </a:r>
            <a:endParaRPr b="1" sz="2300">
              <a:solidFill>
                <a:srgbClr val="0000FF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 SemiBold"/>
              <a:buChar char="○"/>
            </a:pPr>
            <a:r>
              <a:rPr b="1" lang="en" sz="2300">
                <a:solidFill>
                  <a:srgbClr val="38761D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Carbon burning powers rare super bursts</a:t>
            </a:r>
            <a:r>
              <a:rPr lang="en" sz="23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 occurs at higher depths.</a:t>
            </a:r>
            <a:endParaRPr sz="2300">
              <a:solidFill>
                <a:schemeClr val="dk1"/>
              </a:solidFill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  <p:sp>
        <p:nvSpPr>
          <p:cNvPr id="487" name="Google Shape;487;p3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6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100" name="Google Shape;100;p16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01" name="Google Shape;101;p16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" name="Google Shape;102;p16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03" name="Google Shape;103;p16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04" name="Google Shape;104;p16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5" name="Google Shape;105;p16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106" name="Google Shape;106;p16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07" name="Google Shape;107;p16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08" name="Google Shape;108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16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645400" y="556466"/>
            <a:ext cx="38532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85200C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Introduction</a:t>
            </a:r>
            <a:endParaRPr b="1" i="0" sz="3600" u="none" cap="none" strike="noStrike">
              <a:solidFill>
                <a:srgbClr val="85200C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376175" y="1399913"/>
            <a:ext cx="8268900" cy="48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X-ray binary systems →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companion star &lt; 1 M</a:t>
            </a:r>
            <a:r>
              <a:rPr baseline="-25000"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⊙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low mass X-ray binaries (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LMXBs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 →</a:t>
            </a:r>
            <a:r>
              <a:rPr lang="en"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brightest X-ray point sources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in the sky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High level of accretion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onto the compact object → go into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outburst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lasts up to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weeks to months 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(Lewin et al. 1995)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Outbursts are separated by long intervals (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quiescence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 →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little or no accretion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lasts months to tens of years.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Up to date → ~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349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confirmed and candidate LMXBs → compact object nature not identified for many systems 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(Fortin et al. 2024)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Based on the nature of the compact object LMXBs are classified as: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○"/>
            </a:pPr>
            <a:r>
              <a:rPr lang="en" sz="2300">
                <a:solidFill>
                  <a:schemeClr val="dk1"/>
                </a:solidFill>
                <a:highlight>
                  <a:srgbClr val="FFFF00"/>
                </a:highlight>
                <a:latin typeface="Archivo Narrow Medium"/>
                <a:ea typeface="Archivo Narrow Medium"/>
                <a:cs typeface="Archivo Narrow Medium"/>
                <a:sym typeface="Archivo Narrow Medium"/>
              </a:rPr>
              <a:t>Neutron star - low mass X-ray binaries (NS-LMXBs)</a:t>
            </a:r>
            <a:endParaRPr sz="2300">
              <a:solidFill>
                <a:schemeClr val="dk1"/>
              </a:solidFill>
              <a:highlight>
                <a:srgbClr val="FFFF00"/>
              </a:highlight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 Medium"/>
              <a:buChar char="○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Black hole - low mass X-ray binaries (BH-LMXBs)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7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118" name="Google Shape;118;p17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19" name="Google Shape;119;p17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17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21" name="Google Shape;121;p17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22" name="Google Shape;122;p17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3" name="Google Shape;123;p17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124" name="Google Shape;124;p17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25" name="Google Shape;125;p17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26" name="Google Shape;126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7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430950" y="908574"/>
            <a:ext cx="82827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NS-LMXBs based on their →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spectral and temporal characteristics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are further classified into →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Atoll and Z sources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(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Hasinger &amp; van der klis 1989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NS-LMXBs exhibits phenomena such as </a:t>
            </a:r>
            <a:r>
              <a:rPr lang="en" sz="2300">
                <a:solidFill>
                  <a:schemeClr val="dk1"/>
                </a:solidFill>
                <a:highlight>
                  <a:srgbClr val="FFFF00"/>
                </a:highlight>
                <a:latin typeface="Archivo Narrow Medium"/>
                <a:ea typeface="Archivo Narrow Medium"/>
                <a:cs typeface="Archivo Narrow Medium"/>
                <a:sym typeface="Archivo Narrow Medium"/>
              </a:rPr>
              <a:t>X-ray bursts,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quasi periodic oscillations, dips, eclipses etc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Van der klis 2006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Type I X-ray bursts are caused by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unstable burning of accreted hydrogen/helium on the neutron star surface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lewin et al. 1993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Bursts are characterised by: 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○"/>
            </a:pPr>
            <a:r>
              <a:rPr lang="en" sz="2300">
                <a:solidFill>
                  <a:schemeClr val="dk1"/>
                </a:solidFill>
                <a:highlight>
                  <a:srgbClr val="FFFF00"/>
                </a:highlight>
                <a:latin typeface="Archivo Narrow Medium"/>
                <a:ea typeface="Archivo Narrow Medium"/>
                <a:cs typeface="Archivo Narrow Medium"/>
                <a:sym typeface="Archivo Narrow Medium"/>
              </a:rPr>
              <a:t>Rapid rise (milliseconds–seconds)</a:t>
            </a:r>
            <a:endParaRPr sz="2300">
              <a:solidFill>
                <a:schemeClr val="dk1"/>
              </a:solidFill>
              <a:highlight>
                <a:srgbClr val="FFFF00"/>
              </a:highlight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○"/>
            </a:pPr>
            <a:r>
              <a:rPr lang="en" sz="2300">
                <a:solidFill>
                  <a:schemeClr val="dk1"/>
                </a:solidFill>
                <a:highlight>
                  <a:srgbClr val="FFFF00"/>
                </a:highlight>
                <a:latin typeface="Archivo Narrow Medium"/>
                <a:ea typeface="Archivo Narrow Medium"/>
                <a:cs typeface="Archivo Narrow Medium"/>
                <a:sym typeface="Archivo Narrow Medium"/>
              </a:rPr>
              <a:t>Slower decay (seconds–minutes)</a:t>
            </a:r>
            <a:endParaRPr sz="2300">
              <a:solidFill>
                <a:schemeClr val="dk1"/>
              </a:solidFill>
              <a:highlight>
                <a:srgbClr val="FFFF00"/>
              </a:highlight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 Medium"/>
              <a:buChar char="○"/>
            </a:pPr>
            <a:r>
              <a:rPr lang="en" sz="2300">
                <a:solidFill>
                  <a:schemeClr val="dk1"/>
                </a:solidFill>
                <a:highlight>
                  <a:srgbClr val="FFFF00"/>
                </a:highlight>
                <a:latin typeface="Archivo Narrow Medium"/>
                <a:ea typeface="Archivo Narrow Medium"/>
                <a:cs typeface="Archivo Narrow Medium"/>
                <a:sym typeface="Archivo Narrow Medium"/>
              </a:rPr>
              <a:t>Thermal (blackbody-like) spectra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0" name="Google Shape;130;p17" title="Screenshot from 2026-02-04 08-41-5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150" y="3857075"/>
            <a:ext cx="2848275" cy="20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5962388" y="5876575"/>
            <a:ext cx="212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(</a:t>
            </a:r>
            <a:r>
              <a:rPr lang="en" sz="1600">
                <a:solidFill>
                  <a:srgbClr val="980000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Manca et al. 2023</a:t>
            </a:r>
            <a:r>
              <a:rPr lang="en" sz="1600">
                <a:solidFill>
                  <a:schemeClr val="dk1"/>
                </a:solidFill>
                <a:latin typeface="Archivo Narrow SemiBold"/>
                <a:ea typeface="Archivo Narrow SemiBold"/>
                <a:cs typeface="Archivo Narrow SemiBold"/>
                <a:sym typeface="Archivo Narrow SemiBold"/>
              </a:rPr>
              <a:t>)</a:t>
            </a:r>
            <a:endParaRPr sz="1600">
              <a:latin typeface="Archivo Narrow SemiBold"/>
              <a:ea typeface="Archivo Narrow SemiBold"/>
              <a:cs typeface="Archivo Narrow SemiBold"/>
              <a:sym typeface="Archivo Narrow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8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137" name="Google Shape;137;p18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38" name="Google Shape;138;p18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18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40" name="Google Shape;140;p18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41" name="Google Shape;141;p18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42" name="Google Shape;142;p18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143" name="Google Shape;143;p18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44" name="Google Shape;144;p18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45" name="Google Shape;145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6" name="Google Shape;146;p18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110425" y="803425"/>
            <a:ext cx="8786100" cy="5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Nuclear b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urning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and burst behaviours mainly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depends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on the local mass accretion rate (ṁ)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Galloway et al. 2008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○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Bursts usually occurs at sub-Eddington accretion rates,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at high ṁ steady burning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suppresses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the bursts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When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luminosity reaches the Eddington limit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,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radiation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pressure lifts the photosphere → photospheric radius expansion (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PRE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When the photosphere contracts back it is called as “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touchdown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” → neutron star’s radius.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While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PRE probes the spectral response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of the neutron star atmosphere → X-ray bursts →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exhibit rich timing behaviour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information on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surface asymmetries and rotation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Among timing phenomena →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burst oscillations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direct window into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thermonuclear burning dynamics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spin of the neutron star.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48" name="Google Shape;148;p1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9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154" name="Google Shape;154;p19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55" name="Google Shape;155;p19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19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57" name="Google Shape;157;p19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58" name="Google Shape;158;p19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9" name="Google Shape;159;p19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160" name="Google Shape;160;p19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61" name="Google Shape;161;p19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62" name="Google Shape;16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19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208550" y="777215"/>
            <a:ext cx="8649300" cy="3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Burst oscillations →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quasi-coherent brightness modulations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frequencies close to neutron star spin → ~300–600 Hz 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(Strohmayer et al. 1996)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They are seen in both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rise and decay phase of the burst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and often a slight frequency drift can be observed.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asymmetric surface emission responsible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for burst oscillations is generally attributed to localized thermonuclear burning regions known as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hotspots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on the neutron star surface 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(Watts 2012)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19"/>
          <p:cNvSpPr txBox="1"/>
          <p:nvPr/>
        </p:nvSpPr>
        <p:spPr>
          <a:xfrm>
            <a:off x="208550" y="3951825"/>
            <a:ext cx="46497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Burst oscillation frequencies are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highly stable across multiple bursts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from the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same source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suggesting that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burst oscillations could be inferred as the spin frequency of neutron star.</a:t>
            </a:r>
            <a:endParaRPr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pic>
        <p:nvPicPr>
          <p:cNvPr id="167" name="Google Shape;167;p19" title="ezgif.com-animated-gif-maker(1)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423" y="3951827"/>
            <a:ext cx="2381100" cy="23811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68" name="Google Shape;168;p19"/>
          <p:cNvCxnSpPr/>
          <p:nvPr/>
        </p:nvCxnSpPr>
        <p:spPr>
          <a:xfrm flipH="1">
            <a:off x="7410175" y="4980950"/>
            <a:ext cx="772800" cy="61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19"/>
          <p:cNvSpPr txBox="1"/>
          <p:nvPr/>
        </p:nvSpPr>
        <p:spPr>
          <a:xfrm>
            <a:off x="8204150" y="4716225"/>
            <a:ext cx="854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hotspot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7698550" y="5704425"/>
            <a:ext cx="13602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Image Credit: Anatoly Spitkovsky</a:t>
            </a:r>
            <a:endParaRPr sz="12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20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176" name="Google Shape;176;p20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77" name="Google Shape;177;p20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20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79" name="Google Shape;179;p20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80" name="Google Shape;180;p20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1" name="Google Shape;181;p20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182" name="Google Shape;182;p20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83" name="Google Shape;183;p20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184" name="Google Shape;184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20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247650" y="1219245"/>
            <a:ext cx="8649300" cy="5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source was first discovered on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2008 March 10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during pointed observations with the </a:t>
            </a:r>
            <a:r>
              <a:rPr i="1"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RXTE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(Markwardt et al. 2008)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It is 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atoll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like source and has gone through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outburst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during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2008, 2013 and 2020.</a:t>
            </a:r>
            <a:endParaRPr sz="2300">
              <a:solidFill>
                <a:srgbClr val="0000FF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Medium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first Type I X-ray burst from XTE J1810−189 was detected on 2008 March 26 confirming compact object to be a neutron star.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burst reached a peak unabsorbed flux of ~2.5 × 10⁻⁸ erg cm⁻² s⁻¹ →  distance of </a:t>
            </a:r>
            <a:r>
              <a:rPr lang="en" sz="2300">
                <a:solidFill>
                  <a:srgbClr val="38761D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~11.5 kpc 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was estimated.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burst showed </a:t>
            </a:r>
            <a:r>
              <a:rPr lang="en" sz="23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evidence of PRE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→ re-analysis constrained the distance in the range ~3.5–8.7 kpc (</a:t>
            </a:r>
            <a:r>
              <a:rPr lang="en" sz="2300">
                <a:solidFill>
                  <a:srgbClr val="96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Weng et al. 2015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 .</a:t>
            </a:r>
            <a:endParaRPr sz="23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-37465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  <a:buFont typeface="Archivo Narrow SemiBold"/>
              <a:buChar char="●"/>
            </a:pP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 total of five Type I X-ray bursts → </a:t>
            </a:r>
            <a:r>
              <a:rPr i="1"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NICER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during its 2020 outburst → </a:t>
            </a:r>
            <a:r>
              <a:rPr lang="en" sz="2300">
                <a:solidFill>
                  <a:schemeClr val="dk1"/>
                </a:solidFill>
                <a:highlight>
                  <a:srgbClr val="FFFF00"/>
                </a:highlight>
                <a:latin typeface="Archivo Narrow Medium"/>
                <a:ea typeface="Archivo Narrow Medium"/>
                <a:cs typeface="Archivo Narrow Medium"/>
                <a:sym typeface="Archivo Narrow Medium"/>
              </a:rPr>
              <a:t>No burst oscillations were reported </a:t>
            </a:r>
            <a:r>
              <a:rPr lang="en" sz="2300">
                <a:solidFill>
                  <a:srgbClr val="9800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(Manca et al. 2023)</a:t>
            </a:r>
            <a:r>
              <a:rPr lang="en" sz="23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300"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187" name="Google Shape;187;p2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2569200" y="525099"/>
            <a:ext cx="38532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85200C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XTE J1810-189</a:t>
            </a:r>
            <a:endParaRPr b="1" i="0" sz="3600" u="none" cap="none" strike="noStrike">
              <a:solidFill>
                <a:srgbClr val="85200C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21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194" name="Google Shape;194;p21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95" name="Google Shape;195;p21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21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197" name="Google Shape;197;p21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198" name="Google Shape;198;p21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9" name="Google Shape;199;p21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200" name="Google Shape;200;p21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01" name="Google Shape;201;p21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202" name="Google Shape;20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21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1"/>
          <p:cNvSpPr/>
          <p:nvPr/>
        </p:nvSpPr>
        <p:spPr>
          <a:xfrm>
            <a:off x="1705300" y="583375"/>
            <a:ext cx="5400000" cy="7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85200C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Data</a:t>
            </a:r>
            <a:endParaRPr b="1" i="0" sz="3600" u="none" cap="none" strike="noStrike">
              <a:solidFill>
                <a:srgbClr val="85200C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graphicFrame>
        <p:nvGraphicFramePr>
          <p:cNvPr id="206" name="Google Shape;206;p21"/>
          <p:cNvGraphicFramePr/>
          <p:nvPr/>
        </p:nvGraphicFramePr>
        <p:xfrm>
          <a:off x="372525" y="15027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{F5E505EA-C760-43DA-AB65-72752F8ACC68}</a:tableStyleId>
              </a:tblPr>
              <a:tblGrid>
                <a:gridCol w="1207125"/>
                <a:gridCol w="1752925"/>
                <a:gridCol w="1238850"/>
              </a:tblGrid>
              <a:tr h="770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Observation ID</a:t>
                      </a:r>
                      <a:endParaRPr b="1"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Date of observation (dd-mm-yyyy)</a:t>
                      </a:r>
                      <a:endParaRPr b="1"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Exposure time (ks)</a:t>
                      </a:r>
                      <a:endParaRPr b="1"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6201750101</a:t>
                      </a:r>
                      <a:endParaRPr sz="16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27-04-2023</a:t>
                      </a:r>
                      <a:endParaRPr sz="16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highlight>
                            <a:srgbClr val="FFFF00"/>
                          </a:highlight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2.260</a:t>
                      </a:r>
                      <a:endParaRPr sz="1600">
                        <a:highlight>
                          <a:srgbClr val="FFFF00"/>
                        </a:highlight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6201750102</a:t>
                      </a:r>
                      <a:endParaRPr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28-04-2023</a:t>
                      </a:r>
                      <a:endParaRPr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3.642</a:t>
                      </a:r>
                      <a:endParaRPr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5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6201750103</a:t>
                      </a:r>
                      <a:endParaRPr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30-04-2023</a:t>
                      </a:r>
                      <a:endParaRPr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Archivo Narrow"/>
                          <a:ea typeface="Archivo Narrow"/>
                          <a:cs typeface="Archivo Narrow"/>
                          <a:sym typeface="Archivo Narrow"/>
                        </a:rPr>
                        <a:t>0.728</a:t>
                      </a:r>
                      <a:endParaRPr sz="1600">
                        <a:latin typeface="Archivo Narrow"/>
                        <a:ea typeface="Archivo Narrow"/>
                        <a:cs typeface="Archivo Narrow"/>
                        <a:sym typeface="Archivo Narrow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7" name="Google Shape;2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925" y="1529775"/>
            <a:ext cx="4350050" cy="37066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5812525" y="5682638"/>
            <a:ext cx="249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vo Narrow"/>
                <a:ea typeface="Archivo Narrow"/>
                <a:cs typeface="Archivo Narrow"/>
                <a:sym typeface="Archivo Narrow"/>
              </a:rPr>
              <a:t>Image credits: 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Archivo Narrow"/>
                <a:ea typeface="Archivo Narrow"/>
                <a:cs typeface="Archivo Narrow"/>
                <a:sym typeface="Archivo Narr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Okajima et al., 2016</a:t>
            </a:r>
            <a:r>
              <a:rPr lang="en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.</a:t>
            </a:r>
            <a:endParaRPr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09" name="Google Shape;209;p21"/>
          <p:cNvSpPr txBox="1"/>
          <p:nvPr/>
        </p:nvSpPr>
        <p:spPr>
          <a:xfrm>
            <a:off x="235025" y="3741850"/>
            <a:ext cx="4473900" cy="24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00"/>
              <a:buFont typeface="Archivo Narrow"/>
              <a:buChar char="●"/>
            </a:pPr>
            <a:r>
              <a:rPr lang="en" sz="210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NICER (</a:t>
            </a:r>
            <a:r>
              <a:rPr lang="en" sz="21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June 3, 2017 → mounted on ISS</a:t>
            </a:r>
            <a:r>
              <a:rPr lang="en" sz="210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) </a:t>
            </a:r>
            <a:r>
              <a:rPr lang="en" sz="2100">
                <a:latin typeface="Archivo Narrow"/>
                <a:ea typeface="Archivo Narrow"/>
                <a:cs typeface="Archivo Narrow"/>
                <a:sym typeface="Archivo Narrow"/>
              </a:rPr>
              <a:t>is a </a:t>
            </a:r>
            <a:r>
              <a:rPr lang="en" sz="2100">
                <a:solidFill>
                  <a:srgbClr val="00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non-imaging, focusing X-ray telescope optimized for timing precision → It consists of 56 co-aligned X-ray concentrator optics modules (XRCs) and 56 silicon drift detectors (SDDs).</a:t>
            </a:r>
            <a:endParaRPr sz="2100">
              <a:solidFill>
                <a:srgbClr val="00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2"/>
          <p:cNvGrpSpPr/>
          <p:nvPr/>
        </p:nvGrpSpPr>
        <p:grpSpPr>
          <a:xfrm>
            <a:off x="100" y="0"/>
            <a:ext cx="9144000" cy="745951"/>
            <a:chOff x="0" y="0"/>
            <a:chExt cx="9144000" cy="612238"/>
          </a:xfrm>
        </p:grpSpPr>
        <p:sp>
          <p:nvSpPr>
            <p:cNvPr id="215" name="Google Shape;215;p22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98154" y="0"/>
                  </a:moveTo>
                  <a:lnTo>
                    <a:pt x="0" y="0"/>
                  </a:lnTo>
                  <a:lnTo>
                    <a:pt x="0" y="537845"/>
                  </a:lnTo>
                  <a:lnTo>
                    <a:pt x="10439" y="576364"/>
                  </a:lnTo>
                  <a:lnTo>
                    <a:pt x="38519" y="604443"/>
                  </a:lnTo>
                  <a:lnTo>
                    <a:pt x="77038" y="614883"/>
                  </a:lnTo>
                  <a:lnTo>
                    <a:pt x="2130475" y="614883"/>
                  </a:lnTo>
                  <a:lnTo>
                    <a:pt x="2130120" y="615238"/>
                  </a:lnTo>
                  <a:lnTo>
                    <a:pt x="2168639" y="604799"/>
                  </a:lnTo>
                  <a:lnTo>
                    <a:pt x="2196718" y="576719"/>
                  </a:lnTo>
                  <a:lnTo>
                    <a:pt x="2198154" y="573808"/>
                  </a:lnTo>
                  <a:lnTo>
                    <a:pt x="2198154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16" name="Google Shape;216;p22"/>
            <p:cNvSpPr/>
            <p:nvPr/>
          </p:nvSpPr>
          <p:spPr>
            <a:xfrm>
              <a:off x="6945840" y="0"/>
              <a:ext cx="2192874" cy="612238"/>
            </a:xfrm>
            <a:custGeom>
              <a:rect b="b" l="l" r="r" t="t"/>
              <a:pathLst>
                <a:path extrusionOk="0" h="615315" w="2198370">
                  <a:moveTo>
                    <a:pt x="2130475" y="614883"/>
                  </a:moveTo>
                  <a:lnTo>
                    <a:pt x="77038" y="614883"/>
                  </a:lnTo>
                  <a:lnTo>
                    <a:pt x="67069" y="614212"/>
                  </a:lnTo>
                  <a:lnTo>
                    <a:pt x="30232" y="598988"/>
                  </a:lnTo>
                  <a:lnTo>
                    <a:pt x="5920" y="567409"/>
                  </a:lnTo>
                  <a:lnTo>
                    <a:pt x="0" y="537845"/>
                  </a:lnTo>
                  <a:lnTo>
                    <a:pt x="0" y="0"/>
                  </a:lnTo>
                  <a:lnTo>
                    <a:pt x="2198154" y="0"/>
                  </a:lnTo>
                  <a:moveTo>
                    <a:pt x="2198154" y="573808"/>
                  </a:moveTo>
                  <a:lnTo>
                    <a:pt x="2168639" y="604799"/>
                  </a:lnTo>
                  <a:lnTo>
                    <a:pt x="2130120" y="615238"/>
                  </a:lnTo>
                  <a:lnTo>
                    <a:pt x="2130475" y="614883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22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44000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962" y="341998"/>
                  </a:lnTo>
                  <a:lnTo>
                    <a:pt x="7924" y="348843"/>
                  </a:lnTo>
                  <a:lnTo>
                    <a:pt x="13677" y="354596"/>
                  </a:lnTo>
                  <a:lnTo>
                    <a:pt x="20878" y="358559"/>
                  </a:lnTo>
                  <a:lnTo>
                    <a:pt x="27724" y="362521"/>
                  </a:lnTo>
                  <a:lnTo>
                    <a:pt x="35636" y="364680"/>
                  </a:lnTo>
                  <a:lnTo>
                    <a:pt x="9107639" y="364680"/>
                  </a:lnTo>
                  <a:lnTo>
                    <a:pt x="9107284" y="365036"/>
                  </a:lnTo>
                  <a:lnTo>
                    <a:pt x="9115564" y="365036"/>
                  </a:lnTo>
                  <a:lnTo>
                    <a:pt x="9123121" y="362877"/>
                  </a:lnTo>
                  <a:lnTo>
                    <a:pt x="9130322" y="358914"/>
                  </a:lnTo>
                  <a:lnTo>
                    <a:pt x="9137154" y="354965"/>
                  </a:lnTo>
                  <a:lnTo>
                    <a:pt x="9142920" y="349199"/>
                  </a:lnTo>
                  <a:lnTo>
                    <a:pt x="9144000" y="34723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18" name="Google Shape;218;p22"/>
            <p:cNvSpPr/>
            <p:nvPr/>
          </p:nvSpPr>
          <p:spPr>
            <a:xfrm>
              <a:off x="0" y="0"/>
              <a:ext cx="9144000" cy="361474"/>
            </a:xfrm>
            <a:custGeom>
              <a:rect b="b" l="l" r="r" t="t"/>
              <a:pathLst>
                <a:path extrusionOk="0" h="365125" w="9144000">
                  <a:moveTo>
                    <a:pt x="9107639" y="364680"/>
                  </a:moveTo>
                  <a:lnTo>
                    <a:pt x="43561" y="364680"/>
                  </a:lnTo>
                  <a:lnTo>
                    <a:pt x="35636" y="364680"/>
                  </a:lnTo>
                  <a:lnTo>
                    <a:pt x="27724" y="362521"/>
                  </a:lnTo>
                  <a:lnTo>
                    <a:pt x="20878" y="358559"/>
                  </a:lnTo>
                  <a:lnTo>
                    <a:pt x="13677" y="354596"/>
                  </a:lnTo>
                  <a:lnTo>
                    <a:pt x="7924" y="348843"/>
                  </a:lnTo>
                  <a:lnTo>
                    <a:pt x="3962" y="341998"/>
                  </a:lnTo>
                  <a:lnTo>
                    <a:pt x="0" y="334797"/>
                  </a:lnTo>
                  <a:moveTo>
                    <a:pt x="0" y="0"/>
                  </a:moveTo>
                  <a:lnTo>
                    <a:pt x="9144000" y="0"/>
                  </a:lnTo>
                  <a:moveTo>
                    <a:pt x="9144000" y="347237"/>
                  </a:moveTo>
                  <a:lnTo>
                    <a:pt x="9115564" y="365036"/>
                  </a:lnTo>
                  <a:lnTo>
                    <a:pt x="9107284" y="365036"/>
                  </a:lnTo>
                  <a:lnTo>
                    <a:pt x="9107639" y="364680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219" name="Google Shape;219;p22"/>
          <p:cNvSpPr/>
          <p:nvPr/>
        </p:nvSpPr>
        <p:spPr>
          <a:xfrm>
            <a:off x="7105325" y="177150"/>
            <a:ext cx="1953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45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Deemed to be University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0" name="Google Shape;220;p22"/>
          <p:cNvGrpSpPr/>
          <p:nvPr/>
        </p:nvGrpSpPr>
        <p:grpSpPr>
          <a:xfrm>
            <a:off x="200" y="6319102"/>
            <a:ext cx="9144207" cy="538897"/>
            <a:chOff x="-9360" y="6424560"/>
            <a:chExt cx="9153360" cy="946263"/>
          </a:xfrm>
        </p:grpSpPr>
        <p:sp>
          <p:nvSpPr>
            <p:cNvPr id="221" name="Google Shape;221;p22"/>
            <p:cNvSpPr/>
            <p:nvPr/>
          </p:nvSpPr>
          <p:spPr>
            <a:xfrm>
              <a:off x="0" y="643428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6197" y="0"/>
                  </a:moveTo>
                  <a:lnTo>
                    <a:pt x="61247" y="8968"/>
                  </a:lnTo>
                  <a:lnTo>
                    <a:pt x="23128" y="34429"/>
                  </a:lnTo>
                  <a:lnTo>
                    <a:pt x="0" y="68129"/>
                  </a:lnTo>
                  <a:lnTo>
                    <a:pt x="0" y="938529"/>
                  </a:lnTo>
                  <a:lnTo>
                    <a:pt x="9144000" y="938529"/>
                  </a:lnTo>
                  <a:lnTo>
                    <a:pt x="9144000" y="117728"/>
                  </a:lnTo>
                  <a:lnTo>
                    <a:pt x="9135041" y="72768"/>
                  </a:lnTo>
                  <a:lnTo>
                    <a:pt x="9109578" y="34656"/>
                  </a:lnTo>
                  <a:lnTo>
                    <a:pt x="9071444" y="9326"/>
                  </a:lnTo>
                  <a:lnTo>
                    <a:pt x="9026639" y="368"/>
                  </a:lnTo>
                  <a:lnTo>
                    <a:pt x="105841" y="368"/>
                  </a:lnTo>
                  <a:lnTo>
                    <a:pt x="106197" y="0"/>
                  </a:lnTo>
                  <a:close/>
                </a:path>
              </a:pathLst>
            </a:custGeom>
            <a:solidFill>
              <a:srgbClr val="0A5293"/>
            </a:solidFill>
            <a:ln>
              <a:noFill/>
            </a:ln>
          </p:spPr>
        </p:sp>
        <p:sp>
          <p:nvSpPr>
            <p:cNvPr id="222" name="Google Shape;222;p22"/>
            <p:cNvSpPr/>
            <p:nvPr/>
          </p:nvSpPr>
          <p:spPr>
            <a:xfrm>
              <a:off x="0" y="6434640"/>
              <a:ext cx="9144000" cy="936183"/>
            </a:xfrm>
            <a:custGeom>
              <a:rect b="b" l="l" r="r" t="t"/>
              <a:pathLst>
                <a:path extrusionOk="0" h="938529" w="9144000">
                  <a:moveTo>
                    <a:pt x="105841" y="0"/>
                  </a:moveTo>
                  <a:lnTo>
                    <a:pt x="9026639" y="0"/>
                  </a:lnTo>
                  <a:lnTo>
                    <a:pt x="9041934" y="1006"/>
                  </a:lnTo>
                  <a:lnTo>
                    <a:pt x="9085325" y="15836"/>
                  </a:lnTo>
                  <a:lnTo>
                    <a:pt x="9119696" y="45806"/>
                  </a:lnTo>
                  <a:lnTo>
                    <a:pt x="9139996" y="86936"/>
                  </a:lnTo>
                  <a:lnTo>
                    <a:pt x="9143999" y="117360"/>
                  </a:lnTo>
                  <a:lnTo>
                    <a:pt x="9143999" y="938161"/>
                  </a:lnTo>
                  <a:lnTo>
                    <a:pt x="0" y="938161"/>
                  </a:lnTo>
                </a:path>
              </a:pathLst>
            </a:custGeom>
            <a:noFill/>
            <a:ln cap="flat" cmpd="sng" w="19075">
              <a:solidFill>
                <a:srgbClr val="0A5293"/>
              </a:solidFill>
              <a:prstDash val="solid"/>
              <a:round/>
              <a:headEnd len="sm" w="sm" type="none"/>
              <a:tailEnd len="sm" w="sm" type="none"/>
            </a:ln>
          </p:spPr>
        </p:sp>
        <p:pic>
          <p:nvPicPr>
            <p:cNvPr id="223" name="Google Shape;22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9360" y="6424560"/>
              <a:ext cx="122040" cy="8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22"/>
          <p:cNvSpPr/>
          <p:nvPr/>
        </p:nvSpPr>
        <p:spPr>
          <a:xfrm>
            <a:off x="3542850" y="6434575"/>
            <a:ext cx="20583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2700" marR="0" rtl="0" algn="ctr">
              <a:lnSpc>
                <a:spcPct val="11885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Excellence and Service</a:t>
            </a:r>
            <a:endParaRPr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5744775" y="1379150"/>
            <a:ext cx="3314400" cy="4028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rchivo Narrow Medium"/>
                <a:ea typeface="Archivo Narrow Medium"/>
                <a:cs typeface="Archivo Narrow Medium"/>
                <a:sym typeface="Archivo Narrow Medium"/>
              </a:rPr>
              <a:t>Type I X-ray burst exhibited a </a:t>
            </a:r>
            <a:r>
              <a:rPr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</a:t>
            </a:r>
            <a:r>
              <a:rPr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ast rise time of 2.55 s</a:t>
            </a:r>
            <a:r>
              <a:rPr lang="en" sz="2100">
                <a:latin typeface="Archivo Narrow Medium"/>
                <a:ea typeface="Archivo Narrow Medium"/>
                <a:cs typeface="Archivo Narrow Medium"/>
                <a:sym typeface="Archivo Narrow Medium"/>
              </a:rPr>
              <a:t>, an</a:t>
            </a:r>
            <a:r>
              <a:rPr lang="en" sz="2100">
                <a:solidFill>
                  <a:srgbClr val="6AA84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exponential decay time of 7.50 s</a:t>
            </a:r>
            <a:r>
              <a:rPr lang="en" sz="2100">
                <a:latin typeface="Archivo Narrow Medium"/>
                <a:ea typeface="Archivo Narrow Medium"/>
                <a:cs typeface="Archivo Narrow Medium"/>
                <a:sym typeface="Archivo Narrow Medium"/>
              </a:rPr>
              <a:t>, and a total duration of </a:t>
            </a:r>
            <a:r>
              <a:rPr lang="en" sz="2100">
                <a:latin typeface="Archivo Narrow Medium"/>
                <a:ea typeface="Archivo Narrow Medium"/>
                <a:cs typeface="Archivo Narrow Medium"/>
                <a:sym typeface="Archivo Narrow Medium"/>
              </a:rPr>
              <a:t>~ </a:t>
            </a:r>
            <a:r>
              <a:rPr lang="en" sz="2100">
                <a:solidFill>
                  <a:srgbClr val="A61C00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13.05 s</a:t>
            </a:r>
            <a:r>
              <a:rPr lang="en" sz="21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.</a:t>
            </a:r>
            <a:endParaRPr sz="21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The bolometric peak flux (F</a:t>
            </a:r>
            <a:r>
              <a:rPr baseline="-25000" lang="en" sz="21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peak</a:t>
            </a:r>
            <a:r>
              <a:rPr lang="en" sz="21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) </a:t>
            </a:r>
            <a:r>
              <a:rPr lang="en" sz="21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observed during the burst is </a:t>
            </a:r>
            <a:r>
              <a:rPr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F</a:t>
            </a:r>
            <a:r>
              <a:rPr baseline="-25000"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peak</a:t>
            </a:r>
            <a:r>
              <a:rPr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​=1.93</a:t>
            </a:r>
            <a:r>
              <a:rPr baseline="-25000"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−0.37</a:t>
            </a:r>
            <a:r>
              <a:rPr baseline="30000"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+0.52 </a:t>
            </a:r>
            <a:r>
              <a:rPr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​× 10</a:t>
            </a:r>
            <a:r>
              <a:rPr baseline="30000"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−8</a:t>
            </a:r>
            <a:r>
              <a:rPr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 erg cm</a:t>
            </a:r>
            <a:r>
              <a:rPr baseline="30000"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−2</a:t>
            </a:r>
            <a:r>
              <a:rPr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s</a:t>
            </a:r>
            <a:r>
              <a:rPr baseline="30000" lang="en" sz="2100">
                <a:solidFill>
                  <a:srgbClr val="0000FF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−1 </a:t>
            </a:r>
            <a:r>
              <a:rPr lang="en" sz="2100">
                <a:solidFill>
                  <a:schemeClr val="dk1"/>
                </a:solidFill>
                <a:latin typeface="Archivo Narrow Medium"/>
                <a:ea typeface="Archivo Narrow Medium"/>
                <a:cs typeface="Archivo Narrow Medium"/>
                <a:sym typeface="Archivo Narrow Medium"/>
              </a:rPr>
              <a:t>in 0.01 - 100 keV</a:t>
            </a:r>
            <a:endParaRPr sz="2100">
              <a:solidFill>
                <a:schemeClr val="dk1"/>
              </a:solidFill>
              <a:latin typeface="Archivo Narrow Medium"/>
              <a:ea typeface="Archivo Narrow Medium"/>
              <a:cs typeface="Archivo Narrow Medium"/>
              <a:sym typeface="Archivo Narrow Medium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245375" y="5418675"/>
            <a:ext cx="8269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Figure 1. </a:t>
            </a:r>
            <a:r>
              <a:rPr lang="en" sz="1600">
                <a:solidFill>
                  <a:schemeClr val="dk1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Net light curves from Observations 1, 2, and 3 with a time bin of 1 s in the 0.3−12.0 keV energy range with respect to their modified julian date (MJD). The inset in the top panel displays the X-ray burst.</a:t>
            </a:r>
            <a:endParaRPr sz="1600"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1249981" y="506052"/>
            <a:ext cx="62361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960000"/>
                </a:solidFill>
                <a:latin typeface="Archivo Narrow"/>
                <a:ea typeface="Archivo Narrow"/>
                <a:cs typeface="Archivo Narrow"/>
                <a:sym typeface="Archivo Narrow"/>
              </a:rPr>
              <a:t>Results</a:t>
            </a:r>
            <a:endParaRPr b="1" sz="3100">
              <a:solidFill>
                <a:srgbClr val="960000"/>
              </a:solidFill>
              <a:latin typeface="Archivo Narrow"/>
              <a:ea typeface="Archivo Narrow"/>
              <a:cs typeface="Archivo Narrow"/>
              <a:sym typeface="Archivo Narrow"/>
            </a:endParaRPr>
          </a:p>
        </p:txBody>
      </p:sp>
      <p:pic>
        <p:nvPicPr>
          <p:cNvPr id="229" name="Google Shape;229;p22" title="Net_Lightcurve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147" y="1308396"/>
            <a:ext cx="5100961" cy="4171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