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22ED8-FF30-C944-8A84-DE308C5958BC}" v="6" dt="2026-06-02T17:24:13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3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216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4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" y="365760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97280" y="93102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560320" y="822960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749040" y="129678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846320" y="457200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984274" y="4704995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3990114" y="4779811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955280" y="184542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8503920" y="1005840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645920" y="275982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200400" y="312558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303520" y="257694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583680" y="339990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772400" y="221118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40080" y="3765664"/>
            <a:ext cx="36576" cy="36576"/>
          </a:xfrm>
          <a:prstGeom prst="ellipse">
            <a:avLst/>
          </a:prstGeom>
          <a:solidFill>
            <a:srgbClr val="E8EEF4">
              <a:alpha val="6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57200" y="839584"/>
            <a:ext cx="8229600" cy="4572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258594" y="4322611"/>
            <a:ext cx="2468880" cy="548640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  <a:effectLst>
            <a:outerShdw blurRad="762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258594" y="4340899"/>
            <a:ext cx="24688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NewAthena Rising | ICE-CSIC Barcelona | Jun 3, 2026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457200" y="976744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X-ray Variability of PKS 2155−304</a:t>
            </a:r>
            <a:endParaRPr lang="en-US" sz="3800" dirty="0"/>
          </a:p>
        </p:txBody>
      </p:sp>
      <p:sp>
        <p:nvSpPr>
          <p:cNvPr id="21" name="Text 19"/>
          <p:cNvSpPr/>
          <p:nvPr/>
        </p:nvSpPr>
        <p:spPr>
          <a:xfrm>
            <a:off x="457200" y="1845424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i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years of Chandra + NuSTAR Spectral &amp; Timing Studies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457200" y="2412352"/>
            <a:ext cx="4572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 – 79 keV  ·  1999 – 2024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457200" y="3079864"/>
            <a:ext cx="8229600" cy="822960"/>
          </a:xfrm>
          <a:prstGeom prst="rect">
            <a:avLst/>
          </a:prstGeom>
          <a:solidFill>
            <a:srgbClr val="1B2D5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48640" y="3125584"/>
            <a:ext cx="8046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Rameshan Thimmappa</a:t>
            </a: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¹,  Joey Neilsen¹,  Shivappa B. Gudennavar²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548640" y="347305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¹Villanova University   ²CHRIST University, Bangalore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Novel Result: Thermal Component in PKS 2155−304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Bremsstrahlung+PL is the best-fit model for the majority of observations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6" name="Shape 4"/>
          <p:cNvSpPr/>
          <p:nvPr/>
        </p:nvSpPr>
        <p:spPr>
          <a:xfrm>
            <a:off x="274320" y="1188720"/>
            <a:ext cx="4114800" cy="356616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124695" y="4763197"/>
            <a:ext cx="4389120" cy="3639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Top: Flux vs kT and  Bottom: </a:t>
            </a:r>
            <a:r>
              <a:rPr lang="en-US" sz="1200" i="1" dirty="0" err="1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</a:t>
            </a: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vs </a:t>
            </a:r>
            <a:r>
              <a:rPr lang="en-US" sz="1200" i="1" dirty="0" err="1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</a:t>
            </a: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/>
              <a:t> </a:t>
            </a: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[Chandra (left) and NuSTAR (right)]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11480" y="1261872"/>
            <a:ext cx="1737360" cy="397764"/>
          </a:xfrm>
          <a:prstGeom prst="rect">
            <a:avLst/>
          </a:prstGeom>
          <a:solidFill>
            <a:srgbClr val="243570"/>
          </a:solidFill>
          <a:ln w="25400">
            <a:solidFill>
              <a:srgbClr val="F0A500"/>
            </a:solidFill>
            <a:prstDash val="solid"/>
          </a:ln>
          <a:effectLst>
            <a:outerShdw blurRad="1016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1000"/>
          </a:p>
        </p:txBody>
      </p:sp>
      <p:sp>
        <p:nvSpPr>
          <p:cNvPr id="9" name="Text 7"/>
          <p:cNvSpPr/>
          <p:nvPr/>
        </p:nvSpPr>
        <p:spPr>
          <a:xfrm>
            <a:off x="484632" y="1220304"/>
            <a:ext cx="16824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0.5–1.7 keV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84632" y="1768947"/>
            <a:ext cx="16824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 range (Chandra)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395728" y="1261872"/>
            <a:ext cx="1737360" cy="397764"/>
          </a:xfrm>
          <a:prstGeom prst="rect">
            <a:avLst/>
          </a:prstGeom>
          <a:solidFill>
            <a:srgbClr val="243570"/>
          </a:solidFill>
          <a:ln w="25400">
            <a:solidFill>
              <a:srgbClr val="2A9D8F"/>
            </a:solidFill>
            <a:prstDash val="solid"/>
          </a:ln>
          <a:effectLst>
            <a:outerShdw blurRad="1016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1000"/>
          </a:p>
        </p:txBody>
      </p:sp>
      <p:sp>
        <p:nvSpPr>
          <p:cNvPr id="12" name="Text 10"/>
          <p:cNvSpPr/>
          <p:nvPr/>
        </p:nvSpPr>
        <p:spPr>
          <a:xfrm>
            <a:off x="2380767" y="1261872"/>
            <a:ext cx="1737360" cy="3726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~0.8–3.0 keV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2468880" y="1760634"/>
            <a:ext cx="159105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 range (NuSTAR)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617720" y="1188720"/>
            <a:ext cx="4251960" cy="3566160"/>
          </a:xfrm>
          <a:prstGeom prst="rect">
            <a:avLst/>
          </a:prstGeom>
          <a:solidFill>
            <a:srgbClr val="0D1B3E"/>
          </a:solidFill>
          <a:ln w="254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5" name="Text 13"/>
          <p:cNvSpPr/>
          <p:nvPr/>
        </p:nvSpPr>
        <p:spPr>
          <a:xfrm>
            <a:off x="4736592" y="1261872"/>
            <a:ext cx="3977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Does This Matter?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681728" y="1800352"/>
            <a:ext cx="64008" cy="566928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7" name="Text 15"/>
          <p:cNvSpPr/>
          <p:nvPr/>
        </p:nvSpPr>
        <p:spPr>
          <a:xfrm>
            <a:off x="4828032" y="1737360"/>
            <a:ext cx="3931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Blazars assumed purely non-thermal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828032" y="1984248"/>
            <a:ext cx="3931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picture: jet-dominated, PL spectra. Our result challenges this for PKS 2155−304.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681728" y="2513584"/>
            <a:ext cx="64008" cy="56692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20" name="Text 18"/>
          <p:cNvSpPr/>
          <p:nvPr/>
        </p:nvSpPr>
        <p:spPr>
          <a:xfrm>
            <a:off x="4828032" y="2450592"/>
            <a:ext cx="3931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BR+PL outperforms PL, BPL, and LP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828032" y="2697480"/>
            <a:ext cx="3931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χ²ᵥ for majority of both Chandra and NuSTAR observations — statistically significant.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681728" y="3236976"/>
            <a:ext cx="64008" cy="566928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23" name="Text 21"/>
          <p:cNvSpPr/>
          <p:nvPr/>
        </p:nvSpPr>
        <p:spPr>
          <a:xfrm>
            <a:off x="4828032" y="3163824"/>
            <a:ext cx="3931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Possible disk-corona origin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4828032" y="3410712"/>
            <a:ext cx="3931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 ~ 0.5–2 keV is characteristic of disk corona or accretion disk soft excess — testable with Athena/XIFU.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681728" y="3940048"/>
            <a:ext cx="64008" cy="566928"/>
          </a:xfrm>
          <a:prstGeom prst="rect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26" name="Text 24"/>
          <p:cNvSpPr/>
          <p:nvPr/>
        </p:nvSpPr>
        <p:spPr>
          <a:xfrm>
            <a:off x="4828032" y="3877056"/>
            <a:ext cx="3931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Athena relevance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828032" y="4123944"/>
            <a:ext cx="3931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Athena XIFU spectral resolution will definitively resolve thermal vs. non-thermal at these temperatures — this source should be prioritised.</a:t>
            </a:r>
            <a:endParaRPr lang="en-US" sz="1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8F222A-3C36-175D-65D3-E2ED0328D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5" y="1960452"/>
            <a:ext cx="1899077" cy="12468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4A789E-C0BF-81FF-DB5C-A0E0DDDAA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19" y="1965156"/>
            <a:ext cx="1899077" cy="1242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005559-44BC-F327-7A7D-189C5B712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19" y="3282698"/>
            <a:ext cx="1899077" cy="12978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680653-DB58-478B-AA42-B786EC083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3" y="3284255"/>
            <a:ext cx="1919292" cy="12978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Connection to NewAthena Science Goals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PKS 2155−304 as a benchmark for the Athena era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6" name="Shape 4"/>
          <p:cNvSpPr/>
          <p:nvPr/>
        </p:nvSpPr>
        <p:spPr>
          <a:xfrm>
            <a:off x="0" y="1060704"/>
            <a:ext cx="9144000" cy="18288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7" name="Shape 5"/>
          <p:cNvSpPr/>
          <p:nvPr/>
        </p:nvSpPr>
        <p:spPr>
          <a:xfrm>
            <a:off x="274320" y="1188720"/>
            <a:ext cx="4160520" cy="1719072"/>
          </a:xfrm>
          <a:prstGeom prst="rect">
            <a:avLst/>
          </a:prstGeom>
          <a:solidFill>
            <a:srgbClr val="1B2D5E"/>
          </a:solidFill>
          <a:ln w="19050">
            <a:solidFill>
              <a:srgbClr val="F0A500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1050"/>
          </a:p>
        </p:txBody>
      </p:sp>
      <p:sp>
        <p:nvSpPr>
          <p:cNvPr id="8" name="Shape 6"/>
          <p:cNvSpPr/>
          <p:nvPr/>
        </p:nvSpPr>
        <p:spPr>
          <a:xfrm>
            <a:off x="274320" y="1188720"/>
            <a:ext cx="4160520" cy="38404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9" name="Text 7"/>
          <p:cNvSpPr/>
          <p:nvPr/>
        </p:nvSpPr>
        <p:spPr>
          <a:xfrm>
            <a:off x="384048" y="123444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X-IFU High-Resolution Spectroscopy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11480" y="1645920"/>
            <a:ext cx="388620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BR+PL thermal component (kT~0.5–2 keV) will be directly testable with Athena X-IFU's resolving power (ΔE~2.5 eV). It can resolve thermal and non-thermal emission at soft X-ray energies where Chandra/NuSTAR are degenerate.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709160" y="1188720"/>
            <a:ext cx="4160520" cy="1719072"/>
          </a:xfrm>
          <a:prstGeom prst="rect">
            <a:avLst/>
          </a:prstGeom>
          <a:solidFill>
            <a:srgbClr val="1B2D5E"/>
          </a:solidFill>
          <a:ln w="19050">
            <a:solidFill>
              <a:srgbClr val="A8D5E2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1050"/>
          </a:p>
        </p:txBody>
      </p:sp>
      <p:sp>
        <p:nvSpPr>
          <p:cNvPr id="12" name="Shape 10"/>
          <p:cNvSpPr/>
          <p:nvPr/>
        </p:nvSpPr>
        <p:spPr>
          <a:xfrm>
            <a:off x="4709160" y="1188720"/>
            <a:ext cx="4160520" cy="384048"/>
          </a:xfrm>
          <a:prstGeom prst="rect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13" name="Text 11"/>
          <p:cNvSpPr/>
          <p:nvPr/>
        </p:nvSpPr>
        <p:spPr>
          <a:xfrm>
            <a:off x="4818888" y="123444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WFI Rapid Timing Variability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846320" y="1645920"/>
            <a:ext cx="388620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shortest well-constrained τ_var = 1.15±0.26 ks sets a constraint on emitting region size (R ≤ 7.7×10¹⁵ cm). WFI's large collecting area will measure IDV on timescales below our current 500s binning, probing sub-structure of the jet.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274320" y="3108960"/>
            <a:ext cx="4160520" cy="1719072"/>
          </a:xfrm>
          <a:prstGeom prst="rect">
            <a:avLst/>
          </a:prstGeom>
          <a:solidFill>
            <a:srgbClr val="1B2D5E"/>
          </a:solidFill>
          <a:ln w="19050">
            <a:solidFill>
              <a:srgbClr val="2A9D8F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1050"/>
          </a:p>
        </p:txBody>
      </p:sp>
      <p:sp>
        <p:nvSpPr>
          <p:cNvPr id="16" name="Shape 14"/>
          <p:cNvSpPr/>
          <p:nvPr/>
        </p:nvSpPr>
        <p:spPr>
          <a:xfrm>
            <a:off x="274320" y="3108960"/>
            <a:ext cx="4160520" cy="384048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17" name="Text 15"/>
          <p:cNvSpPr/>
          <p:nvPr/>
        </p:nvSpPr>
        <p:spPr>
          <a:xfrm>
            <a:off x="384048" y="315468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Broadband SED in the X-ray Epoch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11480" y="3566160"/>
            <a:ext cx="388620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25-year Chandra+NuSTAR baseline establishes the spectral state evolution of PKS 2155−304. Athena observations will add a new epoch to this baseline and test whether the thermal component persists or evolves.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4709160" y="3108960"/>
            <a:ext cx="4160520" cy="1719072"/>
          </a:xfrm>
          <a:prstGeom prst="rect">
            <a:avLst/>
          </a:prstGeom>
          <a:solidFill>
            <a:srgbClr val="1B2D5E"/>
          </a:solidFill>
          <a:ln w="19050">
            <a:solidFill>
              <a:srgbClr val="F4A261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1050"/>
          </a:p>
        </p:txBody>
      </p:sp>
      <p:sp>
        <p:nvSpPr>
          <p:cNvPr id="20" name="Shape 18"/>
          <p:cNvSpPr/>
          <p:nvPr/>
        </p:nvSpPr>
        <p:spPr>
          <a:xfrm>
            <a:off x="4709160" y="3108960"/>
            <a:ext cx="4160520" cy="384048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1" name="Text 19"/>
          <p:cNvSpPr/>
          <p:nvPr/>
        </p:nvSpPr>
        <p:spPr>
          <a:xfrm>
            <a:off x="4818888" y="315468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Constraining Magnetic Field Geometry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846320" y="3566160"/>
            <a:ext cx="388620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Recent IXPE polarisation (22% in 2–8 keV) combined with our spectral curvature results offers a multi-messenger constraint on B-field structure in the blazar jet — synergy with Athena timing.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Summary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822960"/>
            <a:ext cx="8229600" cy="36576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4" name="Shape 2"/>
          <p:cNvSpPr/>
          <p:nvPr/>
        </p:nvSpPr>
        <p:spPr>
          <a:xfrm>
            <a:off x="347472" y="969264"/>
            <a:ext cx="457200" cy="45720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5" name="Text 3"/>
          <p:cNvSpPr/>
          <p:nvPr/>
        </p:nvSpPr>
        <p:spPr>
          <a:xfrm>
            <a:off x="347472" y="96926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932688" y="987552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25-year X-ray baseline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932688" y="1243584"/>
            <a:ext cx="7863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Chandra + 11 NuSTAR observations from 1999–2024. F_var spans 6.6%–56.9%. Shortest well-constrained variability timescale τ_var = 1.15±0.26 ks (NuSTAR).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47472" y="1773936"/>
            <a:ext cx="457200" cy="457200"/>
          </a:xfrm>
          <a:prstGeom prst="ellipse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9" name="Text 7"/>
          <p:cNvSpPr/>
          <p:nvPr/>
        </p:nvSpPr>
        <p:spPr>
          <a:xfrm>
            <a:off x="347472" y="177393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932688" y="179222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Harder-when-brighter confirmed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32688" y="2048256"/>
            <a:ext cx="7863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instruments show HWB trend. Many observations show significant flux variation with stable spectral shape — largely achromatic long-term variability.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47472" y="2578608"/>
            <a:ext cx="457200" cy="457200"/>
          </a:xfrm>
          <a:prstGeom prst="ellipse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13" name="Text 11"/>
          <p:cNvSpPr/>
          <p:nvPr/>
        </p:nvSpPr>
        <p:spPr>
          <a:xfrm>
            <a:off x="347472" y="25786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932688" y="2596896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Spectral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curvature seen in all observations</a:t>
            </a:r>
          </a:p>
        </p:txBody>
      </p:sp>
      <p:sp>
        <p:nvSpPr>
          <p:cNvPr id="15" name="Text 13"/>
          <p:cNvSpPr/>
          <p:nvPr/>
        </p:nvSpPr>
        <p:spPr>
          <a:xfrm>
            <a:off x="932688" y="2852928"/>
            <a:ext cx="7863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PL disfavoured. BPL, LP, and BR+PL all outperform PL. Log-parabola peak energy E_p evolves with flux state.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347472" y="3383280"/>
            <a:ext cx="457200" cy="457200"/>
          </a:xfrm>
          <a:prstGeom prst="ellipse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17" name="Text 15"/>
          <p:cNvSpPr/>
          <p:nvPr/>
        </p:nvSpPr>
        <p:spPr>
          <a:xfrm>
            <a:off x="347472" y="33832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932688" y="3401568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 Thermal component detected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932688" y="3657600"/>
            <a:ext cx="7863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BR+PL provides best fit in majority of observations. kT ≈ 0.5–1.7 keV — possible disk corona contribution alongside the jet.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347472" y="4187952"/>
            <a:ext cx="457200" cy="457200"/>
          </a:xfrm>
          <a:prstGeom prst="ellipse">
            <a:avLst/>
          </a:prstGeom>
          <a:solidFill>
            <a:srgbClr val="52B788"/>
          </a:solidFill>
          <a:ln w="12700">
            <a:solidFill>
              <a:srgbClr val="52B788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1" name="Text 19"/>
          <p:cNvSpPr/>
          <p:nvPr/>
        </p:nvSpPr>
        <p:spPr>
          <a:xfrm>
            <a:off x="347472" y="418795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932688" y="420624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2B7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0.4–79 keV broadband fit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932688" y="4462272"/>
            <a:ext cx="7863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joint Chandra+NuSTAR spectral fit for PKS 2155−304. NuSTAR reveals spectral break at ~20 keV invisible to Chandra alone.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274320" y="4846320"/>
            <a:ext cx="8595360" cy="256032"/>
          </a:xfrm>
          <a:prstGeom prst="rect">
            <a:avLst/>
          </a:prstGeom>
          <a:solidFill>
            <a:srgbClr val="24357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5" name="Text 23"/>
          <p:cNvSpPr/>
          <p:nvPr/>
        </p:nvSpPr>
        <p:spPr>
          <a:xfrm>
            <a:off x="411480" y="4864608"/>
            <a:ext cx="8321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PKS 2155−304 is an ideal Athena target: thermal component needs XIFU resolution; sub-ks IDV needs WFI collecting area.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7432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920240" y="73152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114800" y="36576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583680" y="109728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321040" y="45720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88720" y="438912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3474720" y="466344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577840" y="420624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680960" y="475488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82880" y="2560320"/>
            <a:ext cx="45720" cy="45720"/>
          </a:xfrm>
          <a:prstGeom prst="ellipse">
            <a:avLst/>
          </a:prstGeom>
          <a:solidFill>
            <a:srgbClr val="E8EEF4">
              <a:alpha val="50000"/>
            </a:srgbClr>
          </a:solidFill>
          <a:ln w="12700">
            <a:solidFill>
              <a:srgbClr val="E8EE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4400" y="548640"/>
            <a:ext cx="7315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5000" dirty="0"/>
          </a:p>
        </p:txBody>
      </p:sp>
      <p:sp>
        <p:nvSpPr>
          <p:cNvPr id="13" name="Shape 11"/>
          <p:cNvSpPr/>
          <p:nvPr/>
        </p:nvSpPr>
        <p:spPr>
          <a:xfrm>
            <a:off x="2286000" y="1600200"/>
            <a:ext cx="4572000" cy="4572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178308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rameshan.thimmappa@villanova.edu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645920" y="2331720"/>
            <a:ext cx="5852160" cy="914400"/>
          </a:xfrm>
          <a:prstGeom prst="rect">
            <a:avLst/>
          </a:prstGeom>
          <a:solidFill>
            <a:srgbClr val="1B2D5E"/>
          </a:solidFill>
          <a:ln w="12700">
            <a:solidFill>
              <a:srgbClr val="243570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828800" y="2395728"/>
            <a:ext cx="5486400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Thimmappa, Neilsen &amp; Gudennavar (2026, in prep.)
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Spectral and Timing Variability Studies of PKS 2155−304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using Chandra and NuSTAR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57200" y="34290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Collaborators:  Joey Neilsen (Villanova)  ·  Shivappa B. Gudennavar (CHRIST University)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57200" y="38404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Data: Chandra X-ray Center  ·  NuSTAR GOF  ·  NASA HEASARC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2743200" y="4434840"/>
            <a:ext cx="3657600" cy="530352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  <a:effectLst>
            <a:outerShdw blurRad="762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743200" y="4453128"/>
            <a:ext cx="3657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NewAthena Rising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ICE-CSIC Barcelona  ·  June 3, 2026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Spectral Curvature: Log-Parabola Parameter Evolution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α, β, E_p correlations reveal particle acceleration history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188720"/>
            <a:ext cx="5669280" cy="356616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46644" y="4774835"/>
            <a:ext cx="5303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[α vs β vs Flux and Ep panels  Chandra (left) and NuSTAR (right) ]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172200" y="1188720"/>
            <a:ext cx="2697480" cy="356616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9" name="Text 7"/>
          <p:cNvSpPr/>
          <p:nvPr/>
        </p:nvSpPr>
        <p:spPr>
          <a:xfrm>
            <a:off x="6263640" y="1261872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Insight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236208" y="1700784"/>
            <a:ext cx="256032" cy="256032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1" name="Text 9"/>
          <p:cNvSpPr/>
          <p:nvPr/>
        </p:nvSpPr>
        <p:spPr>
          <a:xfrm>
            <a:off x="6565392" y="1682496"/>
            <a:ext cx="22128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 &lt; 0 (Chandra)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565392" y="1938528"/>
            <a:ext cx="2212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reflect energy-dependent cooling at the synchrotron tail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236208" y="2450592"/>
            <a:ext cx="256032" cy="256032"/>
          </a:xfrm>
          <a:prstGeom prst="ellipse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4" name="Text 12"/>
          <p:cNvSpPr/>
          <p:nvPr/>
        </p:nvSpPr>
        <p:spPr>
          <a:xfrm>
            <a:off x="6565392" y="2432304"/>
            <a:ext cx="22128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E_p evolution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565392" y="2688336"/>
            <a:ext cx="2212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 energy varies with flux -  consistent with shift of synchrotron peak during flares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236208" y="3200400"/>
            <a:ext cx="256032" cy="256032"/>
          </a:xfrm>
          <a:prstGeom prst="ellipse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7" name="Text 15"/>
          <p:cNvSpPr/>
          <p:nvPr/>
        </p:nvSpPr>
        <p:spPr>
          <a:xfrm>
            <a:off x="6565392" y="3182112"/>
            <a:ext cx="22128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α–β correlation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6565392" y="3438144"/>
            <a:ext cx="2212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Anti-correlation: harder spectra (lower α) show larger curvature — matches particle pile-up</a:t>
            </a:r>
            <a:endParaRPr lang="en-US" sz="11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E1F46B-E863-D69E-37CC-3596E382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48988"/>
            <a:ext cx="2019022" cy="15956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68FB61-3F71-7D25-F1D9-C3129389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474" y="1247363"/>
            <a:ext cx="3273942" cy="15972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843902-5919-9B59-A105-E4D5F3DB3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978035"/>
            <a:ext cx="2013170" cy="15956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ADFE26-2F0C-E76E-A8E0-45A02949E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935" y="2972630"/>
            <a:ext cx="3265037" cy="15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5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PKS 2155−304 + Why Now?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benchmark blazar entering the Athena era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Shape 4"/>
          <p:cNvSpPr/>
          <p:nvPr/>
        </p:nvSpPr>
        <p:spPr>
          <a:xfrm>
            <a:off x="274320" y="1234440"/>
            <a:ext cx="4023360" cy="352044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7" name="Text 5"/>
          <p:cNvSpPr/>
          <p:nvPr/>
        </p:nvSpPr>
        <p:spPr>
          <a:xfrm>
            <a:off x="365760" y="1298448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PKS 2155−304 at a Glance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47472" y="1623215"/>
            <a:ext cx="3794760" cy="438912"/>
          </a:xfrm>
          <a:prstGeom prst="rect">
            <a:avLst/>
          </a:prstGeom>
          <a:solidFill>
            <a:srgbClr val="1B2D5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9" name="Text 7"/>
          <p:cNvSpPr/>
          <p:nvPr/>
        </p:nvSpPr>
        <p:spPr>
          <a:xfrm>
            <a:off x="411480" y="1666413"/>
            <a:ext cx="1005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1658530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HSP BL Lac  (z = 0.116)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47472" y="2112264"/>
            <a:ext cx="3794760" cy="521208"/>
          </a:xfrm>
          <a:prstGeom prst="rect">
            <a:avLst/>
          </a:prstGeom>
          <a:solidFill>
            <a:srgbClr val="243570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2" name="Text 10"/>
          <p:cNvSpPr/>
          <p:nvPr/>
        </p:nvSpPr>
        <p:spPr>
          <a:xfrm>
            <a:off x="411480" y="2221992"/>
            <a:ext cx="1005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463040" y="2316588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Synchrotron peak in X-ray band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1200" dirty="0" err="1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</a:t>
            </a:r>
            <a:r>
              <a:rPr lang="en-US" sz="1200" baseline="-25000" dirty="0" err="1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</a:t>
            </a: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&gt; 10¹⁵ Hz); TeV detected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47472" y="2679192"/>
            <a:ext cx="3794760" cy="438912"/>
          </a:xfrm>
          <a:prstGeom prst="rect">
            <a:avLst/>
          </a:prstGeom>
          <a:solidFill>
            <a:srgbClr val="1B2D5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 13"/>
          <p:cNvSpPr/>
          <p:nvPr/>
        </p:nvSpPr>
        <p:spPr>
          <a:xfrm>
            <a:off x="411480" y="2706624"/>
            <a:ext cx="1005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X-ray band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463040" y="2706624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Probes high-E synchrotron tail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347472" y="3163824"/>
            <a:ext cx="3794760" cy="438912"/>
          </a:xfrm>
          <a:prstGeom prst="rect">
            <a:avLst/>
          </a:prstGeom>
          <a:solidFill>
            <a:srgbClr val="243570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8" name="Text 16"/>
          <p:cNvSpPr/>
          <p:nvPr/>
        </p:nvSpPr>
        <p:spPr>
          <a:xfrm>
            <a:off x="411480" y="3191256"/>
            <a:ext cx="1005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Variability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463040" y="3191256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Minutes to decades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47472" y="3648456"/>
            <a:ext cx="3794760" cy="438912"/>
          </a:xfrm>
          <a:prstGeom prst="rect">
            <a:avLst/>
          </a:prstGeom>
          <a:solidFill>
            <a:srgbClr val="1B2D5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1" name="Text 19"/>
          <p:cNvSpPr/>
          <p:nvPr/>
        </p:nvSpPr>
        <p:spPr>
          <a:xfrm>
            <a:off x="411480" y="3675888"/>
            <a:ext cx="1005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now?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463040" y="3675888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IXPE polarisation (22% @ 2–8 keV)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347472" y="4133088"/>
            <a:ext cx="3794760" cy="438912"/>
          </a:xfrm>
          <a:prstGeom prst="rect">
            <a:avLst/>
          </a:prstGeom>
          <a:solidFill>
            <a:srgbClr val="243570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4" name="Text 22"/>
          <p:cNvSpPr/>
          <p:nvPr/>
        </p:nvSpPr>
        <p:spPr>
          <a:xfrm>
            <a:off x="411480" y="4160520"/>
            <a:ext cx="1005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Athena link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463040" y="4160520"/>
            <a:ext cx="2606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 be an Athena cornerstone target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572000" y="1298448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Work Fills the Gap 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4526280" y="1764792"/>
            <a:ext cx="292608" cy="292608"/>
          </a:xfrm>
          <a:prstGeom prst="ellipse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8" name="Text 26"/>
          <p:cNvSpPr/>
          <p:nvPr/>
        </p:nvSpPr>
        <p:spPr>
          <a:xfrm>
            <a:off x="4526280" y="1801368"/>
            <a:ext cx="2926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919472" y="170992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XMM-Newton (Bhatta+25)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4919472" y="198424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0.3–10 keV, 2000–2014 only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4526280" y="2359152"/>
            <a:ext cx="292608" cy="292608"/>
          </a:xfrm>
          <a:prstGeom prst="ellipse">
            <a:avLst/>
          </a:prstGeom>
          <a:solidFill>
            <a:srgbClr val="52B788"/>
          </a:solidFill>
          <a:ln w="12700">
            <a:solidFill>
              <a:srgbClr val="52B788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2" name="Text 30"/>
          <p:cNvSpPr/>
          <p:nvPr/>
        </p:nvSpPr>
        <p:spPr>
          <a:xfrm>
            <a:off x="4526280" y="235915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919472" y="230428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work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4919472" y="257860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0.4–79 keV, 25-year baseline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4526280" y="2953512"/>
            <a:ext cx="292608" cy="292608"/>
          </a:xfrm>
          <a:prstGeom prst="ellipse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6" name="Text 34"/>
          <p:cNvSpPr/>
          <p:nvPr/>
        </p:nvSpPr>
        <p:spPr>
          <a:xfrm>
            <a:off x="4526280" y="295351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919472" y="289864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 above 10 keV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4919472" y="317296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 component &amp; hard-X breaks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4526280" y="3547872"/>
            <a:ext cx="292608" cy="292608"/>
          </a:xfrm>
          <a:prstGeom prst="ellipse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0" name="Text 38"/>
          <p:cNvSpPr/>
          <p:nvPr/>
        </p:nvSpPr>
        <p:spPr>
          <a:xfrm>
            <a:off x="4526280" y="354787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4919472" y="349300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Chandra+NuSTAR</a:t>
            </a:r>
            <a:endParaRPr lang="en-US" sz="1200" dirty="0"/>
          </a:p>
        </p:txBody>
      </p:sp>
      <p:sp>
        <p:nvSpPr>
          <p:cNvPr id="42" name="Text 40"/>
          <p:cNvSpPr/>
          <p:nvPr/>
        </p:nvSpPr>
        <p:spPr>
          <a:xfrm>
            <a:off x="4919472" y="376732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Broadband 0.4–79 keV fits</a:t>
            </a:r>
            <a:endParaRPr lang="en-US" sz="1200" dirty="0"/>
          </a:p>
        </p:txBody>
      </p:sp>
      <p:sp>
        <p:nvSpPr>
          <p:cNvPr id="43" name="Shape 41"/>
          <p:cNvSpPr/>
          <p:nvPr/>
        </p:nvSpPr>
        <p:spPr>
          <a:xfrm>
            <a:off x="4526280" y="4142232"/>
            <a:ext cx="292608" cy="292608"/>
          </a:xfrm>
          <a:prstGeom prst="ellipse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4" name="Text 42"/>
          <p:cNvSpPr/>
          <p:nvPr/>
        </p:nvSpPr>
        <p:spPr>
          <a:xfrm>
            <a:off x="4526280" y="414223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</a:t>
            </a:r>
            <a:endParaRPr lang="en-US" sz="1200" dirty="0"/>
          </a:p>
        </p:txBody>
      </p:sp>
      <p:sp>
        <p:nvSpPr>
          <p:cNvPr id="45" name="Text 43"/>
          <p:cNvSpPr/>
          <p:nvPr/>
        </p:nvSpPr>
        <p:spPr>
          <a:xfrm>
            <a:off x="4919472" y="408736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Thermal component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4919472" y="436168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BR+PL model — coexistence of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thermal &amp; non-thermal emission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Dataset: 25 Years of X-ray Coverage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Chandra (1999–2014) + 11 NuSTAR (2012–2024)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242963"/>
            <a:ext cx="1965960" cy="996696"/>
          </a:xfrm>
          <a:prstGeom prst="rect">
            <a:avLst/>
          </a:prstGeom>
          <a:solidFill>
            <a:srgbClr val="243570"/>
          </a:solidFill>
          <a:ln w="25400">
            <a:solidFill>
              <a:srgbClr val="F0A500"/>
            </a:solidFill>
            <a:prstDash val="solid"/>
          </a:ln>
          <a:effectLst>
            <a:outerShdw blurRad="1016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47472" y="1280160"/>
            <a:ext cx="1819656" cy="6789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274320" y="1929384"/>
            <a:ext cx="1965960" cy="274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Observations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450592" y="1242963"/>
            <a:ext cx="1892808" cy="996696"/>
          </a:xfrm>
          <a:prstGeom prst="rect">
            <a:avLst/>
          </a:prstGeom>
          <a:solidFill>
            <a:srgbClr val="243570"/>
          </a:solidFill>
          <a:ln w="25400">
            <a:solidFill>
              <a:srgbClr val="A8D5E2"/>
            </a:solidFill>
            <a:prstDash val="solid"/>
          </a:ln>
          <a:effectLst>
            <a:outerShdw blurRad="1016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523744" y="1280160"/>
            <a:ext cx="1819656" cy="6789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372.5 ks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2450592" y="1929385"/>
            <a:ext cx="1892808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 Exposure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626864" y="1268273"/>
            <a:ext cx="1965960" cy="962864"/>
          </a:xfrm>
          <a:prstGeom prst="rect">
            <a:avLst/>
          </a:prstGeom>
          <a:solidFill>
            <a:srgbClr val="243570"/>
          </a:solidFill>
          <a:ln w="25400">
            <a:solidFill>
              <a:srgbClr val="2A9D8F"/>
            </a:solidFill>
            <a:prstDash val="solid"/>
          </a:ln>
          <a:effectLst>
            <a:outerShdw blurRad="1016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700016" y="1280160"/>
            <a:ext cx="1819656" cy="6789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~257 ks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4626864" y="1929385"/>
            <a:ext cx="196596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 Exposure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803136" y="1280160"/>
            <a:ext cx="1965960" cy="950976"/>
          </a:xfrm>
          <a:prstGeom prst="rect">
            <a:avLst/>
          </a:prstGeom>
          <a:solidFill>
            <a:srgbClr val="243570"/>
          </a:solidFill>
          <a:ln w="25400">
            <a:solidFill>
              <a:srgbClr val="F4A261"/>
            </a:solidFill>
            <a:prstDash val="solid"/>
          </a:ln>
          <a:effectLst>
            <a:outerShdw blurRad="101600" dist="254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876288" y="1280160"/>
            <a:ext cx="1819656" cy="6789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4A2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0.4–79 keV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6803136" y="1929385"/>
            <a:ext cx="196596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Coverage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74320" y="260604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Observational Timeline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243840" y="3100832"/>
            <a:ext cx="8712200" cy="45719"/>
          </a:xfrm>
          <a:prstGeom prst="rect">
            <a:avLst/>
          </a:prstGeom>
          <a:solidFill>
            <a:srgbClr val="8AA4C8"/>
          </a:solidFill>
          <a:ln w="25400">
            <a:solidFill>
              <a:srgbClr val="8AA4C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274320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10819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947318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947318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1283818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1283818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956816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2629814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2629814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2966314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2966314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3302813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3302813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4648810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4985309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5321808" y="2889504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4648810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4985309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8013802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8686800" y="3163824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137160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1999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1819656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2004</a:t>
            </a:r>
            <a:endParaRPr lang="en-US" sz="900" dirty="0"/>
          </a:p>
        </p:txBody>
      </p:sp>
      <p:sp>
        <p:nvSpPr>
          <p:cNvPr id="49" name="Text 47"/>
          <p:cNvSpPr/>
          <p:nvPr/>
        </p:nvSpPr>
        <p:spPr>
          <a:xfrm>
            <a:off x="3165653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2008</a:t>
            </a:r>
            <a:endParaRPr lang="en-US" sz="900" dirty="0"/>
          </a:p>
        </p:txBody>
      </p:sp>
      <p:sp>
        <p:nvSpPr>
          <p:cNvPr id="50" name="Text 48"/>
          <p:cNvSpPr/>
          <p:nvPr/>
        </p:nvSpPr>
        <p:spPr>
          <a:xfrm>
            <a:off x="4511650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2012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5857646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2016</a:t>
            </a:r>
            <a:endParaRPr lang="en-US" sz="900" dirty="0"/>
          </a:p>
        </p:txBody>
      </p:sp>
      <p:sp>
        <p:nvSpPr>
          <p:cNvPr id="52" name="Text 50"/>
          <p:cNvSpPr/>
          <p:nvPr/>
        </p:nvSpPr>
        <p:spPr>
          <a:xfrm>
            <a:off x="7203643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2020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8549640" y="3383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2024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1828800" y="3794760"/>
            <a:ext cx="182880" cy="182880"/>
          </a:xfrm>
          <a:prstGeom prst="ellipse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53"/>
          <p:cNvSpPr/>
          <p:nvPr/>
        </p:nvSpPr>
        <p:spPr>
          <a:xfrm>
            <a:off x="2084832" y="374904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  0.4–8 keV</a:t>
            </a:r>
            <a:endParaRPr lang="en-US" sz="1400" dirty="0"/>
          </a:p>
        </p:txBody>
      </p:sp>
      <p:sp>
        <p:nvSpPr>
          <p:cNvPr id="56" name="Shape 54"/>
          <p:cNvSpPr/>
          <p:nvPr/>
        </p:nvSpPr>
        <p:spPr>
          <a:xfrm>
            <a:off x="4754880" y="3794760"/>
            <a:ext cx="182880" cy="1828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55"/>
          <p:cNvSpPr/>
          <p:nvPr/>
        </p:nvSpPr>
        <p:spPr>
          <a:xfrm>
            <a:off x="5010912" y="374904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  3–79 keV</a:t>
            </a:r>
            <a:endParaRPr lang="en-US" sz="1400" dirty="0"/>
          </a:p>
        </p:txBody>
      </p:sp>
      <p:sp>
        <p:nvSpPr>
          <p:cNvPr id="58" name="Shape 56"/>
          <p:cNvSpPr/>
          <p:nvPr/>
        </p:nvSpPr>
        <p:spPr>
          <a:xfrm>
            <a:off x="294640" y="4063377"/>
            <a:ext cx="8595360" cy="831711"/>
          </a:xfrm>
          <a:prstGeom prst="rect">
            <a:avLst/>
          </a:prstGeom>
          <a:solidFill>
            <a:srgbClr val="243570"/>
          </a:solidFill>
          <a:ln w="127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57"/>
          <p:cNvSpPr/>
          <p:nvPr/>
        </p:nvSpPr>
        <p:spPr>
          <a:xfrm>
            <a:off x="411480" y="4088778"/>
            <a:ext cx="8321040" cy="66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Note: </a:t>
            </a:r>
          </a:p>
          <a:p>
            <a:pPr marL="0" indent="0">
              <a:buNone/>
            </a:pPr>
            <a:r>
              <a:rPr lang="en-US" sz="1400" i="1" dirty="0" err="1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</a:t>
            </a:r>
            <a:r>
              <a:rPr lang="en-US" sz="1400" i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ObsIDs 11001611002 (Dec 2023) and 11001611004 (Nov 2024) extend coverage into the post-XMM era — the first systematic hard X-ray view of this source after 2015.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9144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X-ray Light Curve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 rate , Flux and Hardness Ratio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188720"/>
            <a:ext cx="6400800" cy="347472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9" name="Shape 6"/>
          <p:cNvSpPr/>
          <p:nvPr/>
        </p:nvSpPr>
        <p:spPr>
          <a:xfrm>
            <a:off x="6751320" y="1188720"/>
            <a:ext cx="2057400" cy="347472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0" name="Text 7"/>
          <p:cNvSpPr/>
          <p:nvPr/>
        </p:nvSpPr>
        <p:spPr>
          <a:xfrm>
            <a:off x="6876288" y="1261872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Findings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6858000" y="1664208"/>
            <a:ext cx="54864" cy="411480"/>
          </a:xfrm>
          <a:prstGeom prst="rect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2" name="Text 9"/>
          <p:cNvSpPr/>
          <p:nvPr/>
        </p:nvSpPr>
        <p:spPr>
          <a:xfrm>
            <a:off x="6995160" y="1664208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F_var range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995160" y="1856232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6.6% – 56.9%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6858000" y="2212848"/>
            <a:ext cx="54864" cy="4114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5" name="Text 12"/>
          <p:cNvSpPr/>
          <p:nvPr/>
        </p:nvSpPr>
        <p:spPr>
          <a:xfrm>
            <a:off x="6995160" y="2212848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 flux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995160" y="2404872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 ID 16423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858000" y="2761488"/>
            <a:ext cx="54864" cy="411480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8" name="Text 15"/>
          <p:cNvSpPr/>
          <p:nvPr/>
        </p:nvSpPr>
        <p:spPr>
          <a:xfrm>
            <a:off x="6995160" y="2761488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F_var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6995160" y="2953512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~25–30%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6858000" y="3310128"/>
            <a:ext cx="54864" cy="41148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1" name="Text 18"/>
          <p:cNvSpPr/>
          <p:nvPr/>
        </p:nvSpPr>
        <p:spPr>
          <a:xfrm>
            <a:off x="6995160" y="3310128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τ_var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6995160" y="3502152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4A2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1.15±0.26 ks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6858000" y="3858768"/>
            <a:ext cx="54864" cy="411480"/>
          </a:xfrm>
          <a:prstGeom prst="rect">
            <a:avLst/>
          </a:prstGeom>
          <a:solidFill>
            <a:srgbClr val="52B788"/>
          </a:solidFill>
          <a:ln w="12700">
            <a:solidFill>
              <a:srgbClr val="52B788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4" name="Text 21"/>
          <p:cNvSpPr/>
          <p:nvPr/>
        </p:nvSpPr>
        <p:spPr>
          <a:xfrm>
            <a:off x="6995160" y="3858768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 F_var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6995160" y="4050792"/>
            <a:ext cx="1783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2B7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6.6%–48.5%</a:t>
            </a:r>
            <a:endParaRPr lang="en-US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8E8200-8096-7ABF-1B4F-CCA7134F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" y="1266562"/>
            <a:ext cx="5722883" cy="33913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Flux Variability: F_var Results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 vs NuSTAR vs Bhatta+25 (XMM-Newton)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8" name="Shape 4"/>
          <p:cNvSpPr/>
          <p:nvPr/>
        </p:nvSpPr>
        <p:spPr>
          <a:xfrm>
            <a:off x="5760720" y="1143000"/>
            <a:ext cx="3108960" cy="379476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9" name="Text 5"/>
          <p:cNvSpPr/>
          <p:nvPr/>
        </p:nvSpPr>
        <p:spPr>
          <a:xfrm>
            <a:off x="5852160" y="1207008"/>
            <a:ext cx="2926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Comparison with Bhatta+25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5806440" y="1627632"/>
            <a:ext cx="3017520" cy="438912"/>
          </a:xfrm>
          <a:prstGeom prst="rect">
            <a:avLst/>
          </a:prstGeom>
          <a:solidFill>
            <a:srgbClr val="243570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1" name="Text 7"/>
          <p:cNvSpPr/>
          <p:nvPr/>
        </p:nvSpPr>
        <p:spPr>
          <a:xfrm>
            <a:off x="5852160" y="1700784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839712" y="1700784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Bhatta+25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7772400" y="1700784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work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806440" y="2103120"/>
            <a:ext cx="3017520" cy="438912"/>
          </a:xfrm>
          <a:prstGeom prst="rect">
            <a:avLst/>
          </a:prstGeom>
          <a:solidFill>
            <a:srgbClr val="1B2D5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Text 11"/>
          <p:cNvSpPr/>
          <p:nvPr/>
        </p:nvSpPr>
        <p:spPr>
          <a:xfrm>
            <a:off x="5852160" y="2176272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Instrument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6839712" y="2176272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XMM-Newton</a:t>
            </a:r>
            <a:endParaRPr lang="en-US" sz="1100" dirty="0"/>
          </a:p>
        </p:txBody>
      </p:sp>
      <p:sp>
        <p:nvSpPr>
          <p:cNvPr id="17" name="Text 13"/>
          <p:cNvSpPr/>
          <p:nvPr/>
        </p:nvSpPr>
        <p:spPr>
          <a:xfrm>
            <a:off x="7772400" y="2176272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Chandra+NuSTAR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5806440" y="2578608"/>
            <a:ext cx="3017520" cy="438912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9" name="Text 15"/>
          <p:cNvSpPr/>
          <p:nvPr/>
        </p:nvSpPr>
        <p:spPr>
          <a:xfrm>
            <a:off x="5852160" y="2651760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F_var min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6839712" y="2651760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1.3%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7772400" y="2651760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2B7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6.6%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5806440" y="3054096"/>
            <a:ext cx="3017520" cy="438912"/>
          </a:xfrm>
          <a:prstGeom prst="rect">
            <a:avLst/>
          </a:prstGeom>
          <a:solidFill>
            <a:srgbClr val="1B2D5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3" name="Text 19"/>
          <p:cNvSpPr/>
          <p:nvPr/>
        </p:nvSpPr>
        <p:spPr>
          <a:xfrm>
            <a:off x="5852160" y="3127248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F_var max</a:t>
            </a:r>
            <a:endParaRPr lang="en-US" sz="1200" dirty="0"/>
          </a:p>
        </p:txBody>
      </p:sp>
      <p:sp>
        <p:nvSpPr>
          <p:cNvPr id="24" name="Text 20"/>
          <p:cNvSpPr/>
          <p:nvPr/>
        </p:nvSpPr>
        <p:spPr>
          <a:xfrm>
            <a:off x="6839712" y="3127248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21.1%</a:t>
            </a:r>
            <a:endParaRPr lang="en-US" sz="1200" dirty="0"/>
          </a:p>
        </p:txBody>
      </p:sp>
      <p:sp>
        <p:nvSpPr>
          <p:cNvPr id="25" name="Text 21"/>
          <p:cNvSpPr/>
          <p:nvPr/>
        </p:nvSpPr>
        <p:spPr>
          <a:xfrm>
            <a:off x="7772400" y="3127248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56.9%</a:t>
            </a:r>
            <a:endParaRPr lang="en-US" sz="1200" dirty="0"/>
          </a:p>
        </p:txBody>
      </p:sp>
      <p:sp>
        <p:nvSpPr>
          <p:cNvPr id="26" name="Shape 22"/>
          <p:cNvSpPr/>
          <p:nvPr/>
        </p:nvSpPr>
        <p:spPr>
          <a:xfrm>
            <a:off x="5806440" y="3529584"/>
            <a:ext cx="3017520" cy="438912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7" name="Text 23"/>
          <p:cNvSpPr/>
          <p:nvPr/>
        </p:nvSpPr>
        <p:spPr>
          <a:xfrm>
            <a:off x="5852160" y="3602736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F_var mean</a:t>
            </a:r>
            <a:endParaRPr lang="en-US" sz="1200" dirty="0"/>
          </a:p>
        </p:txBody>
      </p:sp>
      <p:sp>
        <p:nvSpPr>
          <p:cNvPr id="28" name="Text 24"/>
          <p:cNvSpPr/>
          <p:nvPr/>
        </p:nvSpPr>
        <p:spPr>
          <a:xfrm>
            <a:off x="6839712" y="3602736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~7% (IDV)</a:t>
            </a:r>
            <a:endParaRPr lang="en-US" sz="1200" dirty="0"/>
          </a:p>
        </p:txBody>
      </p:sp>
      <p:sp>
        <p:nvSpPr>
          <p:cNvPr id="29" name="Text 25"/>
          <p:cNvSpPr/>
          <p:nvPr/>
        </p:nvSpPr>
        <p:spPr>
          <a:xfrm>
            <a:off x="7772400" y="3602736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4A2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~25–30%</a:t>
            </a:r>
            <a:endParaRPr lang="en-US" sz="1200" dirty="0"/>
          </a:p>
        </p:txBody>
      </p:sp>
      <p:sp>
        <p:nvSpPr>
          <p:cNvPr id="30" name="Shape 26"/>
          <p:cNvSpPr/>
          <p:nvPr/>
        </p:nvSpPr>
        <p:spPr>
          <a:xfrm>
            <a:off x="5806440" y="4005072"/>
            <a:ext cx="3017520" cy="438912"/>
          </a:xfrm>
          <a:prstGeom prst="rect">
            <a:avLst/>
          </a:prstGeom>
          <a:solidFill>
            <a:srgbClr val="1B2D5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1" name="Text 27"/>
          <p:cNvSpPr/>
          <p:nvPr/>
        </p:nvSpPr>
        <p:spPr>
          <a:xfrm>
            <a:off x="5852160" y="4078224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F_var</a:t>
            </a:r>
            <a:endParaRPr lang="en-US" sz="1200" dirty="0"/>
          </a:p>
        </p:txBody>
      </p:sp>
      <p:sp>
        <p:nvSpPr>
          <p:cNvPr id="32" name="Text 28"/>
          <p:cNvSpPr/>
          <p:nvPr/>
        </p:nvSpPr>
        <p:spPr>
          <a:xfrm>
            <a:off x="6839712" y="4078224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~40%</a:t>
            </a:r>
            <a:endParaRPr lang="en-US" sz="1200" dirty="0"/>
          </a:p>
        </p:txBody>
      </p:sp>
      <p:sp>
        <p:nvSpPr>
          <p:cNvPr id="33" name="Text 29"/>
          <p:cNvSpPr/>
          <p:nvPr/>
        </p:nvSpPr>
        <p:spPr>
          <a:xfrm>
            <a:off x="7772400" y="4078224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~25–30%</a:t>
            </a:r>
            <a:endParaRPr lang="en-US" sz="1200" dirty="0"/>
          </a:p>
        </p:txBody>
      </p:sp>
      <p:sp>
        <p:nvSpPr>
          <p:cNvPr id="34" name="Shape 30"/>
          <p:cNvSpPr/>
          <p:nvPr/>
        </p:nvSpPr>
        <p:spPr>
          <a:xfrm>
            <a:off x="5806440" y="4480560"/>
            <a:ext cx="3017520" cy="438912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5" name="Text 31"/>
          <p:cNvSpPr/>
          <p:nvPr/>
        </p:nvSpPr>
        <p:spPr>
          <a:xfrm>
            <a:off x="5852160" y="4553712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</a:t>
            </a:r>
            <a:endParaRPr lang="en-US" sz="1200" dirty="0"/>
          </a:p>
        </p:txBody>
      </p:sp>
      <p:sp>
        <p:nvSpPr>
          <p:cNvPr id="36" name="Text 32"/>
          <p:cNvSpPr/>
          <p:nvPr/>
        </p:nvSpPr>
        <p:spPr>
          <a:xfrm>
            <a:off x="6839712" y="4553712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yr</a:t>
            </a:r>
            <a:endParaRPr lang="en-US" sz="1200" dirty="0"/>
          </a:p>
        </p:txBody>
      </p:sp>
      <p:sp>
        <p:nvSpPr>
          <p:cNvPr id="37" name="Text 33"/>
          <p:cNvSpPr/>
          <p:nvPr/>
        </p:nvSpPr>
        <p:spPr>
          <a:xfrm>
            <a:off x="7772400" y="4553712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2B7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yr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C0F44-2511-75F3-CB1F-FED8F103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09" r="3026" b="11822"/>
          <a:stretch>
            <a:fillRect/>
          </a:stretch>
        </p:blipFill>
        <p:spPr>
          <a:xfrm>
            <a:off x="411480" y="1229417"/>
            <a:ext cx="5043389" cy="3690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Hardness Ratio &amp; Spectral Evolution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instruments reveal harder-when-brighter trend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126187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Analysis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11480" y="4526280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vs Observation time</a:t>
            </a:r>
            <a:endParaRPr lang="en-US" sz="850" dirty="0"/>
          </a:p>
        </p:txBody>
      </p:sp>
      <p:sp>
        <p:nvSpPr>
          <p:cNvPr id="12" name="Shape 9"/>
          <p:cNvSpPr/>
          <p:nvPr/>
        </p:nvSpPr>
        <p:spPr>
          <a:xfrm>
            <a:off x="4343400" y="1627632"/>
            <a:ext cx="4526280" cy="2884932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4480560" y="1261872"/>
            <a:ext cx="4206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Results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4407408" y="1719072"/>
            <a:ext cx="64008" cy="566928"/>
          </a:xfrm>
          <a:prstGeom prst="rect">
            <a:avLst/>
          </a:prstGeom>
          <a:solidFill>
            <a:srgbClr val="52B788"/>
          </a:solidFill>
          <a:ln w="12700">
            <a:solidFill>
              <a:srgbClr val="52B7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572000" y="1737360"/>
            <a:ext cx="4160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Harder-when-brighter (HWB)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572000" y="1993392"/>
            <a:ext cx="4160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Chandra and NuSTAR confirm HWB trend — consistent with efficient particle acceleration extending synchrotron to higher energies during flares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4407408" y="2432304"/>
            <a:ext cx="64008" cy="566928"/>
          </a:xfrm>
          <a:prstGeom prst="rect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572000" y="2450592"/>
            <a:ext cx="4160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Spectral flux independence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572000" y="2706624"/>
            <a:ext cx="4160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observations show significant flux variation without corresponding spectral change — long-term variability is largely achromatic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4407408" y="3145536"/>
            <a:ext cx="64008" cy="566928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4572000" y="3163824"/>
            <a:ext cx="4160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Complex HR–flux plane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4572000" y="3419856"/>
            <a:ext cx="4160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observations show neither clear HWB nor SWB — suggests multiple, possibly independent emission regions or turbulent acceleration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4407408" y="3858768"/>
            <a:ext cx="64008" cy="566928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4572000" y="3877056"/>
            <a:ext cx="4160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with Bhatta+25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4572000" y="4133088"/>
            <a:ext cx="4160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Bhatta+25 found similar behavior in XMM-Newton: HWB in 3/22 obs, SWB in 1/22 obs</a:t>
            </a:r>
            <a:endParaRPr lang="en-US" sz="900" dirty="0"/>
          </a:p>
        </p:txBody>
      </p:sp>
      <p:sp>
        <p:nvSpPr>
          <p:cNvPr id="26" name="Text 5">
            <a:extLst>
              <a:ext uri="{FF2B5EF4-FFF2-40B4-BE49-F238E27FC236}">
                <a16:creationId xmlns:a16="http://schemas.microsoft.com/office/drawing/2014/main" id="{123C9993-008B-2833-2DAE-6A5CE34884E0}"/>
              </a:ext>
            </a:extLst>
          </p:cNvPr>
          <p:cNvSpPr/>
          <p:nvPr/>
        </p:nvSpPr>
        <p:spPr>
          <a:xfrm>
            <a:off x="411480" y="126187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Analysis</a:t>
            </a:r>
            <a:endParaRPr lang="en-US" sz="1300" dirty="0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5DFC66EC-B471-6CA5-0AB2-69AAA4630665}"/>
              </a:ext>
            </a:extLst>
          </p:cNvPr>
          <p:cNvSpPr/>
          <p:nvPr/>
        </p:nvSpPr>
        <p:spPr>
          <a:xfrm>
            <a:off x="411480" y="1484861"/>
            <a:ext cx="17998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Chandra:  HR = Flux(2–8) / Flux(0.4–2)</a:t>
            </a:r>
            <a:endParaRPr lang="en-US" sz="900" dirty="0"/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456BB4FF-C158-66E7-A7A9-3424ECC55A2E}"/>
              </a:ext>
            </a:extLst>
          </p:cNvPr>
          <p:cNvSpPr/>
          <p:nvPr/>
        </p:nvSpPr>
        <p:spPr>
          <a:xfrm>
            <a:off x="2229102" y="1500872"/>
            <a:ext cx="197713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NuSTAR:  HR = Flux(10–79) / Flux(3–10)</a:t>
            </a:r>
            <a:endParaRPr lang="en-US" sz="9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5A2804-D7ED-C2CA-4517-783F9BED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8" y="1798841"/>
            <a:ext cx="1746506" cy="1242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82AD94-A412-AB0D-72F1-68E390D1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964" y="1785125"/>
            <a:ext cx="1746506" cy="12423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56B50E-4F4B-D67F-0A87-B3982C983A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" t="62885" r="-2673" b="-1"/>
          <a:stretch>
            <a:fillRect/>
          </a:stretch>
        </p:blipFill>
        <p:spPr>
          <a:xfrm>
            <a:off x="388618" y="3141750"/>
            <a:ext cx="3726182" cy="13708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X-ray Spectral Analysis: Four Models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PL, BPL, LP, and the novel BR+PL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6" name="Shape 4"/>
          <p:cNvSpPr/>
          <p:nvPr/>
        </p:nvSpPr>
        <p:spPr>
          <a:xfrm>
            <a:off x="282203" y="1188720"/>
            <a:ext cx="4160520" cy="1636776"/>
          </a:xfrm>
          <a:prstGeom prst="rect">
            <a:avLst/>
          </a:prstGeom>
          <a:solidFill>
            <a:srgbClr val="0D1B3E"/>
          </a:solidFill>
          <a:ln w="12700">
            <a:solidFill>
              <a:srgbClr val="8AA4C8"/>
            </a:solidFill>
            <a:prstDash val="solid"/>
          </a:ln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1300"/>
          </a:p>
        </p:txBody>
      </p:sp>
      <p:sp>
        <p:nvSpPr>
          <p:cNvPr id="7" name="Shape 5"/>
          <p:cNvSpPr/>
          <p:nvPr/>
        </p:nvSpPr>
        <p:spPr>
          <a:xfrm>
            <a:off x="274320" y="1187196"/>
            <a:ext cx="228600" cy="1635252"/>
          </a:xfrm>
          <a:prstGeom prst="rect">
            <a:avLst/>
          </a:prstGeom>
          <a:solidFill>
            <a:srgbClr val="8AA4C8"/>
          </a:solidFill>
          <a:ln w="12700">
            <a:solidFill>
              <a:srgbClr val="8AA4C8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8" name="Text 6"/>
          <p:cNvSpPr/>
          <p:nvPr/>
        </p:nvSpPr>
        <p:spPr>
          <a:xfrm>
            <a:off x="594360" y="128016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Law (PL)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94360" y="162763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dN/dE = K·E</a:t>
            </a:r>
            <a:r>
              <a:rPr lang="en-US" sz="1300" i="1" baseline="30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⁻ᴦ</a:t>
            </a:r>
            <a:endParaRPr lang="en-US" sz="1300" baseline="30000" dirty="0"/>
          </a:p>
        </p:txBody>
      </p:sp>
      <p:sp>
        <p:nvSpPr>
          <p:cNvPr id="10" name="Text 8"/>
          <p:cNvSpPr/>
          <p:nvPr/>
        </p:nvSpPr>
        <p:spPr>
          <a:xfrm>
            <a:off x="594360" y="199339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 = 1.88–2.69 (Chandra)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 = 2.55–2.97 (NuSTAR)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94360" y="247091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 — does not fit well alone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274320" y="2966720"/>
            <a:ext cx="4160520" cy="1544320"/>
          </a:xfrm>
          <a:prstGeom prst="rect">
            <a:avLst/>
          </a:prstGeom>
          <a:solidFill>
            <a:srgbClr val="0D1B3E"/>
          </a:solidFill>
          <a:ln w="12700">
            <a:solidFill>
              <a:srgbClr val="A8D5E2"/>
            </a:solidFill>
            <a:prstDash val="solid"/>
          </a:ln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1300"/>
          </a:p>
        </p:txBody>
      </p:sp>
      <p:sp>
        <p:nvSpPr>
          <p:cNvPr id="13" name="Shape 11"/>
          <p:cNvSpPr/>
          <p:nvPr/>
        </p:nvSpPr>
        <p:spPr>
          <a:xfrm>
            <a:off x="274320" y="2953512"/>
            <a:ext cx="219456" cy="1554480"/>
          </a:xfrm>
          <a:prstGeom prst="rect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14" name="Text 12"/>
          <p:cNvSpPr/>
          <p:nvPr/>
        </p:nvSpPr>
        <p:spPr>
          <a:xfrm>
            <a:off x="594360" y="309880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Broken Power Law (BPL)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94360" y="340563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indices + break E_b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94360" y="378155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E_b ≈ 4–6 keV (Chandra)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Improves χ²ᵥ significantly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94360" y="415747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— reveals spectral break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4709160" y="1188720"/>
            <a:ext cx="4160520" cy="1554480"/>
          </a:xfrm>
          <a:prstGeom prst="rect">
            <a:avLst/>
          </a:prstGeom>
          <a:solidFill>
            <a:srgbClr val="0D1B3E"/>
          </a:solidFill>
          <a:ln w="12700">
            <a:solidFill>
              <a:srgbClr val="2A9D8F"/>
            </a:solidFill>
            <a:prstDash val="solid"/>
          </a:ln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1300"/>
          </a:p>
        </p:txBody>
      </p:sp>
      <p:sp>
        <p:nvSpPr>
          <p:cNvPr id="19" name="Shape 17"/>
          <p:cNvSpPr/>
          <p:nvPr/>
        </p:nvSpPr>
        <p:spPr>
          <a:xfrm>
            <a:off x="4709160" y="1188720"/>
            <a:ext cx="228600" cy="1554480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20" name="Text 18"/>
          <p:cNvSpPr/>
          <p:nvPr/>
        </p:nvSpPr>
        <p:spPr>
          <a:xfrm>
            <a:off x="5029200" y="128016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Log-Parabola (LP)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029200" y="162763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dN/dE = K·10^(-β(log E/Ep)²)/E</a:t>
            </a:r>
            <a:r>
              <a:rPr lang="en-US" sz="1300" i="1" baseline="30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baseline="30000" dirty="0"/>
          </a:p>
        </p:txBody>
      </p:sp>
      <p:sp>
        <p:nvSpPr>
          <p:cNvPr id="22" name="Text 20"/>
          <p:cNvSpPr/>
          <p:nvPr/>
        </p:nvSpPr>
        <p:spPr>
          <a:xfrm>
            <a:off x="5029200" y="199339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Chandra: β mostly negative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NuSTAR: β &lt; 0 (all obs)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029200" y="245059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Stochastic acceleration signature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4709160" y="2956560"/>
            <a:ext cx="4160520" cy="1554480"/>
          </a:xfrm>
          <a:prstGeom prst="rect">
            <a:avLst/>
          </a:prstGeom>
          <a:solidFill>
            <a:srgbClr val="0D1B3E"/>
          </a:solidFill>
          <a:ln w="25400">
            <a:solidFill>
              <a:srgbClr val="F0A500"/>
            </a:solidFill>
            <a:prstDash val="solid"/>
          </a:ln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1300"/>
          </a:p>
        </p:txBody>
      </p:sp>
      <p:sp>
        <p:nvSpPr>
          <p:cNvPr id="25" name="Shape 23"/>
          <p:cNvSpPr/>
          <p:nvPr/>
        </p:nvSpPr>
        <p:spPr>
          <a:xfrm>
            <a:off x="4709160" y="2966720"/>
            <a:ext cx="228600" cy="155448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26" name="Text 24"/>
          <p:cNvSpPr/>
          <p:nvPr/>
        </p:nvSpPr>
        <p:spPr>
          <a:xfrm>
            <a:off x="5029200" y="308864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Bremsstrahlung + PL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5029200" y="341579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dN/dE = K</a:t>
            </a:r>
            <a:r>
              <a:rPr lang="en-US" sz="1300" i="1" baseline="-25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</a:t>
            </a: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·E⁻¹exp(-E/</a:t>
            </a:r>
            <a:r>
              <a:rPr lang="en-US" sz="1300" i="1" dirty="0" err="1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</a:t>
            </a: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r>
              <a:rPr lang="en-US" sz="1300" dirty="0"/>
              <a:t> </a:t>
            </a: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K</a:t>
            </a:r>
            <a:r>
              <a:rPr lang="en-US" sz="1300" i="1" baseline="-25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</a:t>
            </a:r>
            <a:r>
              <a:rPr lang="en-US" sz="1300" i="1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·E</a:t>
            </a:r>
            <a:r>
              <a:rPr lang="en-US" sz="1300" i="1" baseline="300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⁻ᴦ</a:t>
            </a:r>
            <a:endParaRPr lang="en-US" sz="1300" baseline="30000" dirty="0"/>
          </a:p>
        </p:txBody>
      </p:sp>
      <p:sp>
        <p:nvSpPr>
          <p:cNvPr id="28" name="Text 26"/>
          <p:cNvSpPr/>
          <p:nvPr/>
        </p:nvSpPr>
        <p:spPr>
          <a:xfrm>
            <a:off x="5029200" y="379171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fit majority of obs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 = 0.5–1.7 keV (Chandra)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029200" y="416763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 KEY RESULT: Thermal + non-thermal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274320" y="4652264"/>
            <a:ext cx="8595360" cy="413512"/>
          </a:xfrm>
          <a:prstGeom prst="rect">
            <a:avLst/>
          </a:prstGeom>
          <a:solidFill>
            <a:srgbClr val="243570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31" name="Text 29"/>
          <p:cNvSpPr/>
          <p:nvPr/>
        </p:nvSpPr>
        <p:spPr>
          <a:xfrm>
            <a:off x="502920" y="4690872"/>
            <a:ext cx="8366760" cy="340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Bhatta+25 (XMM): BPL best in 14/22, LP in 8/22 — simple PL never preferred. </a:t>
            </a:r>
            <a:r>
              <a:rPr lang="en-US" sz="13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BR+PL result goes further, suggesting thermal plasma alongside the jet.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Broadband Spectral Fitting: 0.4–79 keV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Simultaneous Chandra (ID 15475, MJD 56406) + NuSTAR (ID 60002022002, MJD 56406)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74320" y="1143000"/>
            <a:ext cx="5029200" cy="356616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2560320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Figure 3 — Joint spectral fit panels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i="1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PL / BPL / CPL / LP / eLP / BR+PL ]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65760" y="4389120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Chandra (0.4–8 keV) +  NuSTAR FPMA/B (3–79 keV)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486400" y="1143000"/>
            <a:ext cx="3383280" cy="3520440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0" name="Text 8"/>
          <p:cNvSpPr/>
          <p:nvPr/>
        </p:nvSpPr>
        <p:spPr>
          <a:xfrm>
            <a:off x="5577840" y="1207008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Best-fit Parameters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532120" y="1627632"/>
            <a:ext cx="3291840" cy="402336"/>
          </a:xfrm>
          <a:prstGeom prst="rect">
            <a:avLst/>
          </a:prstGeom>
          <a:solidFill>
            <a:srgbClr val="243570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2" name="Text 10"/>
          <p:cNvSpPr/>
          <p:nvPr/>
        </p:nvSpPr>
        <p:spPr>
          <a:xfrm>
            <a:off x="5596128" y="1673352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812280" y="1673352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χ²ᵥ (dof)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532120" y="2066544"/>
            <a:ext cx="3291840" cy="402336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5" name="Text 13"/>
          <p:cNvSpPr/>
          <p:nvPr/>
        </p:nvSpPr>
        <p:spPr>
          <a:xfrm>
            <a:off x="5596128" y="2112264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812280" y="2112264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1.066 (550/516)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532120" y="2505456"/>
            <a:ext cx="3291840" cy="402336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8" name="Text 16"/>
          <p:cNvSpPr/>
          <p:nvPr/>
        </p:nvSpPr>
        <p:spPr>
          <a:xfrm>
            <a:off x="5596128" y="2551176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BPL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812280" y="2551176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0.917 (470/512)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5532120" y="2944368"/>
            <a:ext cx="3291840" cy="402336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1" name="Text 19"/>
          <p:cNvSpPr/>
          <p:nvPr/>
        </p:nvSpPr>
        <p:spPr>
          <a:xfrm>
            <a:off x="5596128" y="2990088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CPL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812280" y="2990088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1.051 (540/514)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5532120" y="3383280"/>
            <a:ext cx="3291840" cy="402336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4" name="Text 22"/>
          <p:cNvSpPr/>
          <p:nvPr/>
        </p:nvSpPr>
        <p:spPr>
          <a:xfrm>
            <a:off x="5596128" y="3429000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812280" y="3429000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0.941 (483/514)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5532120" y="3822192"/>
            <a:ext cx="3291840" cy="402336"/>
          </a:xfrm>
          <a:prstGeom prst="rect">
            <a:avLst/>
          </a:prstGeom>
          <a:solidFill>
            <a:srgbClr val="0D1B3E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7" name="Text 25"/>
          <p:cNvSpPr/>
          <p:nvPr/>
        </p:nvSpPr>
        <p:spPr>
          <a:xfrm>
            <a:off x="5596128" y="3867912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eLP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812280" y="3867912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AA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1.059 (544/514)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5532120" y="4261104"/>
            <a:ext cx="3291840" cy="402336"/>
          </a:xfrm>
          <a:prstGeom prst="rect">
            <a:avLst/>
          </a:prstGeom>
          <a:solidFill>
            <a:srgbClr val="243570"/>
          </a:solidFill>
          <a:ln w="12700">
            <a:solidFill>
              <a:srgbClr val="24357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30" name="Text 28"/>
          <p:cNvSpPr/>
          <p:nvPr/>
        </p:nvSpPr>
        <p:spPr>
          <a:xfrm>
            <a:off x="5596128" y="4306824"/>
            <a:ext cx="1188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BR+PL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812280" y="4306824"/>
            <a:ext cx="1920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0.925 (474/512)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274320" y="4773168"/>
            <a:ext cx="8595360" cy="292608"/>
          </a:xfrm>
          <a:prstGeom prst="rect">
            <a:avLst/>
          </a:prstGeom>
          <a:solidFill>
            <a:srgbClr val="243570"/>
          </a:solidFill>
          <a:ln w="12700">
            <a:solidFill>
              <a:schemeClr val="bg2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33" name="Text 31"/>
          <p:cNvSpPr/>
          <p:nvPr/>
        </p:nvSpPr>
        <p:spPr>
          <a:xfrm>
            <a:off x="384048" y="4745736"/>
            <a:ext cx="83210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BR+PL gives kT = 2.14±0.23 keV (Chandra).  BPL finds E_break = 20 keV in NuSTAR — only accessible thanks to the hard X-ray coverage.</a:t>
            </a:r>
            <a:endParaRPr lang="en-US" sz="1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160232E-BEF8-7E6F-8FA2-B9243DE5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5" y="1645923"/>
            <a:ext cx="4636509" cy="2638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B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83" y="172002"/>
            <a:ext cx="9144000" cy="100584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3" name="Text 1"/>
          <p:cNvSpPr/>
          <p:nvPr/>
        </p:nvSpPr>
        <p:spPr>
          <a:xfrm>
            <a:off x="411480" y="91440"/>
            <a:ext cx="8321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Interpretation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Compact jet emission + possible thermal component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6" name="Shape 4"/>
          <p:cNvSpPr/>
          <p:nvPr/>
        </p:nvSpPr>
        <p:spPr>
          <a:xfrm>
            <a:off x="274320" y="1188720"/>
            <a:ext cx="2788920" cy="3464560"/>
          </a:xfrm>
          <a:prstGeom prst="rect">
            <a:avLst/>
          </a:prstGeom>
          <a:solidFill>
            <a:srgbClr val="0D1B3E"/>
          </a:solidFill>
          <a:ln w="1905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274320" y="1188720"/>
            <a:ext cx="2788920" cy="438912"/>
          </a:xfrm>
          <a:prstGeom prst="rect">
            <a:avLst/>
          </a:prstGeom>
          <a:solidFill>
            <a:srgbClr val="A8D5E2"/>
          </a:solidFill>
          <a:ln w="12700">
            <a:solidFill>
              <a:srgbClr val="A8D5E2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8" name="Text 6"/>
          <p:cNvSpPr/>
          <p:nvPr/>
        </p:nvSpPr>
        <p:spPr>
          <a:xfrm>
            <a:off x="365760" y="1216152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Compact Emitting Region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38912" y="1719072"/>
            <a:ext cx="248716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τ_var = 1.15±0.26 </a:t>
            </a: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ks</a:t>
            </a:r>
            <a:endParaRPr lang="en-US" sz="14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(well-constrained)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38912" y="2194560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≤ 7.7×10¹⁵ cm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38912" y="2583335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(δ = 25, z = 0.116)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38912" y="3145536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38912" y="2987567"/>
            <a:ext cx="2487168" cy="6334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with synchrotron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compact jet region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3227832" y="1188720"/>
            <a:ext cx="2788920" cy="3464560"/>
          </a:xfrm>
          <a:prstGeom prst="rect">
            <a:avLst/>
          </a:prstGeom>
          <a:solidFill>
            <a:srgbClr val="0D1B3E"/>
          </a:solidFill>
          <a:ln w="1905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3227832" y="1188720"/>
            <a:ext cx="2788920" cy="438912"/>
          </a:xfrm>
          <a:prstGeom prst="rect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6" name="Text 14"/>
          <p:cNvSpPr/>
          <p:nvPr/>
        </p:nvSpPr>
        <p:spPr>
          <a:xfrm>
            <a:off x="3319272" y="1216152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Particle Acceleration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392424" y="1551634"/>
            <a:ext cx="2487168" cy="939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HWB trend </a:t>
            </a:r>
            <a:r>
              <a:rPr lang="en-US" sz="1400" dirty="0">
                <a:solidFill>
                  <a:schemeClr val="bg1"/>
                </a:solidFill>
              </a:rPr>
              <a:t>→ efficient acceleration extends synchrotron to higher E</a:t>
            </a:r>
          </a:p>
        </p:txBody>
      </p:sp>
      <p:sp>
        <p:nvSpPr>
          <p:cNvPr id="20" name="Text 18"/>
          <p:cNvSpPr/>
          <p:nvPr/>
        </p:nvSpPr>
        <p:spPr>
          <a:xfrm>
            <a:off x="3376658" y="2412124"/>
            <a:ext cx="2487168" cy="1154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LP spectra → stochastic acceleration in turbulent jet</a:t>
            </a:r>
          </a:p>
        </p:txBody>
      </p:sp>
      <p:sp>
        <p:nvSpPr>
          <p:cNvPr id="22" name="Shape 20"/>
          <p:cNvSpPr/>
          <p:nvPr/>
        </p:nvSpPr>
        <p:spPr>
          <a:xfrm>
            <a:off x="6181344" y="1188720"/>
            <a:ext cx="2788920" cy="3464560"/>
          </a:xfrm>
          <a:prstGeom prst="rect">
            <a:avLst/>
          </a:prstGeom>
          <a:solidFill>
            <a:srgbClr val="0D1B3E"/>
          </a:solidFill>
          <a:ln w="1905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3" name="Shape 21"/>
          <p:cNvSpPr/>
          <p:nvPr/>
        </p:nvSpPr>
        <p:spPr>
          <a:xfrm>
            <a:off x="6181344" y="1188720"/>
            <a:ext cx="2788920" cy="438912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4" name="Text 22"/>
          <p:cNvSpPr/>
          <p:nvPr/>
        </p:nvSpPr>
        <p:spPr>
          <a:xfrm>
            <a:off x="6272784" y="1216152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Thermal Component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345936" y="1719072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BR+PL best fit (most obs)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345936" y="2194560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kT ≈ 0.5–1.7 keV (Chandra)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345936" y="2670048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Possible origins: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345936" y="3145536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Accretion disk corona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345936" y="3621024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Hot ICM plasma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6345936" y="4096512"/>
            <a:ext cx="2487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EE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Jet base emission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274320" y="4708144"/>
            <a:ext cx="8695944" cy="357632"/>
          </a:xfrm>
          <a:prstGeom prst="rect">
            <a:avLst/>
          </a:prstGeom>
          <a:solidFill>
            <a:srgbClr val="243570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32" name="Text 30"/>
          <p:cNvSpPr/>
          <p:nvPr/>
        </p:nvSpPr>
        <p:spPr>
          <a:xfrm>
            <a:off x="274320" y="4744720"/>
            <a:ext cx="8695944" cy="321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A8D5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Synchrotron cooling constraint: B ≥ 0.35 δ⁻¹/³ ν₁₉⁻¹/³ G → for δ=25: B ≳ 0.12 G  |  γ ≤ 9×10⁵ ν₁₉¹/²  (consistent with SED modeling)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65a8de5-cf94-44f0-9caf-ae5bf8cfa366}" enabled="0" method="" siteId="{765a8de5-cf94-44f0-9caf-ae5bf8cfa3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1698</Words>
  <Application>Microsoft Macintosh PowerPoint</Application>
  <PresentationFormat>On-screen Show (16:9)</PresentationFormat>
  <Paragraphs>254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PKS 2155-304 Variability — NewAthena Rising 2026</dc:title>
  <dc:subject>PptxGenJS Presentation</dc:subject>
  <dc:creator>Rameshan Thimmappa</dc:creator>
  <cp:lastModifiedBy>Ramesh Thimmappa</cp:lastModifiedBy>
  <cp:revision>23</cp:revision>
  <dcterms:created xsi:type="dcterms:W3CDTF">2026-05-30T09:47:34Z</dcterms:created>
  <dcterms:modified xsi:type="dcterms:W3CDTF">2026-06-03T04:48:02Z</dcterms:modified>
</cp:coreProperties>
</file>