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  <p:sldMasterId id="2147483679" r:id="rId3"/>
    <p:sldMasterId id="2147483709" r:id="rId4"/>
    <p:sldMasterId id="2147483798" r:id="rId5"/>
    <p:sldMasterId id="2147483811" r:id="rId6"/>
    <p:sldMasterId id="2147483874" r:id="rId7"/>
    <p:sldMasterId id="2147483913" r:id="rId8"/>
  </p:sldMasterIdLst>
  <p:notesMasterIdLst>
    <p:notesMasterId r:id="rId36"/>
  </p:notesMasterIdLst>
  <p:sldIdLst>
    <p:sldId id="286" r:id="rId9"/>
    <p:sldId id="1298" r:id="rId10"/>
    <p:sldId id="258" r:id="rId11"/>
    <p:sldId id="1215" r:id="rId12"/>
    <p:sldId id="1216" r:id="rId13"/>
    <p:sldId id="1252" r:id="rId14"/>
    <p:sldId id="1278" r:id="rId15"/>
    <p:sldId id="1301" r:id="rId16"/>
    <p:sldId id="1306" r:id="rId17"/>
    <p:sldId id="1272" r:id="rId18"/>
    <p:sldId id="1297" r:id="rId19"/>
    <p:sldId id="264" r:id="rId20"/>
    <p:sldId id="1330" r:id="rId21"/>
    <p:sldId id="1331" r:id="rId22"/>
    <p:sldId id="1332" r:id="rId23"/>
    <p:sldId id="1329" r:id="rId24"/>
    <p:sldId id="1328" r:id="rId25"/>
    <p:sldId id="1333" r:id="rId26"/>
    <p:sldId id="1205" r:id="rId27"/>
    <p:sldId id="1293" r:id="rId28"/>
    <p:sldId id="269" r:id="rId29"/>
    <p:sldId id="1208" r:id="rId30"/>
    <p:sldId id="1309" r:id="rId31"/>
    <p:sldId id="1311" r:id="rId32"/>
    <p:sldId id="1334" r:id="rId33"/>
    <p:sldId id="1194" r:id="rId34"/>
    <p:sldId id="1267" r:id="rId35"/>
  </p:sldIdLst>
  <p:sldSz cx="12192000" cy="6858000"/>
  <p:notesSz cx="6858000" cy="9144000"/>
  <p:embeddedFontLst>
    <p:embeddedFont>
      <p:font typeface="Aptos Light" panose="020B0004020202020204" pitchFamily="34" charset="0"/>
      <p:regular r:id="rId37"/>
      <p:italic r:id="rId38"/>
    </p:embeddedFont>
    <p:embeddedFont>
      <p:font typeface="Avenir Light" panose="020B0402020203020204" pitchFamily="34" charset="77"/>
      <p:regular r:id="rId39"/>
      <p:italic r:id="rId40"/>
    </p:embeddedFont>
    <p:embeddedFont>
      <p:font typeface="Avenir Next Ultra Light" panose="020B0203020202020204" pitchFamily="34" charset="77"/>
      <p:regular r:id="rId41"/>
      <p:italic r:id="rId42"/>
    </p:embeddedFont>
    <p:embeddedFont>
      <p:font typeface="Cambria Math" panose="02040503050406030204" pitchFamily="18" charset="0"/>
      <p:regular r:id="rId43"/>
    </p:embeddedFont>
    <p:embeddedFont>
      <p:font typeface="Constantia" panose="02030602050306030303" pitchFamily="18" charset="0"/>
      <p:regular r:id="rId44"/>
      <p:bold r:id="rId45"/>
      <p:italic r:id="rId46"/>
      <p:boldItalic r:id="rId47"/>
    </p:embeddedFont>
    <p:embeddedFont>
      <p:font typeface="Lexend ExtraLight" pitchFamily="2" charset="77"/>
      <p:regular r:id="rId48"/>
      <p:bold r:id="rId49"/>
    </p:embeddedFont>
    <p:embeddedFont>
      <p:font typeface="Noto Sans Symbols" panose="020F0502020204030204" pitchFamily="34" charset="0"/>
      <p:regular r:id="rId50"/>
      <p:bold r:id="rId51"/>
      <p:italic r:id="rId52"/>
      <p:boldItalic r:id="rId53"/>
    </p:embeddedFont>
    <p:embeddedFont>
      <p:font typeface="Noto Sans Symbols ExtraLight" pitchFamily="2" charset="0"/>
      <p:regular r:id="rId54"/>
      <p:bold r:id="rId55"/>
    </p:embeddedFont>
    <p:embeddedFont>
      <p:font typeface="Noto Sans Symbols Light" panose="020F0502020204030204" pitchFamily="34" charset="0"/>
      <p:regular r:id="rId56"/>
      <p:bold r:id="rId57"/>
      <p:italic r:id="rId58"/>
      <p:boldItalic r:id="rId59"/>
    </p:embeddedFont>
    <p:embeddedFont>
      <p:font typeface="Shree Devanagari 714" panose="02000600000000000000" pitchFamily="2" charset="0"/>
      <p:regular r:id="rId60"/>
      <p:bold r:id="rId61"/>
      <p:italic r:id="rId62"/>
      <p:boldItalic r:id="rId63"/>
    </p:embeddedFont>
    <p:embeddedFont>
      <p:font typeface="Syncopate" panose="020F0502020204030204" pitchFamily="3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40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6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BFF"/>
    <a:srgbClr val="D883FF"/>
    <a:srgbClr val="FF004A"/>
    <a:srgbClr val="FF0071"/>
    <a:srgbClr val="73FDD6"/>
    <a:srgbClr val="73FEFF"/>
    <a:srgbClr val="009193"/>
    <a:srgbClr val="FF319F"/>
    <a:srgbClr val="0432FF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9AD2EF-0249-48B6-A719-BF07282E5D6E}">
  <a:tblStyle styleId="{829AD2EF-0249-48B6-A719-BF07282E5D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94"/>
    <p:restoredTop sz="96301"/>
  </p:normalViewPr>
  <p:slideViewPr>
    <p:cSldViewPr snapToGrid="0">
      <p:cViewPr varScale="1">
        <p:scale>
          <a:sx n="127" d="100"/>
          <a:sy n="127" d="100"/>
        </p:scale>
        <p:origin x="88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63" Type="http://schemas.openxmlformats.org/officeDocument/2006/relationships/font" Target="fonts/font27.fntdata"/><Relationship Id="rId68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font" Target="fonts/font30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25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5.fntdata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font" Target="fonts/font31.fntdata"/><Relationship Id="rId20" Type="http://schemas.openxmlformats.org/officeDocument/2006/relationships/slide" Target="slides/slide12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font" Target="fonts/font3.fntdata"/><Relationship Id="rId34" Type="http://schemas.openxmlformats.org/officeDocument/2006/relationships/slide" Target="slides/slide26.xml"/><Relationship Id="rId50" Type="http://schemas.openxmlformats.org/officeDocument/2006/relationships/font" Target="fonts/font14.fntdata"/><Relationship Id="rId55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8763D-0AD0-0F42-B932-28463BE91FAD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06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3C51-A5EA-7A93-634F-4700A4B3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298CD-27DC-5DDD-0F78-4169DABB4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9C00E-0124-3F2B-A037-E3280A960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385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776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f83a862e4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4" name="Google Shape;124;g2af83a862e4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tabLst/>
              <a:defRPr/>
            </a:pPr>
            <a:endParaRPr lang="en-US"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D2EFB180-A56A-9F74-52A4-17F7F8B2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f83a862e4_1_41:notes">
            <a:extLst>
              <a:ext uri="{FF2B5EF4-FFF2-40B4-BE49-F238E27FC236}">
                <a16:creationId xmlns:a16="http://schemas.microsoft.com/office/drawing/2014/main" id="{1C1D53CD-03CF-7B28-BFA0-35FD97A25A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4" name="Google Shape;124;g2af83a862e4_1_41:notes">
            <a:extLst>
              <a:ext uri="{FF2B5EF4-FFF2-40B4-BE49-F238E27FC236}">
                <a16:creationId xmlns:a16="http://schemas.microsoft.com/office/drawing/2014/main" id="{51FB2A8E-E202-2459-1454-4A792B9B77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2851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2CCF8519-5E5B-8676-B01F-84B190B4A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f83a862e4_1_41:notes">
            <a:extLst>
              <a:ext uri="{FF2B5EF4-FFF2-40B4-BE49-F238E27FC236}">
                <a16:creationId xmlns:a16="http://schemas.microsoft.com/office/drawing/2014/main" id="{F62B8195-64DD-7A49-3884-BA4B0AFA08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4" name="Google Shape;124;g2af83a862e4_1_41:notes">
            <a:extLst>
              <a:ext uri="{FF2B5EF4-FFF2-40B4-BE49-F238E27FC236}">
                <a16:creationId xmlns:a16="http://schemas.microsoft.com/office/drawing/2014/main" id="{7F50EAF7-1C07-6601-288B-CDB224D7A6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9847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87A5BE35-30F6-2129-900B-3C0103AA4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f83a862e4_1_41:notes">
            <a:extLst>
              <a:ext uri="{FF2B5EF4-FFF2-40B4-BE49-F238E27FC236}">
                <a16:creationId xmlns:a16="http://schemas.microsoft.com/office/drawing/2014/main" id="{4AB537FA-67A1-9865-31B4-8BBDA08911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4" name="Google Shape;124;g2af83a862e4_1_41:notes">
            <a:extLst>
              <a:ext uri="{FF2B5EF4-FFF2-40B4-BE49-F238E27FC236}">
                <a16:creationId xmlns:a16="http://schemas.microsoft.com/office/drawing/2014/main" id="{2E7CFB27-63FE-5A6A-8ED0-5ADBAC396A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4821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>
          <a:extLst>
            <a:ext uri="{FF2B5EF4-FFF2-40B4-BE49-F238E27FC236}">
              <a16:creationId xmlns:a16="http://schemas.microsoft.com/office/drawing/2014/main" id="{ABEC02AE-459F-3C54-D46B-6E6C186BE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4e5519ff99_0_126:notes">
            <a:extLst>
              <a:ext uri="{FF2B5EF4-FFF2-40B4-BE49-F238E27FC236}">
                <a16:creationId xmlns:a16="http://schemas.microsoft.com/office/drawing/2014/main" id="{BCE963A0-9996-9140-2E68-B6224BB460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57" name="Google Shape;357;g34e5519ff99_0_126:notes">
            <a:extLst>
              <a:ext uri="{FF2B5EF4-FFF2-40B4-BE49-F238E27FC236}">
                <a16:creationId xmlns:a16="http://schemas.microsoft.com/office/drawing/2014/main" id="{363C8EDE-936A-B40E-2634-290545D8DB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978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8695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>
          <a:extLst>
            <a:ext uri="{FF2B5EF4-FFF2-40B4-BE49-F238E27FC236}">
              <a16:creationId xmlns:a16="http://schemas.microsoft.com/office/drawing/2014/main" id="{81BA0676-8A70-7069-F9BE-0916F0607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f83a862e4_1_41:notes">
            <a:extLst>
              <a:ext uri="{FF2B5EF4-FFF2-40B4-BE49-F238E27FC236}">
                <a16:creationId xmlns:a16="http://schemas.microsoft.com/office/drawing/2014/main" id="{82D2B446-3755-92EF-92E6-306C91F95D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4" name="Google Shape;124;g2af83a862e4_1_41:notes">
            <a:extLst>
              <a:ext uri="{FF2B5EF4-FFF2-40B4-BE49-F238E27FC236}">
                <a16:creationId xmlns:a16="http://schemas.microsoft.com/office/drawing/2014/main" id="{51E4C0C1-12A9-5F1A-AAD0-F141182186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en-US" sz="11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2465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511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53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29E1F-1CE9-224E-A451-7DA205CCAE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918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dcf6a585dd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23" name="Google Shape;823;g2dcf6a585dd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en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9945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4696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A25B-6CBC-7819-2AB8-FFC28ECDE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E5C9E-6EA3-9556-0DAC-0C3257BB5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5ED39B-5AA2-FECF-DBC8-FD78BF9F9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F5AD9-E03E-8CB9-A2A9-43FE9C94A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08763D-0AD0-0F42-B932-28463BE91F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92673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405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29E1F-1CE9-224E-A451-7DA205CCAE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85633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58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4e5519ff9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38" name="Google Shape;338;g34e5519ff9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4e5519ff99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45" name="Google Shape;345;g34e5519ff99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4e5519ff9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57" name="Google Shape;357;g34e5519ff9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4e5519ff9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57" name="Google Shape;357;g34e5519ff9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4494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941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927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>
          <a:extLst>
            <a:ext uri="{FF2B5EF4-FFF2-40B4-BE49-F238E27FC236}">
              <a16:creationId xmlns:a16="http://schemas.microsoft.com/office/drawing/2014/main" id="{40F67B2D-CB8C-9E26-77D0-E1B84EEDA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4e5519ff99_0_126:notes">
            <a:extLst>
              <a:ext uri="{FF2B5EF4-FFF2-40B4-BE49-F238E27FC236}">
                <a16:creationId xmlns:a16="http://schemas.microsoft.com/office/drawing/2014/main" id="{CF42FAB8-4804-BE2D-7C65-459C0CFFF8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57" name="Google Shape;357;g34e5519ff99_0_126:notes">
            <a:extLst>
              <a:ext uri="{FF2B5EF4-FFF2-40B4-BE49-F238E27FC236}">
                <a16:creationId xmlns:a16="http://schemas.microsoft.com/office/drawing/2014/main" id="{8F435844-6F81-803E-0D52-DF1F475DE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888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032E4-4D20-F0F3-1450-B676866E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A7947-6065-EFEC-B68A-CEB7A91E4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854A7-9680-B781-60ED-3A051347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D9A31D0B-1E70-B246-B275-33DDCDF3967C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D05F6-C87F-ECDE-D5F7-778CCE3CF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31AB0-0C08-0A21-232E-71D400AD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0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BDD4-003E-DB83-DCF3-AC9D8E62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69560-2C03-3EBD-F58A-5CCE013C3E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7AD37-6818-C895-E634-CB1415685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5F85B-D4AC-7967-8806-827CA874E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0D369D3-6D36-924D-A36B-A4E7DA1BE8CD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C90BBF-B27E-EBE7-4A89-036231599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6B655-2A02-2711-22EF-930410E95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932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A936D-5955-50A1-9F23-18FF18ABA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BA4A0-EEF0-D1C6-0BD7-6ADF16D3A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D86D4-1F55-2E17-8999-F088C4EAE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49212-8F38-A1B6-938B-39B1A0E23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AC20C-EF52-A818-2551-CE95799C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EC71-237D-5036-E249-A1984372A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79A1457-825D-0F40-A573-276D6E68554C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932C47-2C7C-AC95-A37E-5C318638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88FF85-A60A-D64F-C935-32F9CB99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33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1EE57-2CF1-3923-2EC3-44225D96D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727ED-3590-8803-A1E9-EFEC85EC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3A490D32-9925-1F4B-9CBD-86C6DCFDC1B8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7F0C6A-93BF-6FF8-D339-2FCA7C23B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6886F7-F9B8-A097-8E02-3EEAED73E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658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30953-F5D2-0253-0C0A-11FE399A5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B498BC9-33F4-4E4B-ADD5-B69828CD3FFC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038AF-90BD-3440-0BCA-582425A6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497AC-3CCB-4DA9-3992-56707CCC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95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232D-F69B-19F4-8727-A7CB3443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9487-1D57-12CC-F9A6-FFDDEA011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52A26-2F72-6F86-9878-24B8170D3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EFDF3-5520-A9E2-C9F1-4C9A62B2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91191833-DB8C-B845-A2B3-E0BC12E54863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DF10E-2C8A-342D-A1CB-5E75ACF84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49067-BB00-9CF3-E012-007D2FA46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26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F319A-F6B5-0B73-731F-7F08429A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B752A-7EA5-71CE-DA16-D2C329CE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CBFDE-605E-837C-C903-69FDC433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0D750-5829-38EE-AF78-93E6E82E9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8C5FC6B1-19A3-D843-AEE8-95F90CD14ACD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C4F43-347C-9E1F-DB0A-7C0BA1C23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8C1F1-DE23-DCDE-7027-D9258CFC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801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AECF-0C1F-6349-8390-B747D886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6BAF5-A29F-8199-82B7-5A0404C6B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D27F2-3935-30F7-D781-C76087E8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65EE193B-7C5D-5941-B126-8FA7787B31A6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3AD72-8BAA-2CB1-68D0-F3C14072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89667-041A-8293-7679-C6ACF626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445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F8C6E-28DC-2216-05E7-46BD2C6CB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8AF4B-DEB4-8921-EAA0-1D3ED0E04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E3EB2-0C3D-D84A-0681-9D9CDBAA2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9377AC6-7D69-9D47-9EB1-FD3FE438C9F1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CA869-0D35-6241-20D7-EBBE5675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AE04-2F53-4104-66A9-4C96995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6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8517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84856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651777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5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09585" marR="0" lvl="5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219170" marR="0" lvl="6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828754" marR="0" lvl="7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438339" marR="0" lvl="8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609585" marR="0" lvl="0" indent="-304792" algn="l">
              <a:spcBef>
                <a:spcPts val="533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Noto Sans Symbols"/>
              <a:buNone/>
              <a:defRPr sz="2667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1219170" marR="0" lvl="1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marL="0" marR="0" lvl="0" indent="0" algn="r">
              <a:spcBef>
                <a:spcPts val="0"/>
              </a:spcBef>
              <a:buNone/>
              <a:defRPr sz="1333" b="0" i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203200" y="6400800"/>
            <a:ext cx="14988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609585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17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339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924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657509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267093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876678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33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_dark" type="tx">
  <p:cSld name="Basic_dark">
    <p:bg>
      <p:bgPr>
        <a:solidFill>
          <a:schemeClr val="dk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Noto Sans Symbols ExtraLight"/>
              <a:buNone/>
              <a:defRPr sz="6000"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  <a:defRPr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  <a:defRPr sz="26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88694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EE92-C07E-33EF-6F4C-F0DA3BB3E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3D18B7-6E62-2FD2-66BA-9B137BD53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41E09-9938-F5FF-9735-F84144B2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4A0-FCEA-94C0-37B2-04E7CFA9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59918-38BF-8CDB-F2DA-14E0BF2EA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955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E974C-36DA-C143-11DB-E92A07A8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67470-A5C3-0FE7-6461-6D0BA082D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FFDB1-A4DF-30C0-726C-7BE97362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81B67-5506-C1D1-5BA9-D2726925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1BD4B-78AA-984C-19D7-94EBF22F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99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5F7C4-0F38-08E2-798C-E8EECA43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9EF55-05A4-8D69-5B65-C535CF119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CD36F-F2F5-3542-0AFB-F1E90262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F8D59-69DF-B089-E3DB-848F26BE1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CCA5B-55CB-B2E4-BA43-4592FBF0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744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1379-209E-BAED-EC4B-C050C376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CA334-DA67-023B-CE0A-8E31AE4F5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67B70-0F8D-5CDF-C069-FA9E2E84D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B00C2-6536-FEAF-30E6-BE2AB9532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C2CED-8BE0-B505-E609-607A3498E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AC238-4C2F-9CC6-0F47-3021CEBE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596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69D3-EAA3-9082-4B45-53498AD5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EDEFD-E103-7EBE-537A-5D168F80F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5B0AE-6945-7F87-6260-EE85D802A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1B54E-5734-85C1-3960-DABD99B00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A754AE-F971-F8B7-DC51-11986B2710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4246B-8FF1-6132-1A13-152FE9518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9AE55B-2172-AFE4-109F-D24F9001B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E4ED5B-6C82-B284-2C3C-61C06001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078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2D825-237F-8B67-B10A-A4F461394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EDCF42-15F1-44CE-5526-78AE1E044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167C3-2947-F25C-BA3C-ACF14660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4DC075-41C6-5CEC-1380-5D12246F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72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 b="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BAF78-564F-CEF0-9D85-CDF9DE27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67996C-F313-1808-6F7C-A6CB3602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2BC-DC45-599B-AB3D-404659A30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540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64C7D-355E-693B-8080-6B642B58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CBE8D-5A16-BB16-0D1D-7A0EF501A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B9C42-C93C-81D0-83AC-8A0CA7BEA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42649-FE7B-3914-24F2-860205A8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4893F-A1AA-3621-62D8-F05FFA8E9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B494A2-B5B5-5918-23B7-9964F8B3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126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3369-FEE9-50A6-7047-D7EE8B976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68522-2510-9D5C-7A02-0F389D97E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D619F-F640-9DCD-A54D-D3A11369C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2F816-B1ED-8594-9748-19431B685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15F3F-3B32-489E-F3E3-DB7CD146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84946-ABBF-B9D5-B55F-8095C9CBB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8269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05FFA-208F-2251-1682-EE391EFA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F1F00-E565-440E-C3ED-6D4127670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EA842-C975-CC0C-8465-7DC22C23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57BAF-4927-07FC-6094-76A6A561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0B150-01F6-D1A3-C9CB-0A8877C3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5759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FD25BE-CB67-5791-37E9-C06E85EAF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A9A48-EC7C-3BA2-5E12-5F5A4689C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BC22A-F483-8A7D-A203-DEB7FDA0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1C760-C994-B10A-82A3-F3015DB82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396B5-619A-5F9B-A3D8-EFA86B33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974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Only">
  <p:cSld name="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0" y="1"/>
            <a:ext cx="12192000" cy="6126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8673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88930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7133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1265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099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6266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0" name="Google Shape;160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27969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49855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4662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EE92-C07E-33EF-6F4C-F0DA3BB3E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3D18B7-6E62-2FD2-66BA-9B137BD53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41E09-9938-F5FF-9735-F84144B2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4A0-FCEA-94C0-37B2-04E7CFA9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59918-38BF-8CDB-F2DA-14E0BF2EA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789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E974C-36DA-C143-11DB-E92A07A8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67470-A5C3-0FE7-6461-6D0BA082D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FFDB1-A4DF-30C0-726C-7BE97362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81B67-5506-C1D1-5BA9-D2726925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1BD4B-78AA-984C-19D7-94EBF22F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36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5F7C4-0F38-08E2-798C-E8EECA43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9EF55-05A4-8D69-5B65-C535CF119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CD36F-F2F5-3542-0AFB-F1E90262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F8D59-69DF-B089-E3DB-848F26BE1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CCA5B-55CB-B2E4-BA43-4592FBF0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7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1379-209E-BAED-EC4B-C050C376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CA334-DA67-023B-CE0A-8E31AE4F5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67B70-0F8D-5CDF-C069-FA9E2E84D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B00C2-6536-FEAF-30E6-BE2AB9532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C2CED-8BE0-B505-E609-607A3498E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AC238-4C2F-9CC6-0F47-3021CEBE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185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69D3-EAA3-9082-4B45-53498AD5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EDEFD-E103-7EBE-537A-5D168F80F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5B0AE-6945-7F87-6260-EE85D802A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21B54E-5734-85C1-3960-DABD99B00E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A754AE-F971-F8B7-DC51-11986B2710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4246B-8FF1-6132-1A13-152FE9518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9AE55B-2172-AFE4-109F-D24F9001B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E4ED5B-6C82-B284-2C3C-61C06001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45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2D825-237F-8B67-B10A-A4F461394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EDCF42-15F1-44CE-5526-78AE1E044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A167C3-2947-F25C-BA3C-ACF14660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4DC075-41C6-5CEC-1380-5D12246F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18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BAF78-564F-CEF0-9D85-CDF9DE27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67996C-F313-1808-6F7C-A6CB3602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182BC-DC45-599B-AB3D-404659A30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694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64C7D-355E-693B-8080-6B642B58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CBE8D-5A16-BB16-0D1D-7A0EF501A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B9C42-C93C-81D0-83AC-8A0CA7BEA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42649-FE7B-3914-24F2-860205A81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4893F-A1AA-3621-62D8-F05FFA8E9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B494A2-B5B5-5918-23B7-9964F8B33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94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3369-FEE9-50A6-7047-D7EE8B976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68522-2510-9D5C-7A02-0F389D97E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D619F-F640-9DCD-A54D-D3A11369C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2F816-B1ED-8594-9748-19431B685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15F3F-3B32-489E-F3E3-DB7CD146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84946-ABBF-B9D5-B55F-8095C9CBB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514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05FFA-208F-2251-1682-EE391EFA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F1F00-E565-440E-C3ED-6D41276702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EA842-C975-CC0C-8465-7DC22C23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57BAF-4927-07FC-6094-76A6A561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0B150-01F6-D1A3-C9CB-0A8877C3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460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FD25BE-CB67-5791-37E9-C06E85EAF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A9A48-EC7C-3BA2-5E12-5F5A4689C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BC22A-F483-8A7D-A203-DEB7FDA0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1C760-C994-B10A-82A3-F3015DB82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396B5-619A-5F9B-A3D8-EFA86B33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3547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D4AB-0905-CED2-FB12-F42185502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18E5C-B29F-747A-A687-6B3EEC81F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D775D-868E-615B-87E5-57EE088FC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6D9C6-58EF-0847-B8AE-6A047302511A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8DB02-2E56-44FB-0C88-00669E69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9B088-B2BF-0093-B506-7DAB1A354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818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733A8-DF2F-AE5E-1F07-CF1280924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1526A-9941-362C-865E-321F0DE23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5EE97-1877-7896-721E-93E404DD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19EE-396C-354B-9628-B031D9AA02F8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6E5B6-019B-7371-FAE7-DE6C400C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755D1-BEE4-9B71-0CA5-A5D6D604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27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032E4-4D20-F0F3-1450-B676866E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A7947-6065-EFEC-B68A-CEB7A91E4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854A7-9680-B781-60ED-3A051347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31D0B-1E70-B246-B275-33DDCDF3967C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D05F6-C87F-ECDE-D5F7-778CCE3CF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31AB0-0C08-0A21-232E-71D400AD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702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BDD4-003E-DB83-DCF3-AC9D8E62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69560-2C03-3EBD-F58A-5CCE013C3E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7AD37-6818-C895-E634-CB1415685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5F85B-D4AC-7967-8806-827CA874E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369D3-6D36-924D-A36B-A4E7DA1BE8CD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C90BBF-B27E-EBE7-4A89-036231599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6B655-2A02-2711-22EF-930410E95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851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A936D-5955-50A1-9F23-18FF18ABA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BA4A0-EEF0-D1C6-0BD7-6ADF16D3A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D86D4-1F55-2E17-8999-F088C4EAE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349212-8F38-A1B6-938B-39B1A0E23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AC20C-EF52-A818-2551-CE95799C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EC71-237D-5036-E249-A1984372A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1457-825D-0F40-A573-276D6E68554C}" type="datetime1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932C47-2C7C-AC95-A37E-5C318638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88FF85-A60A-D64F-C935-32F9CB99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2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6533" y="88900"/>
            <a:ext cx="11159200" cy="9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4800" b="0" i="0" u="none" strike="noStrike" cap="none">
                <a:solidFill>
                  <a:srgbClr val="A2C4C9"/>
                </a:solidFill>
                <a:latin typeface="Shree Devanagari 714" panose="02000600000000000000" pitchFamily="2" charset="0"/>
                <a:ea typeface="Shree Devanagari 714" panose="02000600000000000000" pitchFamily="2" charset="0"/>
                <a:cs typeface="Shree Devanagari 714" panose="02000600000000000000" pitchFamily="2" charset="0"/>
                <a:sym typeface="Lexend ExtraLight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marL="609585" marR="0" lvl="5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marL="1219170" marR="0" lvl="6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marL="1828754" marR="0" lvl="7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marL="2438339" marR="0" lvl="8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6533" y="1244600"/>
            <a:ext cx="11159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marR="0" lvl="0" indent="-457189" algn="l"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▪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219170" marR="0" lvl="1" indent="-423323" algn="l"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▪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828754" marR="0" lvl="2" indent="-423323" algn="l"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•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438339" marR="0" lvl="3" indent="-423323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–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3047924" marR="0" lvl="4" indent="-440256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–"/>
              <a:defRPr sz="21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3657509" marR="0" lvl="5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4267093" marR="0" lvl="6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876678" marR="0" lvl="7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5486263" marR="0" lvl="8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marL="0" marR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rgbClr val="73FDD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203200" y="6400800"/>
            <a:ext cx="14988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609585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17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339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924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657509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267093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876678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1EE57-2CF1-3923-2EC3-44225D96D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727ED-3590-8803-A1E9-EFEC85EC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90D32-9925-1F4B-9CBD-86C6DCFDC1B8}" type="datetime1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7F0C6A-93BF-6FF8-D339-2FCA7C23B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6886F7-F9B8-A097-8E02-3EEAED73E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03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A30953-F5D2-0253-0C0A-11FE399A5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98BC9-33F4-4E4B-ADD5-B69828CD3FFC}" type="datetime1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038AF-90BD-3440-0BCA-582425A68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497AC-3CCB-4DA9-3992-56707CCC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480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232D-F69B-19F4-8727-A7CB34430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9487-1D57-12CC-F9A6-FFDDEA011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52A26-2F72-6F86-9878-24B8170D3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EFDF3-5520-A9E2-C9F1-4C9A62B2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91833-DB8C-B845-A2B3-E0BC12E54863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DF10E-2C8A-342D-A1CB-5E75ACF84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49067-BB00-9CF3-E012-007D2FA46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668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F319A-F6B5-0B73-731F-7F08429AA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7B752A-7EA5-71CE-DA16-D2C329CE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6CBFDE-605E-837C-C903-69FDC433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0D750-5829-38EE-AF78-93E6E82E9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FC6B1-19A3-D843-AEE8-95F90CD14ACD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C4F43-347C-9E1F-DB0A-7C0BA1C23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8C1F1-DE23-DCDE-7027-D9258CFC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452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AECF-0C1F-6349-8390-B747D886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6BAF5-A29F-8199-82B7-5A0404C6B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D27F2-3935-30F7-D781-C76087E8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E193B-7C5D-5941-B126-8FA7787B31A6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3AD72-8BAA-2CB1-68D0-F3C14072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89667-041A-8293-7679-C6ACF626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296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FF8C6E-28DC-2216-05E7-46BD2C6CB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8AF4B-DEB4-8921-EAA0-1D3ED0E04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E3EB2-0C3D-D84A-0681-9D9CDBAA2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77AC6-7D69-9D47-9EB1-FD3FE438C9F1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CA869-0D35-6241-20D7-EBBE5675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AE04-2F53-4104-66A9-4C96995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061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_dark" type="tx">
  <p:cSld name="Basic_dark">
    <p:bg>
      <p:bgPr>
        <a:solidFill>
          <a:schemeClr val="dk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Calibri"/>
              <a:buNone/>
              <a:defRPr sz="6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  <a:defRPr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  <a:defRPr sz="2667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884836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15600" y="3778834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48879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_dark" type="tx">
  <p:cSld name="Basic_dark">
    <p:bg>
      <p:bgPr>
        <a:solidFill>
          <a:schemeClr val="dk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500"/>
              <a:buFont typeface="Noto Sans Symbols ExtraLight"/>
              <a:buNone/>
              <a:defRPr sz="5400"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Noto Sans Symbols ExtraLight"/>
              <a:buNone/>
              <a:defRPr>
                <a:solidFill>
                  <a:schemeClr val="lt2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Char char="●"/>
              <a:defRPr sz="288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097280" lvl="1" indent="-42672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  <a:defRPr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645920" lvl="2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194560" lvl="3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743200" lvl="4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291840" lvl="5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840480" lvl="6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389120" lvl="7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937760" lvl="8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60164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1452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5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09585" marR="0" lvl="5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219170" marR="0" lvl="6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828754" marR="0" lvl="7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438339" marR="0" lvl="8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609585" marR="0" lvl="0" indent="-304792" algn="l">
              <a:spcBef>
                <a:spcPts val="533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Noto Sans Symbols"/>
              <a:buNone/>
              <a:defRPr sz="2667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1219170" marR="0" lvl="1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marL="0" marR="0" lvl="0" indent="0" algn="r">
              <a:spcBef>
                <a:spcPts val="0"/>
              </a:spcBef>
              <a:buNone/>
              <a:defRPr sz="1333" b="0" i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203200" y="6400800"/>
            <a:ext cx="14988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609585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17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339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924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657509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267093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876678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415600" y="1852801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6576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1pPr>
            <a:lvl2pPr marL="1097280" lvl="1" indent="-36576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26972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653667" y="600201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19706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0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6586000" y="965434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41148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869003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27432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32144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4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156764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856893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14122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24685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75652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8439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D4AB-0905-CED2-FB12-F42185502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518E5C-B29F-747A-A687-6B3EEC81F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D775D-868E-615B-87E5-57EE088FC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5AF6D9C6-58EF-0847-B8AE-6A047302511A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8DB02-2E56-44FB-0C88-00669E699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9B088-B2BF-0093-B506-7DAB1A354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02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853484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490652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60342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63279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5333" b="1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09585" marR="0" lvl="5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219170" marR="0" lvl="6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828754" marR="0" lvl="7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438339" marR="0" lvl="8" indent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1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L="609585" marR="0" lvl="0" indent="-304792" algn="l">
              <a:spcBef>
                <a:spcPts val="533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Noto Sans Symbols"/>
              <a:buNone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304792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304792" algn="l">
              <a:spcBef>
                <a:spcPts val="37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marL="0" marR="0" lvl="0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203200" y="6400800"/>
            <a:ext cx="14988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33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09585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17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339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924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657509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267093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876678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638885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/>
          <p:nvPr/>
        </p:nvSpPr>
        <p:spPr>
          <a:xfrm>
            <a:off x="239200" y="246800"/>
            <a:ext cx="11713600" cy="63644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89"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6888867" y="3637000"/>
            <a:ext cx="3842000" cy="11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953467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2"/>
          </p:nvPr>
        </p:nvSpPr>
        <p:spPr>
          <a:xfrm>
            <a:off x="6888867" y="3076933"/>
            <a:ext cx="3842000" cy="5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Syncopate"/>
              <a:buNone/>
              <a:defRPr sz="2400">
                <a:latin typeface="Syncopate"/>
                <a:ea typeface="Syncopate"/>
                <a:cs typeface="Syncopate"/>
                <a:sym typeface="Syncopat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32020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6533" y="88900"/>
            <a:ext cx="11159200" cy="9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b="0" i="0" u="none" strike="noStrike" cap="none">
                <a:solidFill>
                  <a:srgbClr val="A2C4C9"/>
                </a:solidFill>
                <a:latin typeface="Shree Devanagari 714" panose="02000600000000000000" pitchFamily="2" charset="0"/>
                <a:ea typeface="Shree Devanagari 714" panose="02000600000000000000" pitchFamily="2" charset="0"/>
                <a:cs typeface="Shree Devanagari 714" panose="02000600000000000000" pitchFamily="2" charset="0"/>
                <a:sym typeface="Lexend ExtraLight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5pPr>
            <a:lvl6pPr marL="609585" marR="0" lvl="5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6pPr>
            <a:lvl7pPr marL="1219170" marR="0" lvl="6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7pPr>
            <a:lvl8pPr marL="1828754" marR="0" lvl="7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8pPr>
            <a:lvl9pPr marL="2438339" marR="0" lvl="8" indent="0" algn="l">
              <a:spcBef>
                <a:spcPts val="0"/>
              </a:spcBef>
              <a:spcAft>
                <a:spcPts val="0"/>
              </a:spcAft>
              <a:buClr>
                <a:srgbClr val="A2C4C9"/>
              </a:buClr>
              <a:buSzPts val="2800"/>
              <a:buFont typeface="Lexend ExtraLight"/>
              <a:buNone/>
              <a:defRPr sz="3733" i="0" u="none" strike="noStrike" cap="none">
                <a:solidFill>
                  <a:srgbClr val="A2C4C9"/>
                </a:solidFill>
                <a:latin typeface="Lexend ExtraLight"/>
                <a:ea typeface="Lexend ExtraLight"/>
                <a:cs typeface="Lexend ExtraLight"/>
                <a:sym typeface="Lexend ExtraLight"/>
              </a:defRPr>
            </a:lvl9pPr>
          </a:lstStyle>
          <a:p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6533" y="1244600"/>
            <a:ext cx="11159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marR="0" lvl="0" indent="-457189" algn="l"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▪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219170" marR="0" lvl="1" indent="-423323" algn="l"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▪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828754" marR="0" lvl="2" indent="-423323" algn="l"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•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438339" marR="0" lvl="3" indent="-423323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–"/>
              <a:defRPr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3047924" marR="0" lvl="4" indent="-440256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–"/>
              <a:defRPr sz="21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3657509" marR="0" lvl="5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4267093" marR="0" lvl="6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876678" marR="0" lvl="7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5486263" marR="0" lvl="8" indent="-465655" algn="l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marL="0" marR="0" lvl="0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203200" y="6400800"/>
            <a:ext cx="14988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609585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17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38339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047924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657509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267093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876678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3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733A8-DF2F-AE5E-1F07-CF1280924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1526A-9941-362C-865E-321F0DE23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5EE97-1877-7896-721E-93E404DD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03F819EE-396C-354B-9628-B031D9AA02F8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6E5B6-019B-7371-FAE7-DE6C400C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755D1-BEE4-9B71-0CA5-A5D6D604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0" i="0">
                <a:solidFill>
                  <a:srgbClr val="73FDD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3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●"/>
              <a:defRPr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●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●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400" b="0" i="0">
                <a:solidFill>
                  <a:srgbClr val="73FDD6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lvl="1" algn="r">
              <a:buNone/>
              <a:defRPr sz="1333">
                <a:solidFill>
                  <a:schemeClr val="lt2"/>
                </a:solidFill>
              </a:defRPr>
            </a:lvl2pPr>
            <a:lvl3pPr lvl="2" algn="r">
              <a:buNone/>
              <a:defRPr sz="1333">
                <a:solidFill>
                  <a:schemeClr val="lt2"/>
                </a:solidFill>
              </a:defRPr>
            </a:lvl3pPr>
            <a:lvl4pPr lvl="3" algn="r">
              <a:buNone/>
              <a:defRPr sz="1333">
                <a:solidFill>
                  <a:schemeClr val="lt2"/>
                </a:solidFill>
              </a:defRPr>
            </a:lvl4pPr>
            <a:lvl5pPr lvl="4" algn="r">
              <a:buNone/>
              <a:defRPr sz="1333">
                <a:solidFill>
                  <a:schemeClr val="lt2"/>
                </a:solidFill>
              </a:defRPr>
            </a:lvl5pPr>
            <a:lvl6pPr lvl="5" algn="r">
              <a:buNone/>
              <a:defRPr sz="1333">
                <a:solidFill>
                  <a:schemeClr val="lt2"/>
                </a:solidFill>
              </a:defRPr>
            </a:lvl6pPr>
            <a:lvl7pPr lvl="6" algn="r">
              <a:buNone/>
              <a:defRPr sz="1333">
                <a:solidFill>
                  <a:schemeClr val="lt2"/>
                </a:solidFill>
              </a:defRPr>
            </a:lvl7pPr>
            <a:lvl8pPr lvl="7" algn="r">
              <a:buNone/>
              <a:defRPr sz="1333">
                <a:solidFill>
                  <a:schemeClr val="lt2"/>
                </a:solidFill>
              </a:defRPr>
            </a:lvl8pPr>
            <a:lvl9pPr lvl="8" algn="r">
              <a:buNone/>
              <a:defRPr sz="1333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8" r:id="rId5"/>
    <p:sldLayoutId id="2147483659" r:id="rId6"/>
    <p:sldLayoutId id="214748366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97E93F-89F7-0F7F-D550-2E6A2FED2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BDFFD-480D-8B1E-F503-7A6458D05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A62B4-28B7-D7B7-FA6C-702467AD1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406212-E161-DA4D-80D6-186CEF22E0DD}" type="datetime1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DEA5F-4C38-18F8-1F6E-824572942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F26A7-9D34-F286-FFDF-5007C2FC3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2E26031-64AD-4848-99F6-5AF3889AD8E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7488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  <p:sldLayoutId id="2147483676" r:id="rId13"/>
    <p:sldLayoutId id="2147483677" r:id="rId14"/>
    <p:sldLayoutId id="2147483678" r:id="rId15"/>
    <p:sldLayoutId id="2147483780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0B613-AA2A-FD94-1566-C4DDE6CAD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EEFCF-6844-D99F-E91F-34B76A866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5FB96-4B3C-8873-2092-AA212EB31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23ABB1D-8D25-F242-B939-5B8D912F89D8}" type="datetimeFigureOut">
              <a:rPr lang="en-US" smtClean="0"/>
              <a:pPr/>
              <a:t>6/10/26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54FB1-A37F-CACC-AFCB-5E532503B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BD21C-9911-06FD-2E74-897A0364B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D0D2861-2057-CA48-94FC-F3FCDB8078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80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F2F5F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98001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0B613-AA2A-FD94-1566-C4DDE6CAD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EEFCF-6844-D99F-E91F-34B76A866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5FB96-4B3C-8873-2092-AA212EB31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BB1D-8D25-F242-B939-5B8D912F89D8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54FB1-A37F-CACC-AFCB-5E532503B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BD21C-9911-06FD-2E74-897A0364B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D2861-2057-CA48-94FC-F3FCDB807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6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97E93F-89F7-0F7F-D550-2E6A2FED2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BDFFD-480D-8B1E-F503-7A6458D05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A62B4-28B7-D7B7-FA6C-702467AD1F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06212-E161-DA4D-80D6-186CEF22E0DD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DEA5F-4C38-18F8-1F6E-824572942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F26A7-9D34-F286-FFDF-5007C2FC3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26031-64AD-4848-99F6-5AF3889AD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02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200">
                <a:solidFill>
                  <a:schemeClr val="dk2"/>
                </a:solidFill>
              </a:defRPr>
            </a:lvl1pPr>
            <a:lvl2pPr lvl="1" algn="r" rtl="0">
              <a:buNone/>
              <a:defRPr sz="1200">
                <a:solidFill>
                  <a:schemeClr val="dk2"/>
                </a:solidFill>
              </a:defRPr>
            </a:lvl2pPr>
            <a:lvl3pPr lvl="2" algn="r" rtl="0">
              <a:buNone/>
              <a:defRPr sz="1200">
                <a:solidFill>
                  <a:schemeClr val="dk2"/>
                </a:solidFill>
              </a:defRPr>
            </a:lvl3pPr>
            <a:lvl4pPr lvl="3" algn="r" rtl="0">
              <a:buNone/>
              <a:defRPr sz="1200">
                <a:solidFill>
                  <a:schemeClr val="dk2"/>
                </a:solidFill>
              </a:defRPr>
            </a:lvl4pPr>
            <a:lvl5pPr lvl="4" algn="r" rtl="0">
              <a:buNone/>
              <a:defRPr sz="1200">
                <a:solidFill>
                  <a:schemeClr val="dk2"/>
                </a:solidFill>
              </a:defRPr>
            </a:lvl5pPr>
            <a:lvl6pPr lvl="5" algn="r" rtl="0">
              <a:buNone/>
              <a:defRPr sz="1200">
                <a:solidFill>
                  <a:schemeClr val="dk2"/>
                </a:solidFill>
              </a:defRPr>
            </a:lvl6pPr>
            <a:lvl7pPr lvl="6" algn="r" rtl="0">
              <a:buNone/>
              <a:defRPr sz="1200">
                <a:solidFill>
                  <a:schemeClr val="dk2"/>
                </a:solidFill>
              </a:defRPr>
            </a:lvl7pPr>
            <a:lvl8pPr lvl="7" algn="r" rtl="0">
              <a:buNone/>
              <a:defRPr sz="1200">
                <a:solidFill>
                  <a:schemeClr val="dk2"/>
                </a:solidFill>
              </a:defRPr>
            </a:lvl8pPr>
            <a:lvl9pPr lvl="8" algn="r" rtl="0">
              <a:buNone/>
              <a:defRPr sz="12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41477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 ExtraLight"/>
              <a:buNone/>
              <a:defRPr sz="2800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●"/>
              <a:defRPr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●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●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○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■"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lt2"/>
                </a:solidFill>
              </a:defRPr>
            </a:lvl1pPr>
            <a:lvl2pPr lvl="1" algn="r">
              <a:buNone/>
              <a:defRPr sz="1333">
                <a:solidFill>
                  <a:schemeClr val="lt2"/>
                </a:solidFill>
              </a:defRPr>
            </a:lvl2pPr>
            <a:lvl3pPr lvl="2" algn="r">
              <a:buNone/>
              <a:defRPr sz="1333">
                <a:solidFill>
                  <a:schemeClr val="lt2"/>
                </a:solidFill>
              </a:defRPr>
            </a:lvl3pPr>
            <a:lvl4pPr lvl="3" algn="r">
              <a:buNone/>
              <a:defRPr sz="1333">
                <a:solidFill>
                  <a:schemeClr val="lt2"/>
                </a:solidFill>
              </a:defRPr>
            </a:lvl4pPr>
            <a:lvl5pPr lvl="4" algn="r">
              <a:buNone/>
              <a:defRPr sz="1333">
                <a:solidFill>
                  <a:schemeClr val="lt2"/>
                </a:solidFill>
              </a:defRPr>
            </a:lvl5pPr>
            <a:lvl6pPr lvl="5" algn="r">
              <a:buNone/>
              <a:defRPr sz="1333">
                <a:solidFill>
                  <a:schemeClr val="lt2"/>
                </a:solidFill>
              </a:defRPr>
            </a:lvl6pPr>
            <a:lvl7pPr lvl="6" algn="r">
              <a:buNone/>
              <a:defRPr sz="1333">
                <a:solidFill>
                  <a:schemeClr val="lt2"/>
                </a:solidFill>
              </a:defRPr>
            </a:lvl7pPr>
            <a:lvl8pPr lvl="7" algn="r">
              <a:buNone/>
              <a:defRPr sz="1333">
                <a:solidFill>
                  <a:schemeClr val="lt2"/>
                </a:solidFill>
              </a:defRPr>
            </a:lvl8pPr>
            <a:lvl9pPr lvl="8" algn="r">
              <a:buNone/>
              <a:defRPr sz="1333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19023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4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7.jpg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12" Type="http://schemas.openxmlformats.org/officeDocument/2006/relationships/image" Target="../media/image3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jpg"/><Relationship Id="rId11" Type="http://schemas.openxmlformats.org/officeDocument/2006/relationships/image" Target="../media/image3.png"/><Relationship Id="rId5" Type="http://schemas.openxmlformats.org/officeDocument/2006/relationships/image" Target="../media/image28.jpg"/><Relationship Id="rId10" Type="http://schemas.openxmlformats.org/officeDocument/2006/relationships/image" Target="../media/image32.png"/><Relationship Id="rId4" Type="http://schemas.openxmlformats.org/officeDocument/2006/relationships/image" Target="../media/image27.jpg"/><Relationship Id="rId9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8AB75-F641-598E-7ED8-6A9073E0E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365500"/>
            <a:ext cx="12192000" cy="1615934"/>
          </a:xfrm>
        </p:spPr>
        <p:txBody>
          <a:bodyPr>
            <a:normAutofit fontScale="90000"/>
          </a:bodyPr>
          <a:lstStyle/>
          <a:p>
            <a:r>
              <a:rPr lang="en-US" sz="4800" u="none" strike="noStrike" dirty="0">
                <a:effectLst/>
                <a:latin typeface="Avenir Light" panose="020B0402020203020204" pitchFamily="34" charset="77"/>
                <a:cs typeface="Noto Sans Kannada Thin" panose="020B0202040504020204" pitchFamily="34" charset="0"/>
              </a:rPr>
              <a:t>A New Era for Galactic Center Astrophysics: Revealing the X-ray Populations with </a:t>
            </a:r>
            <a:r>
              <a:rPr lang="en-US" sz="4800" u="none" strike="noStrike" dirty="0" err="1">
                <a:effectLst/>
                <a:latin typeface="Avenir Light" panose="020B0402020203020204" pitchFamily="34" charset="77"/>
                <a:cs typeface="Noto Sans Kannada Thin" panose="020B0202040504020204" pitchFamily="34" charset="0"/>
              </a:rPr>
              <a:t>NewAthena</a:t>
            </a:r>
            <a:endParaRPr lang="en-US" sz="3600" dirty="0">
              <a:cs typeface="Calibri Light" panose="020F03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2D36FF-0EE2-0BB4-EFC4-DD164977E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23"/>
            <a:ext cx="12192000" cy="34512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FC1838-C2FA-1EEE-1803-04CA644E1C84}"/>
              </a:ext>
            </a:extLst>
          </p:cNvPr>
          <p:cNvSpPr txBox="1"/>
          <p:nvPr/>
        </p:nvSpPr>
        <p:spPr>
          <a:xfrm>
            <a:off x="0" y="0"/>
            <a:ext cx="389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u="none" strike="noStrike" kern="1200" cap="none" spc="0" normalizeH="0" baseline="0" noProof="0" dirty="0">
                <a:ln>
                  <a:noFill/>
                </a:ln>
                <a:solidFill>
                  <a:srgbClr val="D8D9DC">
                    <a:lumMod val="90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Credit: NASA/CXC/UMass/D. Wang et 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5F5F30-6968-5107-1949-3DEB1676A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4663" y="5304002"/>
            <a:ext cx="814437" cy="818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13D62A-9FB2-640E-A72E-A33C61AFE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902" y="5304002"/>
            <a:ext cx="814437" cy="706270"/>
          </a:xfrm>
          <a:prstGeom prst="rect">
            <a:avLst/>
          </a:prstGeom>
        </p:spPr>
      </p:pic>
      <p:sp>
        <p:nvSpPr>
          <p:cNvPr id="10" name="Google Shape;64;p15">
            <a:extLst>
              <a:ext uri="{FF2B5EF4-FFF2-40B4-BE49-F238E27FC236}">
                <a16:creationId xmlns:a16="http://schemas.microsoft.com/office/drawing/2014/main" id="{E3CC925D-0DE3-2AE0-DDD4-C7EE19FD60E6}"/>
              </a:ext>
            </a:extLst>
          </p:cNvPr>
          <p:cNvSpPr txBox="1">
            <a:spLocks/>
          </p:cNvSpPr>
          <p:nvPr/>
        </p:nvSpPr>
        <p:spPr>
          <a:xfrm>
            <a:off x="3871742" y="4754880"/>
            <a:ext cx="4448518" cy="180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oto Sans Symbols ExtraLight"/>
              <a:buNone/>
              <a:defRPr sz="6933" b="0" i="0" u="none" strike="noStrike" cap="none">
                <a:solidFill>
                  <a:schemeClr val="dk1"/>
                </a:solidFill>
                <a:latin typeface="Noto Sans Symbols ExtraLight"/>
                <a:ea typeface="Noto Sans Symbols ExtraLight"/>
                <a:cs typeface="Noto Sans Symbols ExtraLight"/>
                <a:sym typeface="Noto Sans Symbols ExtraLigh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Text" lastClr="000000"/>
              </a:buClr>
              <a:buSzPts val="1100"/>
              <a:buFont typeface="Noto Sans Symbols ExtraLigh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A2C4C9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Shifra Mandel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ysClr val="windowText" lastClr="000000"/>
              </a:buClr>
              <a:buSzPts val="1100"/>
              <a:buFont typeface="Noto Sans Symbols ExtraLight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A2C4C9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Columbia University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ysClr val="windowText" lastClr="000000"/>
              </a:buClr>
              <a:buSzPts val="1100"/>
              <a:buFont typeface="Noto Sans Symbols ExtraLight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A2C4C9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June 3, 2026</a:t>
            </a:r>
          </a:p>
        </p:txBody>
      </p:sp>
    </p:spTree>
    <p:extLst>
      <p:ext uri="{BB962C8B-B14F-4D97-AF65-F5344CB8AC3E}">
        <p14:creationId xmlns:p14="http://schemas.microsoft.com/office/powerpoint/2010/main" val="371846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05D55-26AA-A678-CB5C-E5F1F32A6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0E7D-B541-D6DE-5D2D-506491C97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1325563"/>
          </a:xfrm>
        </p:spPr>
        <p:txBody>
          <a:bodyPr/>
          <a:lstStyle/>
          <a:p>
            <a:r>
              <a:rPr lang="en-US" dirty="0">
                <a:latin typeface="Avenir Next Ultra Light" panose="020B0203020202020204" pitchFamily="34" charset="77"/>
              </a:rPr>
              <a:t>Publications in review/press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E4747-8DBF-1A63-EA2A-653F44776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524"/>
            <a:ext cx="10515600" cy="5324476"/>
          </a:xfrm>
        </p:spPr>
        <p:txBody>
          <a:bodyPr>
            <a:normAutofit/>
          </a:bodyPr>
          <a:lstStyle/>
          <a:p>
            <a:r>
              <a:rPr lang="en-US" b="1" dirty="0"/>
              <a:t>Mandel</a:t>
            </a:r>
            <a:r>
              <a:rPr lang="en-US" dirty="0"/>
              <a:t> et al.  </a:t>
            </a:r>
            <a:r>
              <a:rPr lang="en-US" i="1" dirty="0"/>
              <a:t>A </a:t>
            </a:r>
            <a:r>
              <a:rPr lang="en-US" i="1" dirty="0">
                <a:solidFill>
                  <a:srgbClr val="A9FFD2"/>
                </a:solidFill>
              </a:rPr>
              <a:t>multiwavelength</a:t>
            </a:r>
            <a:r>
              <a:rPr lang="en-US" i="1" dirty="0"/>
              <a:t> view of the new Galactic center transient MAXI J1744-294</a:t>
            </a:r>
            <a:r>
              <a:rPr lang="en-US" dirty="0"/>
              <a:t>  (arXiv:2509.14465; in review)</a:t>
            </a:r>
          </a:p>
          <a:p>
            <a:r>
              <a:rPr lang="en-US" dirty="0" err="1"/>
              <a:t>Marra</a:t>
            </a:r>
            <a:r>
              <a:rPr lang="en-US" dirty="0"/>
              <a:t> et al. </a:t>
            </a:r>
            <a:r>
              <a:rPr lang="en-US" i="1" dirty="0"/>
              <a:t>Exploring MAXI J1744-294: </a:t>
            </a:r>
            <a:r>
              <a:rPr lang="en-US" i="1" dirty="0">
                <a:solidFill>
                  <a:srgbClr val="A9FFD2"/>
                </a:solidFill>
              </a:rPr>
              <a:t>IXPE</a:t>
            </a:r>
            <a:r>
              <a:rPr lang="en-US" i="1" dirty="0"/>
              <a:t> insights into a Galactic Center X-ray Transient</a:t>
            </a:r>
            <a:r>
              <a:rPr lang="en-US" dirty="0"/>
              <a:t>  (2026)</a:t>
            </a:r>
          </a:p>
          <a:p>
            <a:r>
              <a:rPr lang="en-US" dirty="0"/>
              <a:t>Parra, </a:t>
            </a:r>
            <a:r>
              <a:rPr lang="en-US" b="1" dirty="0"/>
              <a:t>Mandel</a:t>
            </a:r>
            <a:r>
              <a:rPr lang="en-US" dirty="0"/>
              <a:t> et al.  </a:t>
            </a:r>
            <a:r>
              <a:rPr lang="en-US" i="1" dirty="0">
                <a:solidFill>
                  <a:srgbClr val="A9FFD2"/>
                </a:solidFill>
              </a:rPr>
              <a:t>XRISM</a:t>
            </a:r>
            <a:r>
              <a:rPr lang="en-US" i="1" dirty="0"/>
              <a:t> view of MAXI J1744-294 </a:t>
            </a:r>
            <a:r>
              <a:rPr lang="en-US" dirty="0"/>
              <a:t> (2026; in review)</a:t>
            </a:r>
            <a:endParaRPr lang="en-US" i="1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5FCCE0-9D23-BAA3-4A72-99F6A4A6B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005" y="4358089"/>
            <a:ext cx="1543232" cy="1543232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64F3B3C-31B3-CF1F-3146-A94011CA1F41}"/>
              </a:ext>
            </a:extLst>
          </p:cNvPr>
          <p:cNvSpPr txBox="1">
            <a:spLocks/>
          </p:cNvSpPr>
          <p:nvPr/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en" sz="133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592DF-FFC4-4AEB-52A8-2F3B58CDEAD1}"/>
              </a:ext>
            </a:extLst>
          </p:cNvPr>
          <p:cNvSpPr txBox="1"/>
          <p:nvPr/>
        </p:nvSpPr>
        <p:spPr>
          <a:xfrm>
            <a:off x="2639059" y="5907240"/>
            <a:ext cx="213712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FBFF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Mandel et al. (2026)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B2B6E3-7385-F73C-4032-451ED1A32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379" y="4358089"/>
            <a:ext cx="1543232" cy="15432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B41974-F299-A6D6-5768-8B1B1BFF9040}"/>
              </a:ext>
            </a:extLst>
          </p:cNvPr>
          <p:cNvSpPr txBox="1"/>
          <p:nvPr/>
        </p:nvSpPr>
        <p:spPr>
          <a:xfrm>
            <a:off x="8296587" y="5907240"/>
            <a:ext cx="191110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FBFF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Parra et al. (2026)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2E1089-F3DB-9555-0D8D-FEAC41381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0192" y="4358089"/>
            <a:ext cx="1543232" cy="15432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F0E95E-CFB3-18B9-FEDA-3DDA1C7CC4A6}"/>
              </a:ext>
            </a:extLst>
          </p:cNvPr>
          <p:cNvSpPr txBox="1"/>
          <p:nvPr/>
        </p:nvSpPr>
        <p:spPr>
          <a:xfrm>
            <a:off x="5526257" y="5901321"/>
            <a:ext cx="199125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FBFF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Marra et al. (2026)</a:t>
            </a:r>
          </a:p>
        </p:txBody>
      </p:sp>
    </p:spTree>
    <p:extLst>
      <p:ext uri="{BB962C8B-B14F-4D97-AF65-F5344CB8AC3E}">
        <p14:creationId xmlns:p14="http://schemas.microsoft.com/office/powerpoint/2010/main" val="1866967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AFBE3-693A-A75E-DD74-E0CDC8C6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533" y="136400"/>
            <a:ext cx="11159200" cy="990800"/>
          </a:xfrm>
        </p:spPr>
        <p:txBody>
          <a:bodyPr/>
          <a:lstStyle/>
          <a:p>
            <a:r>
              <a:rPr lang="en-US" dirty="0"/>
              <a:t>Spectral signatures of X-ray binaries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E57A4-9CD8-9D41-2897-B520FDBD90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11</a:t>
            </a:fld>
            <a:endParaRPr lang="en" dirty="0"/>
          </a:p>
        </p:txBody>
      </p:sp>
      <p:sp>
        <p:nvSpPr>
          <p:cNvPr id="26" name="Triangle 5">
            <a:extLst>
              <a:ext uri="{FF2B5EF4-FFF2-40B4-BE49-F238E27FC236}">
                <a16:creationId xmlns:a16="http://schemas.microsoft.com/office/drawing/2014/main" id="{BC3357D9-824A-11C5-9D92-426C716B2703}"/>
              </a:ext>
            </a:extLst>
          </p:cNvPr>
          <p:cNvSpPr/>
          <p:nvPr/>
        </p:nvSpPr>
        <p:spPr>
          <a:xfrm rot="5400000">
            <a:off x="1271944" y="2548546"/>
            <a:ext cx="2466472" cy="5010360"/>
          </a:xfrm>
          <a:custGeom>
            <a:avLst/>
            <a:gdLst>
              <a:gd name="connsiteX0" fmla="*/ 0 w 3429961"/>
              <a:gd name="connsiteY0" fmla="*/ 12192001 h 12192001"/>
              <a:gd name="connsiteX1" fmla="*/ 1714981 w 3429961"/>
              <a:gd name="connsiteY1" fmla="*/ 0 h 12192001"/>
              <a:gd name="connsiteX2" fmla="*/ 3429961 w 3429961"/>
              <a:gd name="connsiteY2" fmla="*/ 12192001 h 12192001"/>
              <a:gd name="connsiteX3" fmla="*/ 0 w 3429961"/>
              <a:gd name="connsiteY3" fmla="*/ 12192001 h 12192001"/>
              <a:gd name="connsiteX0" fmla="*/ 0 w 3429961"/>
              <a:gd name="connsiteY0" fmla="*/ 12192001 h 12192001"/>
              <a:gd name="connsiteX1" fmla="*/ 1714981 w 3429961"/>
              <a:gd name="connsiteY1" fmla="*/ 0 h 12192001"/>
              <a:gd name="connsiteX2" fmla="*/ 3429961 w 3429961"/>
              <a:gd name="connsiteY2" fmla="*/ 12192001 h 12192001"/>
              <a:gd name="connsiteX3" fmla="*/ 0 w 3429961"/>
              <a:gd name="connsiteY3" fmla="*/ 12192001 h 12192001"/>
              <a:gd name="connsiteX0" fmla="*/ 0 w 3429961"/>
              <a:gd name="connsiteY0" fmla="*/ 12192001 h 12192001"/>
              <a:gd name="connsiteX1" fmla="*/ 1714981 w 3429961"/>
              <a:gd name="connsiteY1" fmla="*/ 0 h 12192001"/>
              <a:gd name="connsiteX2" fmla="*/ 3429961 w 3429961"/>
              <a:gd name="connsiteY2" fmla="*/ 12192001 h 12192001"/>
              <a:gd name="connsiteX3" fmla="*/ 0 w 3429961"/>
              <a:gd name="connsiteY3" fmla="*/ 12192001 h 12192001"/>
              <a:gd name="connsiteX0" fmla="*/ 0 w 3429961"/>
              <a:gd name="connsiteY0" fmla="*/ 12192001 h 12192001"/>
              <a:gd name="connsiteX1" fmla="*/ 1714981 w 3429961"/>
              <a:gd name="connsiteY1" fmla="*/ 0 h 12192001"/>
              <a:gd name="connsiteX2" fmla="*/ 3429961 w 3429961"/>
              <a:gd name="connsiteY2" fmla="*/ 12192001 h 12192001"/>
              <a:gd name="connsiteX3" fmla="*/ 0 w 3429961"/>
              <a:gd name="connsiteY3" fmla="*/ 12192001 h 12192001"/>
              <a:gd name="connsiteX0" fmla="*/ 0 w 3429961"/>
              <a:gd name="connsiteY0" fmla="*/ 12192001 h 12192001"/>
              <a:gd name="connsiteX1" fmla="*/ 1714981 w 3429961"/>
              <a:gd name="connsiteY1" fmla="*/ 0 h 12192001"/>
              <a:gd name="connsiteX2" fmla="*/ 3429961 w 3429961"/>
              <a:gd name="connsiteY2" fmla="*/ 12192001 h 12192001"/>
              <a:gd name="connsiteX3" fmla="*/ 0 w 3429961"/>
              <a:gd name="connsiteY3" fmla="*/ 12192001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961" h="12192001">
                <a:moveTo>
                  <a:pt x="0" y="12192001"/>
                </a:moveTo>
                <a:cubicBezTo>
                  <a:pt x="1353713" y="8007685"/>
                  <a:pt x="1305793" y="4175399"/>
                  <a:pt x="1714981" y="0"/>
                </a:cubicBezTo>
                <a:cubicBezTo>
                  <a:pt x="2166292" y="4150644"/>
                  <a:pt x="1992027" y="7887369"/>
                  <a:pt x="3429961" y="12192001"/>
                </a:cubicBezTo>
                <a:lnTo>
                  <a:pt x="0" y="12192001"/>
                </a:lnTo>
                <a:close/>
              </a:path>
            </a:pathLst>
          </a:custGeom>
          <a:gradFill flip="none" rotWithShape="1">
            <a:gsLst>
              <a:gs pos="0">
                <a:srgbClr val="A3E4EC">
                  <a:lumMod val="20000"/>
                  <a:lumOff val="80000"/>
                </a:srgbClr>
              </a:gs>
              <a:gs pos="45000">
                <a:srgbClr val="009193"/>
              </a:gs>
              <a:gs pos="55000">
                <a:srgbClr val="009193"/>
              </a:gs>
              <a:gs pos="100000">
                <a:srgbClr val="A3E4EC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9E7D43-0497-EA40-111A-D5C278838425}"/>
              </a:ext>
            </a:extLst>
          </p:cNvPr>
          <p:cNvGrpSpPr/>
          <p:nvPr/>
        </p:nvGrpSpPr>
        <p:grpSpPr>
          <a:xfrm>
            <a:off x="2891482" y="2548545"/>
            <a:ext cx="9300520" cy="5010363"/>
            <a:chOff x="2891482" y="1496112"/>
            <a:chExt cx="9300520" cy="501036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CAF2111-AB6D-5312-0F7F-7E7876876299}"/>
                </a:ext>
              </a:extLst>
            </p:cNvPr>
            <p:cNvGrpSpPr/>
            <p:nvPr/>
          </p:nvGrpSpPr>
          <p:grpSpPr>
            <a:xfrm>
              <a:off x="2891482" y="1496112"/>
              <a:ext cx="9300520" cy="5010363"/>
              <a:chOff x="2891482" y="1496112"/>
              <a:chExt cx="9300520" cy="5010363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72B4D56-53FA-410B-FAEC-569A1EDDC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0819" y="1496112"/>
                <a:ext cx="5010363" cy="5010363"/>
              </a:xfrm>
              <a:prstGeom prst="ellipse">
                <a:avLst/>
              </a:prstGeom>
              <a:gradFill flip="none" rotWithShape="1">
                <a:gsLst>
                  <a:gs pos="0">
                    <a:srgbClr val="FF004A">
                      <a:alpha val="80000"/>
                    </a:srgbClr>
                  </a:gs>
                  <a:gs pos="24000">
                    <a:srgbClr val="FD5C76">
                      <a:alpha val="50000"/>
                    </a:srgbClr>
                  </a:gs>
                  <a:gs pos="48000">
                    <a:srgbClr val="F892A4">
                      <a:alpha val="20000"/>
                    </a:srgbClr>
                  </a:gs>
                  <a:gs pos="71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Triangle 5">
                <a:extLst>
                  <a:ext uri="{FF2B5EF4-FFF2-40B4-BE49-F238E27FC236}">
                    <a16:creationId xmlns:a16="http://schemas.microsoft.com/office/drawing/2014/main" id="{6B93C2B2-FB67-D572-763C-E779BDEA7691}"/>
                  </a:ext>
                </a:extLst>
              </p:cNvPr>
              <p:cNvSpPr/>
              <p:nvPr/>
            </p:nvSpPr>
            <p:spPr>
              <a:xfrm rot="16200000" flipH="1">
                <a:off x="8453586" y="1496115"/>
                <a:ext cx="2466472" cy="5010360"/>
              </a:xfrm>
              <a:custGeom>
                <a:avLst/>
                <a:gdLst>
                  <a:gd name="connsiteX0" fmla="*/ 0 w 3429961"/>
                  <a:gd name="connsiteY0" fmla="*/ 12192001 h 12192001"/>
                  <a:gd name="connsiteX1" fmla="*/ 1714981 w 3429961"/>
                  <a:gd name="connsiteY1" fmla="*/ 0 h 12192001"/>
                  <a:gd name="connsiteX2" fmla="*/ 3429961 w 3429961"/>
                  <a:gd name="connsiteY2" fmla="*/ 12192001 h 12192001"/>
                  <a:gd name="connsiteX3" fmla="*/ 0 w 3429961"/>
                  <a:gd name="connsiteY3" fmla="*/ 12192001 h 12192001"/>
                  <a:gd name="connsiteX0" fmla="*/ 0 w 3429961"/>
                  <a:gd name="connsiteY0" fmla="*/ 12192001 h 12192001"/>
                  <a:gd name="connsiteX1" fmla="*/ 1714981 w 3429961"/>
                  <a:gd name="connsiteY1" fmla="*/ 0 h 12192001"/>
                  <a:gd name="connsiteX2" fmla="*/ 3429961 w 3429961"/>
                  <a:gd name="connsiteY2" fmla="*/ 12192001 h 12192001"/>
                  <a:gd name="connsiteX3" fmla="*/ 0 w 3429961"/>
                  <a:gd name="connsiteY3" fmla="*/ 12192001 h 12192001"/>
                  <a:gd name="connsiteX0" fmla="*/ 0 w 3429961"/>
                  <a:gd name="connsiteY0" fmla="*/ 12192001 h 12192001"/>
                  <a:gd name="connsiteX1" fmla="*/ 1714981 w 3429961"/>
                  <a:gd name="connsiteY1" fmla="*/ 0 h 12192001"/>
                  <a:gd name="connsiteX2" fmla="*/ 3429961 w 3429961"/>
                  <a:gd name="connsiteY2" fmla="*/ 12192001 h 12192001"/>
                  <a:gd name="connsiteX3" fmla="*/ 0 w 3429961"/>
                  <a:gd name="connsiteY3" fmla="*/ 12192001 h 12192001"/>
                  <a:gd name="connsiteX0" fmla="*/ 0 w 3429961"/>
                  <a:gd name="connsiteY0" fmla="*/ 12192001 h 12192001"/>
                  <a:gd name="connsiteX1" fmla="*/ 1714981 w 3429961"/>
                  <a:gd name="connsiteY1" fmla="*/ 0 h 12192001"/>
                  <a:gd name="connsiteX2" fmla="*/ 3429961 w 3429961"/>
                  <a:gd name="connsiteY2" fmla="*/ 12192001 h 12192001"/>
                  <a:gd name="connsiteX3" fmla="*/ 0 w 3429961"/>
                  <a:gd name="connsiteY3" fmla="*/ 12192001 h 12192001"/>
                  <a:gd name="connsiteX0" fmla="*/ 0 w 3429961"/>
                  <a:gd name="connsiteY0" fmla="*/ 12192001 h 12192001"/>
                  <a:gd name="connsiteX1" fmla="*/ 1714981 w 3429961"/>
                  <a:gd name="connsiteY1" fmla="*/ 0 h 12192001"/>
                  <a:gd name="connsiteX2" fmla="*/ 3429961 w 3429961"/>
                  <a:gd name="connsiteY2" fmla="*/ 12192001 h 12192001"/>
                  <a:gd name="connsiteX3" fmla="*/ 0 w 3429961"/>
                  <a:gd name="connsiteY3" fmla="*/ 12192001 h 12192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961" h="12192001">
                    <a:moveTo>
                      <a:pt x="0" y="12192001"/>
                    </a:moveTo>
                    <a:cubicBezTo>
                      <a:pt x="1353713" y="8007685"/>
                      <a:pt x="1305793" y="4175399"/>
                      <a:pt x="1714981" y="0"/>
                    </a:cubicBezTo>
                    <a:cubicBezTo>
                      <a:pt x="2166292" y="4150644"/>
                      <a:pt x="1992027" y="7887369"/>
                      <a:pt x="3429961" y="12192001"/>
                    </a:cubicBezTo>
                    <a:lnTo>
                      <a:pt x="0" y="1219200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A3E4EC">
                      <a:lumMod val="20000"/>
                      <a:lumOff val="80000"/>
                    </a:srgbClr>
                  </a:gs>
                  <a:gs pos="45000">
                    <a:srgbClr val="009193"/>
                  </a:gs>
                  <a:gs pos="55000">
                    <a:srgbClr val="009193"/>
                  </a:gs>
                  <a:gs pos="100000">
                    <a:srgbClr val="A3E4EC">
                      <a:lumMod val="20000"/>
                      <a:lumOff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D96FD5B-FA36-426A-E08D-A899588F77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67400" y="3772694"/>
                <a:ext cx="457200" cy="4572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Curved Connector 13">
                <a:extLst>
                  <a:ext uri="{FF2B5EF4-FFF2-40B4-BE49-F238E27FC236}">
                    <a16:creationId xmlns:a16="http://schemas.microsoft.com/office/drawing/2014/main" id="{B14D447D-028D-23A3-1C5B-9BB24D01DEE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7136591" y="3393375"/>
                <a:ext cx="723482" cy="572291"/>
              </a:xfrm>
              <a:prstGeom prst="curvedConnector3">
                <a:avLst/>
              </a:prstGeom>
              <a:ln w="19050">
                <a:solidFill>
                  <a:srgbClr val="73FEFF"/>
                </a:solidFill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Curved Connector 14">
                <a:extLst>
                  <a:ext uri="{FF2B5EF4-FFF2-40B4-BE49-F238E27FC236}">
                    <a16:creationId xmlns:a16="http://schemas.microsoft.com/office/drawing/2014/main" id="{C02D0DC2-76DE-4104-4ABA-0FB8B3DFC76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6475389" y="2652087"/>
                <a:ext cx="904852" cy="397988"/>
              </a:xfrm>
              <a:prstGeom prst="curvedConnector3">
                <a:avLst/>
              </a:prstGeom>
              <a:ln w="19050">
                <a:solidFill>
                  <a:srgbClr val="FF004A"/>
                </a:solidFill>
                <a:prstDash val="dash"/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Curved Connector 15">
                <a:extLst>
                  <a:ext uri="{FF2B5EF4-FFF2-40B4-BE49-F238E27FC236}">
                    <a16:creationId xmlns:a16="http://schemas.microsoft.com/office/drawing/2014/main" id="{2A082FD6-8C06-7148-1F32-CA4D62E6F1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10377" y="2768224"/>
                <a:ext cx="971165" cy="776325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rgbClr val="FF004A"/>
                </a:solidFill>
                <a:prstDash val="dash"/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Curved Connector 16">
                <a:extLst>
                  <a:ext uri="{FF2B5EF4-FFF2-40B4-BE49-F238E27FC236}">
                    <a16:creationId xmlns:a16="http://schemas.microsoft.com/office/drawing/2014/main" id="{27907F69-C2B3-1421-EBA8-54047BAEAAD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7238920" y="4323989"/>
                <a:ext cx="881501" cy="693310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rgbClr val="FF0071"/>
                </a:solidFill>
                <a:prstDash val="dash"/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Curved Connector 9">
                <a:extLst>
                  <a:ext uri="{FF2B5EF4-FFF2-40B4-BE49-F238E27FC236}">
                    <a16:creationId xmlns:a16="http://schemas.microsoft.com/office/drawing/2014/main" id="{94ACD0D0-AA62-FB09-68BC-F69D9565588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2846170" y="3352801"/>
                <a:ext cx="770245" cy="333632"/>
              </a:xfrm>
              <a:prstGeom prst="curvedConnector3">
                <a:avLst/>
              </a:prstGeom>
              <a:ln w="19050">
                <a:solidFill>
                  <a:srgbClr val="73FEFF"/>
                </a:solidFill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Curved Connector 10">
                <a:extLst>
                  <a:ext uri="{FF2B5EF4-FFF2-40B4-BE49-F238E27FC236}">
                    <a16:creationId xmlns:a16="http://schemas.microsoft.com/office/drawing/2014/main" id="{0902932F-61D3-EA75-DF8B-3C37E2E70C9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3939745" y="3585520"/>
                <a:ext cx="498394" cy="444846"/>
              </a:xfrm>
              <a:prstGeom prst="curvedConnector3">
                <a:avLst/>
              </a:prstGeom>
              <a:ln w="19050">
                <a:solidFill>
                  <a:srgbClr val="73FEFF"/>
                </a:solidFill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Curved Connector 11">
                <a:extLst>
                  <a:ext uri="{FF2B5EF4-FFF2-40B4-BE49-F238E27FC236}">
                    <a16:creationId xmlns:a16="http://schemas.microsoft.com/office/drawing/2014/main" id="{F4019424-16AD-D59A-3EAF-77DAC70B685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891482" y="4057139"/>
                <a:ext cx="659027" cy="650650"/>
              </a:xfrm>
              <a:prstGeom prst="curvedConnector3">
                <a:avLst/>
              </a:prstGeom>
              <a:ln w="19050">
                <a:solidFill>
                  <a:srgbClr val="73FEFF"/>
                </a:solidFill>
                <a:tailEnd type="stealth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DD5E22CA-38D5-C478-090B-649AFBDCA21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88696" y="3100963"/>
              <a:ext cx="873182" cy="762249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0071"/>
              </a:solidFill>
              <a:prstDash val="dash"/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F6B79E1E-7BDE-E879-F8AA-1EF517A7B0EF}"/>
                </a:ext>
              </a:extLst>
            </p:cNvPr>
            <p:cNvCxnSpPr>
              <a:cxnSpLocks/>
            </p:cNvCxnSpPr>
            <p:nvPr/>
          </p:nvCxnSpPr>
          <p:spPr>
            <a:xfrm>
              <a:off x="6324600" y="4394794"/>
              <a:ext cx="971165" cy="77632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004A"/>
              </a:solidFill>
              <a:prstDash val="dash"/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urved Connector 20">
              <a:extLst>
                <a:ext uri="{FF2B5EF4-FFF2-40B4-BE49-F238E27FC236}">
                  <a16:creationId xmlns:a16="http://schemas.microsoft.com/office/drawing/2014/main" id="{BEB7FF1D-BA76-5F87-766A-BCABB61EEB4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469143" y="4818019"/>
              <a:ext cx="971165" cy="77632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004A"/>
              </a:solidFill>
              <a:prstDash val="dash"/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urved Connector 21">
              <a:extLst>
                <a:ext uri="{FF2B5EF4-FFF2-40B4-BE49-F238E27FC236}">
                  <a16:creationId xmlns:a16="http://schemas.microsoft.com/office/drawing/2014/main" id="{05017BD7-598C-9C25-D925-8CF0060E9BB5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4577296" y="4067638"/>
              <a:ext cx="723482" cy="572291"/>
            </a:xfrm>
            <a:prstGeom prst="curvedConnector3">
              <a:avLst/>
            </a:prstGeom>
            <a:ln w="19050">
              <a:solidFill>
                <a:srgbClr val="73FEFF"/>
              </a:solidFill>
              <a:tailEnd type="stealth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2E47FE53-B7A1-E758-DE37-13AA0E197300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4369" y="4470846"/>
            <a:ext cx="697943" cy="426608"/>
          </a:xfrm>
          <a:prstGeom prst="curvedConnector3">
            <a:avLst/>
          </a:prstGeom>
          <a:ln w="19050">
            <a:solidFill>
              <a:srgbClr val="D883FF"/>
            </a:solidFill>
            <a:prstDash val="sysDot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911CA3B9-E7AC-2F0F-D159-AA230511F8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952637" y="4420924"/>
            <a:ext cx="881501" cy="693310"/>
          </a:xfrm>
          <a:prstGeom prst="curvedConnector3">
            <a:avLst>
              <a:gd name="adj1" fmla="val 50000"/>
            </a:avLst>
          </a:prstGeom>
          <a:ln w="19050">
            <a:solidFill>
              <a:srgbClr val="D883FF"/>
            </a:solidFill>
            <a:prstDash val="sysDot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010A6FF9-E649-3A3E-0DED-29FDE9B05D12}"/>
              </a:ext>
            </a:extLst>
          </p:cNvPr>
          <p:cNvCxnSpPr>
            <a:cxnSpLocks/>
          </p:cNvCxnSpPr>
          <p:nvPr/>
        </p:nvCxnSpPr>
        <p:spPr>
          <a:xfrm rot="5400000">
            <a:off x="3664786" y="5178493"/>
            <a:ext cx="873182" cy="762249"/>
          </a:xfrm>
          <a:prstGeom prst="curvedConnector3">
            <a:avLst>
              <a:gd name="adj1" fmla="val 50000"/>
            </a:avLst>
          </a:prstGeom>
          <a:ln w="19050">
            <a:solidFill>
              <a:srgbClr val="D883FF"/>
            </a:solidFill>
            <a:prstDash val="sysDot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41A1EFB0-E829-3614-4B38-55DA9F56E242}"/>
              </a:ext>
            </a:extLst>
          </p:cNvPr>
          <p:cNvCxnSpPr>
            <a:cxnSpLocks/>
          </p:cNvCxnSpPr>
          <p:nvPr/>
        </p:nvCxnSpPr>
        <p:spPr>
          <a:xfrm rot="16200000" flipV="1">
            <a:off x="4346670" y="5292985"/>
            <a:ext cx="697943" cy="426608"/>
          </a:xfrm>
          <a:prstGeom prst="curvedConnector3">
            <a:avLst/>
          </a:prstGeom>
          <a:ln w="19050">
            <a:solidFill>
              <a:srgbClr val="FF0071"/>
            </a:solidFill>
            <a:prstDash val="dash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urved Connector 27">
            <a:extLst>
              <a:ext uri="{FF2B5EF4-FFF2-40B4-BE49-F238E27FC236}">
                <a16:creationId xmlns:a16="http://schemas.microsoft.com/office/drawing/2014/main" id="{03A8D581-7E74-E395-27E0-CC0248591BE4}"/>
              </a:ext>
            </a:extLst>
          </p:cNvPr>
          <p:cNvCxnSpPr>
            <a:cxnSpLocks/>
          </p:cNvCxnSpPr>
          <p:nvPr/>
        </p:nvCxnSpPr>
        <p:spPr>
          <a:xfrm rot="5400000">
            <a:off x="7051341" y="5170774"/>
            <a:ext cx="650650" cy="524347"/>
          </a:xfrm>
          <a:prstGeom prst="curvedConnector3">
            <a:avLst/>
          </a:prstGeom>
          <a:ln w="19050">
            <a:solidFill>
              <a:srgbClr val="73FEFF"/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2FDC36A-68C5-39C2-6F71-55D2697E0F17}"/>
              </a:ext>
            </a:extLst>
          </p:cNvPr>
          <p:cNvSpPr txBox="1">
            <a:spLocks/>
          </p:cNvSpPr>
          <p:nvPr/>
        </p:nvSpPr>
        <p:spPr>
          <a:xfrm>
            <a:off x="270934" y="1134318"/>
            <a:ext cx="11531598" cy="2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>
              <a:lnSpc>
                <a:spcPct val="115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Char char="▪"/>
              <a:defRPr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1219170" marR="0" lvl="1" indent="-423323" algn="l" rtl="0">
              <a:lnSpc>
                <a:spcPct val="115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▪"/>
              <a:defRPr sz="1867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828754" marR="0" lvl="2" indent="-423323" algn="l" rtl="0">
              <a:lnSpc>
                <a:spcPct val="115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•"/>
              <a:defRPr sz="1867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2438339" marR="0" lvl="3" indent="-423323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Char char="–"/>
              <a:defRPr sz="1867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3047924" marR="0" lvl="4" indent="-440256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Times New Roman"/>
              <a:buChar char="–"/>
              <a:defRPr sz="2133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3657509" marR="0" lvl="5" indent="-465655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4267093" marR="0" lvl="6" indent="-465655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876678" marR="0" lvl="7" indent="-465655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5486263" marR="0" lvl="8" indent="-465655" algn="l" rtl="0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Times New Roman"/>
              <a:buChar char="–"/>
              <a:defRPr sz="2533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F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emission from the accretion </a:t>
            </a:r>
            <a:r>
              <a:rPr lang="en-US" sz="2400" b="1" dirty="0">
                <a:solidFill>
                  <a:srgbClr val="00F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multi-color blackbody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 scattering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solidFill>
                  <a:srgbClr val="00F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disk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photons by </a:t>
            </a:r>
            <a:r>
              <a:rPr lang="en-US" sz="2400" b="1" dirty="0">
                <a:solidFill>
                  <a:srgbClr val="FF00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</a:t>
            </a:r>
            <a:r>
              <a:rPr lang="en-US" sz="2400" b="1" dirty="0">
                <a:solidFill>
                  <a:srgbClr val="E4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/>
              <a:t>⇒ </a:t>
            </a:r>
            <a:r>
              <a:rPr lang="en-US" sz="2400" dirty="0">
                <a:solidFill>
                  <a:srgbClr val="FF00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non-thermal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(power-law)</a:t>
            </a:r>
            <a:endParaRPr lang="en-US" sz="2400" dirty="0">
              <a:solidFill>
                <a:srgbClr val="E4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D8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2400" dirty="0">
                <a:solidFill>
                  <a:srgbClr val="FF00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Comptonized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photons off the </a:t>
            </a:r>
            <a:r>
              <a:rPr lang="en-US" sz="2400" dirty="0">
                <a:solidFill>
                  <a:srgbClr val="00FB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/>
              <a:t>⇒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D88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emission &amp; Compton hump</a:t>
            </a:r>
            <a:endParaRPr lang="en-US" sz="2400" dirty="0">
              <a:solidFill>
                <a:srgbClr val="D88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4CAC55C-1D42-A2F6-044C-52D59CBA5706}"/>
              </a:ext>
            </a:extLst>
          </p:cNvPr>
          <p:cNvSpPr txBox="1"/>
          <p:nvPr/>
        </p:nvSpPr>
        <p:spPr>
          <a:xfrm>
            <a:off x="2676058" y="3761970"/>
            <a:ext cx="742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FB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035F88-C29E-FE8B-34AF-0C87A9F6CD40}"/>
              </a:ext>
            </a:extLst>
          </p:cNvPr>
          <p:cNvSpPr txBox="1"/>
          <p:nvPr/>
        </p:nvSpPr>
        <p:spPr>
          <a:xfrm>
            <a:off x="4655818" y="3321453"/>
            <a:ext cx="207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4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COMPTONIZED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BC7D09-C907-AF89-07F0-C3CEDD13F926}"/>
              </a:ext>
            </a:extLst>
          </p:cNvPr>
          <p:cNvSpPr txBox="1"/>
          <p:nvPr/>
        </p:nvSpPr>
        <p:spPr>
          <a:xfrm>
            <a:off x="7942408" y="3892566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D883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REFLECTED</a:t>
            </a:r>
          </a:p>
        </p:txBody>
      </p:sp>
    </p:spTree>
    <p:extLst>
      <p:ext uri="{BB962C8B-B14F-4D97-AF65-F5344CB8AC3E}">
        <p14:creationId xmlns:p14="http://schemas.microsoft.com/office/powerpoint/2010/main" val="352059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0" y="562177"/>
            <a:ext cx="12191999" cy="11948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Spectra: soft thermal (disk blackbody) + hard nonthermal (Comptonization) + reflection components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-100" y="2035628"/>
            <a:ext cx="5876793" cy="408577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Absorbed </a:t>
            </a:r>
            <a:r>
              <a:rPr lang="en" sz="2400" dirty="0" err="1"/>
              <a:t>thcomp</a:t>
            </a:r>
            <a:r>
              <a:rPr lang="en" sz="2400" dirty="0"/>
              <a:t>*</a:t>
            </a:r>
            <a:r>
              <a:rPr lang="en" sz="2400" dirty="0" err="1"/>
              <a:t>diskbb+Gauss</a:t>
            </a:r>
            <a:r>
              <a:rPr lang="en" sz="2400" dirty="0"/>
              <a:t> (</a:t>
            </a:r>
            <a:r>
              <a:rPr lang="en" sz="2400" i="1" dirty="0"/>
              <a:t>r</a:t>
            </a:r>
            <a:r>
              <a:rPr lang="en" sz="2400" dirty="0"/>
              <a:t>𝜒</a:t>
            </a:r>
            <a:r>
              <a:rPr lang="en" sz="2400" baseline="30000" dirty="0"/>
              <a:t>2</a:t>
            </a:r>
            <a:r>
              <a:rPr lang="en" sz="2400" dirty="0"/>
              <a:t>/</a:t>
            </a:r>
            <a:r>
              <a:rPr lang="en" sz="2400" dirty="0" err="1"/>
              <a:t>dof</a:t>
            </a:r>
            <a:r>
              <a:rPr lang="en" sz="2400" dirty="0"/>
              <a:t> ~1.17/121)</a:t>
            </a:r>
            <a:endParaRPr sz="2400" dirty="0"/>
          </a:p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Significant residuals at </a:t>
            </a:r>
            <a:r>
              <a:rPr lang="en" sz="2400" i="1" dirty="0"/>
              <a:t>E</a:t>
            </a:r>
            <a:r>
              <a:rPr lang="en" sz="2400" dirty="0"/>
              <a:t> &gt; 30 keV ⇒ reflection component (Compton hump)</a:t>
            </a:r>
            <a:endParaRPr sz="2400" dirty="0"/>
          </a:p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Flux = 4x10</a:t>
            </a:r>
            <a:r>
              <a:rPr lang="en" sz="2400" baseline="30000" dirty="0"/>
              <a:t>-9</a:t>
            </a:r>
            <a:r>
              <a:rPr lang="en" sz="2400" dirty="0"/>
              <a:t> erg/cm</a:t>
            </a:r>
            <a:r>
              <a:rPr lang="en" sz="2400" baseline="30000" dirty="0"/>
              <a:t>2</a:t>
            </a:r>
            <a:r>
              <a:rPr lang="en" sz="2400" dirty="0"/>
              <a:t>/s (2-10 keV)  ⇒     </a:t>
            </a:r>
            <a:endParaRPr sz="2400" dirty="0"/>
          </a:p>
          <a:p>
            <a:pPr indent="0">
              <a:lnSpc>
                <a:spcPct val="100000"/>
              </a:lnSpc>
              <a:spcBef>
                <a:spcPts val="0"/>
              </a:spcBef>
              <a:buSzPts val="1018"/>
              <a:buNone/>
            </a:pPr>
            <a:r>
              <a:rPr lang="en" sz="2400" i="1" dirty="0"/>
              <a:t>L</a:t>
            </a:r>
            <a:r>
              <a:rPr lang="en" sz="2400" baseline="-25000" dirty="0"/>
              <a:t>X</a:t>
            </a:r>
            <a:r>
              <a:rPr lang="en" sz="2400" dirty="0"/>
              <a:t> ~3e37 erg/s (for 8 kpc distance)</a:t>
            </a:r>
            <a:endParaRPr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77164E-0F7B-420C-322E-67E0ECF90FB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12</a:t>
            </a:fld>
            <a:endParaRPr lang="en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A17CB1F-9F77-DAC3-8945-89D63D04B530}"/>
              </a:ext>
            </a:extLst>
          </p:cNvPr>
          <p:cNvGrpSpPr>
            <a:grpSpLocks noChangeAspect="1"/>
          </p:cNvGrpSpPr>
          <p:nvPr/>
        </p:nvGrpSpPr>
        <p:grpSpPr>
          <a:xfrm>
            <a:off x="5880704" y="1873406"/>
            <a:ext cx="6004351" cy="4422418"/>
            <a:chOff x="7002966" y="2035628"/>
            <a:chExt cx="4653205" cy="3427251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D16DD4B-1DAF-A730-E8AE-7C9B86FDA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2966" y="2035628"/>
              <a:ext cx="4617690" cy="3427251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2BD7758-BECC-F036-B4DD-CF99D49C167F}"/>
                </a:ext>
              </a:extLst>
            </p:cNvPr>
            <p:cNvSpPr/>
            <p:nvPr/>
          </p:nvSpPr>
          <p:spPr>
            <a:xfrm>
              <a:off x="8836293" y="2232872"/>
              <a:ext cx="2575711" cy="20615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A95C71E-C18A-56A4-09D6-413C9B8D4496}"/>
                </a:ext>
              </a:extLst>
            </p:cNvPr>
            <p:cNvSpPr/>
            <p:nvPr/>
          </p:nvSpPr>
          <p:spPr>
            <a:xfrm>
              <a:off x="9660158" y="2748736"/>
              <a:ext cx="1718650" cy="58205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4A37BD7-327C-282C-9563-24883A1D66D0}"/>
                </a:ext>
              </a:extLst>
            </p:cNvPr>
            <p:cNvSpPr/>
            <p:nvPr/>
          </p:nvSpPr>
          <p:spPr>
            <a:xfrm>
              <a:off x="7593161" y="3394162"/>
              <a:ext cx="1116383" cy="52169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3/3/25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Google Shape;130;p23">
                  <a:extLst>
                    <a:ext uri="{FF2B5EF4-FFF2-40B4-BE49-F238E27FC236}">
                      <a16:creationId xmlns:a16="http://schemas.microsoft.com/office/drawing/2014/main" id="{08632BDA-80EB-4874-B968-032A42298012}"/>
                    </a:ext>
                  </a:extLst>
                </p:cNvPr>
                <p:cNvSpPr txBox="1"/>
                <p:nvPr/>
              </p:nvSpPr>
              <p:spPr>
                <a:xfrm>
                  <a:off x="9517104" y="2062501"/>
                  <a:ext cx="2139067" cy="133368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spAutoFit/>
                </a:bodyPr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lang="en-US" sz="1500" i="1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</a:t>
                  </a:r>
                  <a:r>
                    <a:rPr lang="en-US" sz="1500" i="1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n</a:t>
                  </a:r>
                  <a:r>
                    <a:rPr lang="en-US" sz="1500" i="1" baseline="-25000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H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 = (1.71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0.02)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×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10</a:t>
                  </a:r>
                  <a:r>
                    <a:rPr lang="en-US" sz="1500" baseline="30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23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cm</a:t>
                  </a:r>
                  <a:r>
                    <a:rPr lang="en-US" sz="1500" baseline="30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-2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i="1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kT</a:t>
                  </a:r>
                  <a:r>
                    <a:rPr lang="en-US" sz="1500" baseline="-25000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in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 = 0.61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0.01 keV 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𝛤    = 2.62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0.16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i="1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E</a:t>
                  </a:r>
                  <a:r>
                    <a:rPr lang="en-US" sz="1500" baseline="-25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line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= 6.67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0.03 keV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𝜎    = 0.01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0.04 keV</a:t>
                  </a:r>
                </a:p>
              </p:txBody>
            </p:sp>
          </mc:Choice>
          <mc:Fallback xmlns="">
            <p:sp>
              <p:nvSpPr>
                <p:cNvPr id="50" name="Google Shape;130;p23">
                  <a:extLst>
                    <a:ext uri="{FF2B5EF4-FFF2-40B4-BE49-F238E27FC236}">
                      <a16:creationId xmlns:a16="http://schemas.microsoft.com/office/drawing/2014/main" id="{08632BDA-80EB-4874-B968-032A422980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7104" y="2062501"/>
                  <a:ext cx="2139067" cy="13336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E9CCD50-C4B8-341D-DE3D-CCDBAED12CBC}"/>
                </a:ext>
              </a:extLst>
            </p:cNvPr>
            <p:cNvSpPr txBox="1"/>
            <p:nvPr/>
          </p:nvSpPr>
          <p:spPr>
            <a:xfrm>
              <a:off x="7586838" y="2783019"/>
              <a:ext cx="1122080" cy="5606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srgbClr val="8EFA00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</a:t>
              </a: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 XMM/EPIC PN</a:t>
              </a:r>
            </a:p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 NuSTAR/FPMA</a:t>
              </a:r>
            </a:p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srgbClr val="FF0000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</a:t>
              </a: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 NuSTAR/FPMB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27F67A15-16CC-8622-99AD-5A343774F0F7}"/>
              </a:ext>
            </a:extLst>
          </p:cNvPr>
          <p:cNvSpPr/>
          <p:nvPr/>
        </p:nvSpPr>
        <p:spPr>
          <a:xfrm>
            <a:off x="10292576" y="5229921"/>
            <a:ext cx="1410672" cy="5357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17C2A2-E4F4-854A-79A9-31D0EF06876F}"/>
              </a:ext>
            </a:extLst>
          </p:cNvPr>
          <p:cNvSpPr txBox="1"/>
          <p:nvPr/>
        </p:nvSpPr>
        <p:spPr>
          <a:xfrm>
            <a:off x="10002643" y="5159435"/>
            <a:ext cx="1712476" cy="933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t>Compton reflection hump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08C7C6-1496-2FAF-3D87-6558556EA6BA}"/>
              </a:ext>
            </a:extLst>
          </p:cNvPr>
          <p:cNvCxnSpPr>
            <a:cxnSpLocks/>
          </p:cNvCxnSpPr>
          <p:nvPr/>
        </p:nvCxnSpPr>
        <p:spPr>
          <a:xfrm>
            <a:off x="8246372" y="3017520"/>
            <a:ext cx="548378" cy="1373505"/>
          </a:xfrm>
          <a:prstGeom prst="line">
            <a:avLst/>
          </a:prstGeom>
          <a:ln>
            <a:solidFill>
              <a:srgbClr val="00FB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p Arrow 7">
            <a:extLst>
              <a:ext uri="{FF2B5EF4-FFF2-40B4-BE49-F238E27FC236}">
                <a16:creationId xmlns:a16="http://schemas.microsoft.com/office/drawing/2014/main" id="{AC82D7C3-1158-EAB4-3F39-95466CDC0F7D}"/>
              </a:ext>
            </a:extLst>
          </p:cNvPr>
          <p:cNvSpPr/>
          <p:nvPr/>
        </p:nvSpPr>
        <p:spPr>
          <a:xfrm>
            <a:off x="7993111" y="4411329"/>
            <a:ext cx="293116" cy="488982"/>
          </a:xfrm>
          <a:prstGeom prst="upArrow">
            <a:avLst>
              <a:gd name="adj1" fmla="val 44759"/>
              <a:gd name="adj2" fmla="val 57862"/>
            </a:avLst>
          </a:prstGeom>
          <a:solidFill>
            <a:srgbClr val="0432FF">
              <a:alpha val="29804"/>
            </a:srgb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2729EBDA-902E-13A1-4DF9-52666493E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>
            <a:extLst>
              <a:ext uri="{FF2B5EF4-FFF2-40B4-BE49-F238E27FC236}">
                <a16:creationId xmlns:a16="http://schemas.microsoft.com/office/drawing/2014/main" id="{718C15AF-5117-9901-4740-DBD1F80887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62177"/>
            <a:ext cx="12191999" cy="11948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Spectra: soft thermal (disk blackbody) + hard nonthermal (Comptonization) + reflection components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128" name="Google Shape;128;p23">
            <a:extLst>
              <a:ext uri="{FF2B5EF4-FFF2-40B4-BE49-F238E27FC236}">
                <a16:creationId xmlns:a16="http://schemas.microsoft.com/office/drawing/2014/main" id="{C616A1AF-BF32-EC18-1AC3-D529BDDAD9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100" y="2035628"/>
            <a:ext cx="5876793" cy="408577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Absorbed </a:t>
            </a:r>
            <a:r>
              <a:rPr lang="en" sz="2400" dirty="0" err="1"/>
              <a:t>thcomp</a:t>
            </a:r>
            <a:r>
              <a:rPr lang="en" sz="2400" dirty="0"/>
              <a:t>*</a:t>
            </a:r>
            <a:r>
              <a:rPr lang="en" sz="2400" dirty="0" err="1"/>
              <a:t>diskbb+Gauss</a:t>
            </a:r>
            <a:r>
              <a:rPr lang="en" sz="2400" dirty="0"/>
              <a:t> (</a:t>
            </a:r>
            <a:r>
              <a:rPr lang="en" sz="2400" i="1" dirty="0"/>
              <a:t>r</a:t>
            </a:r>
            <a:r>
              <a:rPr lang="en" sz="2400" dirty="0"/>
              <a:t>𝜒</a:t>
            </a:r>
            <a:r>
              <a:rPr lang="en" sz="2400" baseline="30000" dirty="0"/>
              <a:t>2</a:t>
            </a:r>
            <a:r>
              <a:rPr lang="en" sz="2400" dirty="0"/>
              <a:t>/</a:t>
            </a:r>
            <a:r>
              <a:rPr lang="en" sz="2400" dirty="0" err="1"/>
              <a:t>dof</a:t>
            </a:r>
            <a:r>
              <a:rPr lang="en" sz="2400" dirty="0"/>
              <a:t> ~1.17/121)</a:t>
            </a:r>
            <a:endParaRPr sz="2400" dirty="0"/>
          </a:p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Significant residuals at </a:t>
            </a:r>
            <a:r>
              <a:rPr lang="en" sz="2400" i="1" dirty="0"/>
              <a:t>E</a:t>
            </a:r>
            <a:r>
              <a:rPr lang="en" sz="2400" dirty="0"/>
              <a:t> &gt; 30 keV ⇒ reflection component (Compton hump)</a:t>
            </a:r>
            <a:endParaRPr sz="2400" dirty="0"/>
          </a:p>
          <a:p>
            <a:pPr indent="-485551">
              <a:lnSpc>
                <a:spcPct val="100000"/>
              </a:lnSpc>
              <a:spcBef>
                <a:spcPts val="1600"/>
              </a:spcBef>
              <a:buSzPts val="2135"/>
              <a:buFont typeface="Arial" panose="020B0604020202020204" pitchFamily="34" charset="0"/>
              <a:buChar char="•"/>
            </a:pPr>
            <a:r>
              <a:rPr lang="en" sz="2400" dirty="0"/>
              <a:t>Flux = 4x10</a:t>
            </a:r>
            <a:r>
              <a:rPr lang="en" sz="2400" baseline="30000" dirty="0"/>
              <a:t>-9</a:t>
            </a:r>
            <a:r>
              <a:rPr lang="en" sz="2400" dirty="0"/>
              <a:t> erg/cm</a:t>
            </a:r>
            <a:r>
              <a:rPr lang="en" sz="2400" baseline="30000" dirty="0"/>
              <a:t>2</a:t>
            </a:r>
            <a:r>
              <a:rPr lang="en" sz="2400" dirty="0"/>
              <a:t>/s (2-10 keV)  ⇒     </a:t>
            </a:r>
            <a:endParaRPr sz="2400" dirty="0"/>
          </a:p>
          <a:p>
            <a:pPr indent="0">
              <a:lnSpc>
                <a:spcPct val="100000"/>
              </a:lnSpc>
              <a:spcBef>
                <a:spcPts val="0"/>
              </a:spcBef>
              <a:buSzPts val="1018"/>
              <a:buNone/>
            </a:pPr>
            <a:r>
              <a:rPr lang="en" sz="2400" i="1" dirty="0"/>
              <a:t>L</a:t>
            </a:r>
            <a:r>
              <a:rPr lang="en" sz="2400" baseline="-25000" dirty="0"/>
              <a:t>X</a:t>
            </a:r>
            <a:r>
              <a:rPr lang="en" sz="2400" dirty="0"/>
              <a:t> ~3e37 erg/s (for 8 kpc distance)</a:t>
            </a:r>
            <a:endParaRPr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AACA7B-70B9-E17B-5BD6-FDA095E569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21833D0-9552-C047-4C2D-F18E2AC98006}"/>
              </a:ext>
            </a:extLst>
          </p:cNvPr>
          <p:cNvGrpSpPr>
            <a:grpSpLocks noChangeAspect="1"/>
          </p:cNvGrpSpPr>
          <p:nvPr/>
        </p:nvGrpSpPr>
        <p:grpSpPr>
          <a:xfrm>
            <a:off x="5880704" y="1873406"/>
            <a:ext cx="6004351" cy="4422418"/>
            <a:chOff x="7002966" y="2035628"/>
            <a:chExt cx="4653205" cy="3427251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12480182-25AE-97EA-36C7-4EADC6810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2966" y="2035628"/>
              <a:ext cx="4617690" cy="3427251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DC5BBBE-6D15-83C1-C5D9-39B67C8988F8}"/>
                </a:ext>
              </a:extLst>
            </p:cNvPr>
            <p:cNvSpPr/>
            <p:nvPr/>
          </p:nvSpPr>
          <p:spPr>
            <a:xfrm>
              <a:off x="8836293" y="2232872"/>
              <a:ext cx="2575711" cy="20615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3E4AC57-580D-C303-9889-914994CDE52B}"/>
                </a:ext>
              </a:extLst>
            </p:cNvPr>
            <p:cNvSpPr/>
            <p:nvPr/>
          </p:nvSpPr>
          <p:spPr>
            <a:xfrm>
              <a:off x="9660158" y="2748736"/>
              <a:ext cx="1718650" cy="58205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0E77DBA-2986-E3A5-AE46-49C10052181B}"/>
                </a:ext>
              </a:extLst>
            </p:cNvPr>
            <p:cNvSpPr/>
            <p:nvPr/>
          </p:nvSpPr>
          <p:spPr>
            <a:xfrm>
              <a:off x="7593161" y="3394162"/>
              <a:ext cx="1116383" cy="52169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3/3/25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Google Shape;130;p23">
                  <a:extLst>
                    <a:ext uri="{FF2B5EF4-FFF2-40B4-BE49-F238E27FC236}">
                      <a16:creationId xmlns:a16="http://schemas.microsoft.com/office/drawing/2014/main" id="{85BECE0E-197A-E3D1-B033-9CC6CA55CC02}"/>
                    </a:ext>
                  </a:extLst>
                </p:cNvPr>
                <p:cNvSpPr txBox="1"/>
                <p:nvPr/>
              </p:nvSpPr>
              <p:spPr>
                <a:xfrm>
                  <a:off x="9517104" y="2062501"/>
                  <a:ext cx="2139067" cy="133368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t" anchorCtr="0">
                  <a:spAutoFit/>
                </a:bodyPr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lang="en-US" sz="1500" i="1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</a:t>
                  </a:r>
                  <a:r>
                    <a:rPr lang="en-US" sz="1500" i="1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n</a:t>
                  </a:r>
                  <a:r>
                    <a:rPr lang="en-US" sz="1500" i="1" baseline="-25000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H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 = (1.71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0.02)</a:t>
                  </a:r>
                  <a14:m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×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10</a:t>
                  </a:r>
                  <a:r>
                    <a:rPr lang="en-US" sz="1500" baseline="30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23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cm</a:t>
                  </a:r>
                  <a:r>
                    <a:rPr lang="en-US" sz="1500" baseline="30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-2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i="1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kT</a:t>
                  </a:r>
                  <a:r>
                    <a:rPr lang="en-US" sz="1500" baseline="-25000" dirty="0" err="1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in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 = 0.61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0.01 keV 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𝛤    = 2.62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0.16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i="1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E</a:t>
                  </a:r>
                  <a:r>
                    <a:rPr lang="en-US" sz="1500" baseline="-250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line</a:t>
                  </a: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= 6.67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0.03 keV</a:t>
                  </a:r>
                </a:p>
                <a:p>
                  <a:pPr>
                    <a:spcBef>
                      <a:spcPts val="500"/>
                    </a:spcBef>
                  </a:pPr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 𝜎    = 0.01</a:t>
                  </a:r>
                  <a14:m>
                    <m:oMath xmlns:m="http://schemas.openxmlformats.org/officeDocument/2006/math">
                      <m:r>
                        <a:rPr lang="en-US" sz="15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sym typeface="Times New Roman"/>
                        </a:rPr>
                        <m:t>±</m:t>
                      </m:r>
                    </m:oMath>
                  </a14:m>
                  <a:r>
                    <a:rPr lang="en-US" sz="1500" dirty="0"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0.04 keV</a:t>
                  </a:r>
                </a:p>
              </p:txBody>
            </p:sp>
          </mc:Choice>
          <mc:Fallback xmlns="">
            <p:sp>
              <p:nvSpPr>
                <p:cNvPr id="50" name="Google Shape;130;p23">
                  <a:extLst>
                    <a:ext uri="{FF2B5EF4-FFF2-40B4-BE49-F238E27FC236}">
                      <a16:creationId xmlns:a16="http://schemas.microsoft.com/office/drawing/2014/main" id="{08632BDA-80EB-4874-B968-032A422980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7104" y="2062501"/>
                  <a:ext cx="2139067" cy="13336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1FE24C6-058E-0470-932D-4540679DA8AE}"/>
                </a:ext>
              </a:extLst>
            </p:cNvPr>
            <p:cNvSpPr txBox="1"/>
            <p:nvPr/>
          </p:nvSpPr>
          <p:spPr>
            <a:xfrm>
              <a:off x="7586838" y="2783019"/>
              <a:ext cx="1122080" cy="5606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srgbClr val="8EFA00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</a:t>
              </a: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 XMM/EPIC PN</a:t>
              </a:r>
            </a:p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 NuSTAR/FPMA</a:t>
              </a:r>
            </a:p>
            <a:p>
              <a:pPr>
                <a:lnSpc>
                  <a:spcPts val="1500"/>
                </a:lnSpc>
                <a:spcBef>
                  <a:spcPts val="200"/>
                </a:spcBef>
                <a:buClrTx/>
                <a:buFontTx/>
                <a:buNone/>
              </a:pPr>
              <a:r>
                <a:rPr lang="en-US" sz="1500" kern="1200" dirty="0">
                  <a:solidFill>
                    <a:srgbClr val="FF0000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+</a:t>
              </a:r>
              <a:r>
                <a:rPr lang="en-US" sz="1500" kern="1200" dirty="0">
                  <a:solidFill>
                    <a:prstClr val="black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 NuSTAR/FPMB</a:t>
              </a: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1310A20E-80BC-8636-9ADF-67BE7E2A5EA2}"/>
              </a:ext>
            </a:extLst>
          </p:cNvPr>
          <p:cNvSpPr/>
          <p:nvPr/>
        </p:nvSpPr>
        <p:spPr>
          <a:xfrm>
            <a:off x="10292576" y="5229921"/>
            <a:ext cx="1410672" cy="53578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95754C9-B798-1C82-C4E7-5951A6C76889}"/>
              </a:ext>
            </a:extLst>
          </p:cNvPr>
          <p:cNvSpPr txBox="1"/>
          <p:nvPr/>
        </p:nvSpPr>
        <p:spPr>
          <a:xfrm>
            <a:off x="10002643" y="5159435"/>
            <a:ext cx="1712476" cy="933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t>Compton reflection hump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C2F504-0F9E-9FE9-ADB9-22BF1E16241A}"/>
              </a:ext>
            </a:extLst>
          </p:cNvPr>
          <p:cNvCxnSpPr>
            <a:cxnSpLocks/>
          </p:cNvCxnSpPr>
          <p:nvPr/>
        </p:nvCxnSpPr>
        <p:spPr>
          <a:xfrm>
            <a:off x="8246372" y="3017520"/>
            <a:ext cx="548378" cy="1373505"/>
          </a:xfrm>
          <a:prstGeom prst="line">
            <a:avLst/>
          </a:prstGeom>
          <a:ln>
            <a:solidFill>
              <a:srgbClr val="00FB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p Arrow 7">
            <a:extLst>
              <a:ext uri="{FF2B5EF4-FFF2-40B4-BE49-F238E27FC236}">
                <a16:creationId xmlns:a16="http://schemas.microsoft.com/office/drawing/2014/main" id="{943FA03E-BB26-83C1-4BC4-36ADDA36CA5D}"/>
              </a:ext>
            </a:extLst>
          </p:cNvPr>
          <p:cNvSpPr/>
          <p:nvPr/>
        </p:nvSpPr>
        <p:spPr>
          <a:xfrm>
            <a:off x="7986761" y="4411329"/>
            <a:ext cx="293116" cy="488982"/>
          </a:xfrm>
          <a:prstGeom prst="upArrow">
            <a:avLst>
              <a:gd name="adj1" fmla="val 44759"/>
              <a:gd name="adj2" fmla="val 57862"/>
            </a:avLst>
          </a:prstGeom>
          <a:solidFill>
            <a:srgbClr val="0432FF">
              <a:alpha val="29804"/>
            </a:srgb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8BFC8D-41D8-4F1E-BA51-120471AEF138}"/>
              </a:ext>
            </a:extLst>
          </p:cNvPr>
          <p:cNvSpPr/>
          <p:nvPr/>
        </p:nvSpPr>
        <p:spPr>
          <a:xfrm>
            <a:off x="8028678" y="1984376"/>
            <a:ext cx="213683" cy="3869168"/>
          </a:xfrm>
          <a:prstGeom prst="rect">
            <a:avLst/>
          </a:prstGeom>
          <a:solidFill>
            <a:srgbClr val="00FB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7875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99410945-1934-095F-752A-ACB8B298F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A2EE7E-688C-EB29-28F1-5AF6F690FDF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14</a:t>
            </a:fld>
            <a:endParaRPr lang="e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B3E296-36AB-BE09-A9F1-B2679E9C2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sp>
        <p:nvSpPr>
          <p:cNvPr id="14" name="Google Shape;126;p23">
            <a:extLst>
              <a:ext uri="{FF2B5EF4-FFF2-40B4-BE49-F238E27FC236}">
                <a16:creationId xmlns:a16="http://schemas.microsoft.com/office/drawing/2014/main" id="{5FF53953-DE0A-C0D6-2BE2-80E279E82D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140347"/>
            <a:ext cx="12191999" cy="11948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Zoomin</a:t>
            </a:r>
            <a:r>
              <a:rPr lang="en-US" sz="3600" dirty="0">
                <a:solidFill>
                  <a:srgbClr val="B8FFFF"/>
                </a:solidFill>
                <a:latin typeface="Noto Sans Symbols ExtraLight"/>
                <a:ea typeface="Noto Sans Symbols ExtraLight"/>
                <a:sym typeface="Noto Sans Symbols ExtraLight"/>
              </a:rPr>
              <a:t>g in: MAXI J1744-294 Fe lines with XRISM/Resolve</a:t>
            </a:r>
            <a:endParaRPr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6082D6-521A-626B-74C8-E6062607042E}"/>
                  </a:ext>
                </a:extLst>
              </p:cNvPr>
              <p:cNvSpPr txBox="1"/>
              <p:nvPr/>
            </p:nvSpPr>
            <p:spPr>
              <a:xfrm>
                <a:off x="4047893" y="5742878"/>
                <a:ext cx="2689582" cy="379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+mn-lt"/>
                  </a:rPr>
                  <a:t>Spectrum rebinned to 20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endParaRPr 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6082D6-521A-626B-74C8-E60626070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893" y="5742878"/>
                <a:ext cx="2689582" cy="379656"/>
              </a:xfrm>
              <a:prstGeom prst="rect">
                <a:avLst/>
              </a:prstGeom>
              <a:blipFill>
                <a:blip r:embed="rId4"/>
                <a:stretch>
                  <a:fillRect l="-187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926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B61E5E18-4AAD-EAC7-BFA4-C91F789B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91E97A-60E3-0F50-C8E7-84B5178B94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15</a:t>
            </a:fld>
            <a:endParaRPr lang="en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F0CB06-473D-1DDC-F5BD-327174D3688A}"/>
              </a:ext>
            </a:extLst>
          </p:cNvPr>
          <p:cNvGrpSpPr>
            <a:grpSpLocks noChangeAspect="1"/>
          </p:cNvGrpSpPr>
          <p:nvPr/>
        </p:nvGrpSpPr>
        <p:grpSpPr>
          <a:xfrm>
            <a:off x="3767401" y="3401427"/>
            <a:ext cx="4657197" cy="3456573"/>
            <a:chOff x="5880705" y="1873406"/>
            <a:chExt cx="5958524" cy="4422418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E25C86A-A157-E171-6121-3CB52094EEA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80705" y="1873406"/>
              <a:ext cx="5958524" cy="4422418"/>
              <a:chOff x="7002966" y="2035628"/>
              <a:chExt cx="4617690" cy="3427251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A1D625CD-708C-A777-1FCD-DDE909B588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02966" y="2035628"/>
                <a:ext cx="4617690" cy="3427251"/>
              </a:xfrm>
              <a:prstGeom prst="rect">
                <a:avLst/>
              </a:prstGeom>
            </p:spPr>
          </p:pic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766ADA7-C3EA-E4DC-F7CC-675B40EE00F4}"/>
                  </a:ext>
                </a:extLst>
              </p:cNvPr>
              <p:cNvSpPr/>
              <p:nvPr/>
            </p:nvSpPr>
            <p:spPr>
              <a:xfrm>
                <a:off x="8836293" y="2232872"/>
                <a:ext cx="2575711" cy="20615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53B45ED-6AF4-2221-D1F4-ED539F6F00DD}"/>
                  </a:ext>
                </a:extLst>
              </p:cNvPr>
              <p:cNvSpPr/>
              <p:nvPr/>
            </p:nvSpPr>
            <p:spPr>
              <a:xfrm>
                <a:off x="9660158" y="2748736"/>
                <a:ext cx="1718650" cy="582052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F39ED98-F7F2-30B1-6041-26FB65EF020E}"/>
                  </a:ext>
                </a:extLst>
              </p:cNvPr>
              <p:cNvSpPr/>
              <p:nvPr/>
            </p:nvSpPr>
            <p:spPr>
              <a:xfrm>
                <a:off x="7593161" y="3394162"/>
                <a:ext cx="1116383" cy="52169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05A196-ACCE-5E68-C909-25DBC60DA6A7}"/>
                  </a:ext>
                </a:extLst>
              </p:cNvPr>
              <p:cNvSpPr txBox="1"/>
              <p:nvPr/>
            </p:nvSpPr>
            <p:spPr>
              <a:xfrm>
                <a:off x="7586838" y="2783019"/>
                <a:ext cx="1031842" cy="7004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500"/>
                  </a:lnSpc>
                  <a:spcBef>
                    <a:spcPts val="200"/>
                  </a:spcBef>
                  <a:buClrTx/>
                  <a:buFontTx/>
                  <a:buNone/>
                </a:pPr>
                <a:r>
                  <a:rPr lang="en-US" sz="1000" kern="1200" dirty="0">
                    <a:solidFill>
                      <a:srgbClr val="8EFA00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+</a:t>
                </a:r>
                <a:r>
                  <a:rPr lang="en-US" sz="1000" kern="1200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 XMM/EPIC PN</a:t>
                </a:r>
              </a:p>
              <a:p>
                <a:pPr>
                  <a:lnSpc>
                    <a:spcPts val="1500"/>
                  </a:lnSpc>
                  <a:spcBef>
                    <a:spcPts val="200"/>
                  </a:spcBef>
                  <a:buClrTx/>
                  <a:buFontTx/>
                  <a:buNone/>
                </a:pPr>
                <a:r>
                  <a:rPr lang="en-US" sz="1000" kern="1200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+ NuSTAR/FPMA</a:t>
                </a:r>
              </a:p>
              <a:p>
                <a:pPr>
                  <a:lnSpc>
                    <a:spcPts val="1500"/>
                  </a:lnSpc>
                  <a:spcBef>
                    <a:spcPts val="200"/>
                  </a:spcBef>
                  <a:buClrTx/>
                  <a:buFontTx/>
                  <a:buNone/>
                </a:pPr>
                <a:r>
                  <a:rPr lang="en-US" sz="1000" kern="1200" dirty="0">
                    <a:solidFill>
                      <a:srgbClr val="FF0000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+</a:t>
                </a:r>
                <a:r>
                  <a:rPr lang="en-US" sz="1000" kern="1200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 NuSTAR/FPMB</a:t>
                </a:r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ADFE50F-244B-5116-8F23-170F3A706914}"/>
                </a:ext>
              </a:extLst>
            </p:cNvPr>
            <p:cNvSpPr/>
            <p:nvPr/>
          </p:nvSpPr>
          <p:spPr>
            <a:xfrm>
              <a:off x="10292576" y="5229921"/>
              <a:ext cx="1410672" cy="53578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504E56D-9988-B2B0-CF8A-A2FC05D246DF}"/>
                </a:ext>
              </a:extLst>
            </p:cNvPr>
            <p:cNvCxnSpPr>
              <a:cxnSpLocks/>
            </p:cNvCxnSpPr>
            <p:nvPr/>
          </p:nvCxnSpPr>
          <p:spPr>
            <a:xfrm>
              <a:off x="8246372" y="3017520"/>
              <a:ext cx="548378" cy="1373505"/>
            </a:xfrm>
            <a:prstGeom prst="line">
              <a:avLst/>
            </a:prstGeom>
            <a:ln>
              <a:solidFill>
                <a:srgbClr val="00FB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Up Arrow 7">
              <a:extLst>
                <a:ext uri="{FF2B5EF4-FFF2-40B4-BE49-F238E27FC236}">
                  <a16:creationId xmlns:a16="http://schemas.microsoft.com/office/drawing/2014/main" id="{C4780C1E-E382-7FDD-6123-C91BF50C30CC}"/>
                </a:ext>
              </a:extLst>
            </p:cNvPr>
            <p:cNvSpPr/>
            <p:nvPr/>
          </p:nvSpPr>
          <p:spPr>
            <a:xfrm>
              <a:off x="7986761" y="4411329"/>
              <a:ext cx="293116" cy="488982"/>
            </a:xfrm>
            <a:prstGeom prst="upArrow">
              <a:avLst>
                <a:gd name="adj1" fmla="val 44759"/>
                <a:gd name="adj2" fmla="val 57862"/>
              </a:avLst>
            </a:prstGeom>
            <a:solidFill>
              <a:srgbClr val="0432FF">
                <a:alpha val="29804"/>
              </a:srgbClr>
            </a:solidFill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E3D2BCF-2BC0-D618-9804-318AABAD830F}"/>
                </a:ext>
              </a:extLst>
            </p:cNvPr>
            <p:cNvSpPr/>
            <p:nvPr/>
          </p:nvSpPr>
          <p:spPr>
            <a:xfrm>
              <a:off x="8028678" y="1984376"/>
              <a:ext cx="213683" cy="3869168"/>
            </a:xfrm>
            <a:prstGeom prst="rect">
              <a:avLst/>
            </a:prstGeom>
            <a:solidFill>
              <a:srgbClr val="00FB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68DC4FA-1DE2-F244-71A6-B61E0251C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623" y="0"/>
            <a:ext cx="7500751" cy="3750376"/>
          </a:xfrm>
          <a:prstGeom prst="rect">
            <a:avLst/>
          </a:prstGeom>
          <a:ln w="19050"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F74235-CB8B-4EB7-FFAA-52945B99E420}"/>
              </a:ext>
            </a:extLst>
          </p:cNvPr>
          <p:cNvSpPr/>
          <p:nvPr/>
        </p:nvSpPr>
        <p:spPr>
          <a:xfrm>
            <a:off x="2966224" y="446049"/>
            <a:ext cx="6679581" cy="2868047"/>
          </a:xfrm>
          <a:prstGeom prst="rect">
            <a:avLst/>
          </a:prstGeom>
          <a:noFill/>
          <a:ln w="28575">
            <a:solidFill>
              <a:srgbClr val="00FB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256D2F2-C5FC-C319-9495-06357EACCFAD}"/>
              </a:ext>
            </a:extLst>
          </p:cNvPr>
          <p:cNvCxnSpPr>
            <a:cxnSpLocks/>
          </p:cNvCxnSpPr>
          <p:nvPr/>
        </p:nvCxnSpPr>
        <p:spPr>
          <a:xfrm>
            <a:off x="2966224" y="3314096"/>
            <a:ext cx="2480038" cy="3198216"/>
          </a:xfrm>
          <a:prstGeom prst="line">
            <a:avLst/>
          </a:prstGeom>
          <a:ln w="28575">
            <a:solidFill>
              <a:srgbClr val="00F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094B7A-8CEE-08E8-B090-24A5ABDC3211}"/>
              </a:ext>
            </a:extLst>
          </p:cNvPr>
          <p:cNvCxnSpPr>
            <a:cxnSpLocks/>
          </p:cNvCxnSpPr>
          <p:nvPr/>
        </p:nvCxnSpPr>
        <p:spPr>
          <a:xfrm flipH="1">
            <a:off x="5611903" y="3288524"/>
            <a:ext cx="4040279" cy="3223788"/>
          </a:xfrm>
          <a:prstGeom prst="line">
            <a:avLst/>
          </a:prstGeom>
          <a:ln w="28575">
            <a:solidFill>
              <a:srgbClr val="00F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0057010-3F11-DF93-80C3-ADDAFE5478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82" t="19601" r="8787" b="6094"/>
          <a:stretch/>
        </p:blipFill>
        <p:spPr>
          <a:xfrm>
            <a:off x="1033838" y="4367508"/>
            <a:ext cx="1219093" cy="151670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2B1D6A-F04E-B79B-B3A2-32A97F4FBDE5}"/>
              </a:ext>
            </a:extLst>
          </p:cNvPr>
          <p:cNvSpPr txBox="1"/>
          <p:nvPr/>
        </p:nvSpPr>
        <p:spPr>
          <a:xfrm>
            <a:off x="1033838" y="5884211"/>
            <a:ext cx="1219093" cy="559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Maxime Parra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3B3FE2-1475-32F5-EF1D-4B866D34FE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182" y="4548170"/>
            <a:ext cx="1219094" cy="121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74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>
          <a:extLst>
            <a:ext uri="{FF2B5EF4-FFF2-40B4-BE49-F238E27FC236}">
              <a16:creationId xmlns:a16="http://schemas.microsoft.com/office/drawing/2014/main" id="{426528C5-8F7C-6407-9BC0-A8503A997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B8FEA84-710B-4BDF-659D-D5C3DA668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26" r="1988" b="8322"/>
          <a:stretch/>
        </p:blipFill>
        <p:spPr>
          <a:xfrm>
            <a:off x="1" y="0"/>
            <a:ext cx="5421626" cy="5259127"/>
          </a:xfrm>
          <a:prstGeom prst="rect">
            <a:avLst/>
          </a:prstGeom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878CFA5A-EF78-AC1A-20FB-E5485D5840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05" b="11887"/>
          <a:stretch/>
        </p:blipFill>
        <p:spPr>
          <a:xfrm>
            <a:off x="5616910" y="10017"/>
            <a:ext cx="6575090" cy="5332430"/>
          </a:xfrm>
          <a:prstGeom prst="rect">
            <a:avLst/>
          </a:prstGeom>
          <a:ln w="12700">
            <a:solidFill>
              <a:srgbClr val="58F5FD"/>
            </a:solidFill>
          </a:ln>
        </p:spPr>
      </p:pic>
      <p:sp>
        <p:nvSpPr>
          <p:cNvPr id="2" name="Google Shape;354;p62">
            <a:extLst>
              <a:ext uri="{FF2B5EF4-FFF2-40B4-BE49-F238E27FC236}">
                <a16:creationId xmlns:a16="http://schemas.microsoft.com/office/drawing/2014/main" id="{4147CD30-BA16-AA17-6B78-FFF05E8E70FA}"/>
              </a:ext>
            </a:extLst>
          </p:cNvPr>
          <p:cNvSpPr txBox="1"/>
          <p:nvPr/>
        </p:nvSpPr>
        <p:spPr>
          <a:xfrm>
            <a:off x="879093" y="3811215"/>
            <a:ext cx="3093450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Chandra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(0.7-7 keV)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  <p:sp>
        <p:nvSpPr>
          <p:cNvPr id="4" name="Google Shape;354;p62">
            <a:extLst>
              <a:ext uri="{FF2B5EF4-FFF2-40B4-BE49-F238E27FC236}">
                <a16:creationId xmlns:a16="http://schemas.microsoft.com/office/drawing/2014/main" id="{2E76265C-C902-915A-9698-A8FCAB917F7B}"/>
              </a:ext>
            </a:extLst>
          </p:cNvPr>
          <p:cNvSpPr txBox="1"/>
          <p:nvPr/>
        </p:nvSpPr>
        <p:spPr>
          <a:xfrm>
            <a:off x="9504319" y="1647051"/>
            <a:ext cx="309345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NuSTAR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(3-79 keV)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D262C2-E244-3840-560B-A0AF8310CF62}"/>
              </a:ext>
            </a:extLst>
          </p:cNvPr>
          <p:cNvCxnSpPr>
            <a:cxnSpLocks/>
          </p:cNvCxnSpPr>
          <p:nvPr/>
        </p:nvCxnSpPr>
        <p:spPr>
          <a:xfrm flipV="1">
            <a:off x="3036309" y="3915684"/>
            <a:ext cx="5551769" cy="10811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F73FE59-DC54-F7FF-3B80-2D4666409E07}"/>
              </a:ext>
            </a:extLst>
          </p:cNvPr>
          <p:cNvCxnSpPr>
            <a:cxnSpLocks/>
          </p:cNvCxnSpPr>
          <p:nvPr/>
        </p:nvCxnSpPr>
        <p:spPr>
          <a:xfrm>
            <a:off x="3036309" y="504825"/>
            <a:ext cx="5021841" cy="5111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4C09A3B-C176-BD46-553A-F8368E16027D}"/>
              </a:ext>
            </a:extLst>
          </p:cNvPr>
          <p:cNvSpPr txBox="1"/>
          <p:nvPr/>
        </p:nvSpPr>
        <p:spPr>
          <a:xfrm>
            <a:off x="1375048" y="2811287"/>
            <a:ext cx="2073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F5F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MAXI J1744-294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D1B503-1491-04C6-FBF6-FDF365BF4C65}"/>
              </a:ext>
            </a:extLst>
          </p:cNvPr>
          <p:cNvSpPr txBox="1"/>
          <p:nvPr/>
        </p:nvSpPr>
        <p:spPr>
          <a:xfrm>
            <a:off x="4421031" y="3836172"/>
            <a:ext cx="100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1A 1742-289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4F8E20-4FF9-5275-F471-BD703C9EE04A}"/>
              </a:ext>
            </a:extLst>
          </p:cNvPr>
          <p:cNvSpPr txBox="1"/>
          <p:nvPr/>
        </p:nvSpPr>
        <p:spPr>
          <a:xfrm>
            <a:off x="1666171" y="2248128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SWIFT J174540.2-290037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A04F8F-A7F0-419F-21DC-971B952DCE95}"/>
              </a:ext>
            </a:extLst>
          </p:cNvPr>
          <p:cNvSpPr txBox="1"/>
          <p:nvPr/>
        </p:nvSpPr>
        <p:spPr>
          <a:xfrm>
            <a:off x="2793532" y="1784917"/>
            <a:ext cx="2000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CXOGC J174540.0-290031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75820B-C2FE-7252-CAFF-7C93713C293D}"/>
              </a:ext>
            </a:extLst>
          </p:cNvPr>
          <p:cNvSpPr txBox="1"/>
          <p:nvPr/>
        </p:nvSpPr>
        <p:spPr>
          <a:xfrm>
            <a:off x="1472335" y="1593933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SGR J1745-2900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F6B14B-0793-B6EC-032A-B580CC0BB11C}"/>
              </a:ext>
            </a:extLst>
          </p:cNvPr>
          <p:cNvSpPr txBox="1"/>
          <p:nvPr/>
        </p:nvSpPr>
        <p:spPr>
          <a:xfrm>
            <a:off x="1743116" y="901437"/>
            <a:ext cx="1731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Swift J174540.7-290015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6C9FA63-155D-439F-2890-EA1B9DDA3833}"/>
              </a:ext>
            </a:extLst>
          </p:cNvPr>
          <p:cNvSpPr txBox="1"/>
          <p:nvPr/>
        </p:nvSpPr>
        <p:spPr>
          <a:xfrm>
            <a:off x="2411550" y="1373515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Sgr A*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169E166-553B-A5D6-43D1-3212C46A1A60}"/>
              </a:ext>
            </a:extLst>
          </p:cNvPr>
          <p:cNvCxnSpPr>
            <a:cxnSpLocks/>
          </p:cNvCxnSpPr>
          <p:nvPr/>
        </p:nvCxnSpPr>
        <p:spPr>
          <a:xfrm>
            <a:off x="7894322" y="3666842"/>
            <a:ext cx="670560" cy="0"/>
          </a:xfrm>
          <a:prstGeom prst="straightConnector1">
            <a:avLst/>
          </a:prstGeom>
          <a:ln w="22225">
            <a:solidFill>
              <a:schemeClr val="bg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7EA9387B-AF1E-6D66-37AB-E90824A34D78}"/>
              </a:ext>
            </a:extLst>
          </p:cNvPr>
          <p:cNvSpPr txBox="1"/>
          <p:nvPr/>
        </p:nvSpPr>
        <p:spPr>
          <a:xfrm>
            <a:off x="7554577" y="3266732"/>
            <a:ext cx="135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18” FWHM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23022E8-8662-84B1-1D2D-193627BFDDD8}"/>
              </a:ext>
            </a:extLst>
          </p:cNvPr>
          <p:cNvSpPr txBox="1"/>
          <p:nvPr/>
        </p:nvSpPr>
        <p:spPr>
          <a:xfrm>
            <a:off x="1375048" y="1127293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PWN G359.95-0.04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448BB0-2880-640B-D5B4-5C5411349A38}"/>
              </a:ext>
            </a:extLst>
          </p:cNvPr>
          <p:cNvSpPr txBox="1"/>
          <p:nvPr/>
        </p:nvSpPr>
        <p:spPr>
          <a:xfrm>
            <a:off x="6591844" y="4942337"/>
            <a:ext cx="1263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(58” HPD)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1A73908-0828-0834-6121-A67ED113A8DB}"/>
              </a:ext>
            </a:extLst>
          </p:cNvPr>
          <p:cNvSpPr txBox="1"/>
          <p:nvPr/>
        </p:nvSpPr>
        <p:spPr>
          <a:xfrm>
            <a:off x="39756" y="5351891"/>
            <a:ext cx="29835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Contamination from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NS AX J1745.6-2901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PWN G359.95-0.04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SNR Sgr A East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E964E97-336F-4A78-84A8-A99152469BD5}"/>
              </a:ext>
            </a:extLst>
          </p:cNvPr>
          <p:cNvSpPr txBox="1"/>
          <p:nvPr/>
        </p:nvSpPr>
        <p:spPr>
          <a:xfrm>
            <a:off x="4582610" y="6002506"/>
            <a:ext cx="7293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Accurately modeling the background is a major challenge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4" name="Right Arrow 1023">
            <a:extLst>
              <a:ext uri="{FF2B5EF4-FFF2-40B4-BE49-F238E27FC236}">
                <a16:creationId xmlns:a16="http://schemas.microsoft.com/office/drawing/2014/main" id="{A3EBF52C-5D0D-0120-FE79-4CB3E6E76166}"/>
              </a:ext>
            </a:extLst>
          </p:cNvPr>
          <p:cNvSpPr/>
          <p:nvPr/>
        </p:nvSpPr>
        <p:spPr>
          <a:xfrm>
            <a:off x="3474680" y="6008733"/>
            <a:ext cx="978408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26" name="TextBox 1025">
            <a:extLst>
              <a:ext uri="{FF2B5EF4-FFF2-40B4-BE49-F238E27FC236}">
                <a16:creationId xmlns:a16="http://schemas.microsoft.com/office/drawing/2014/main" id="{F7A71D49-C40E-D2B2-6889-55D67FA4960A}"/>
              </a:ext>
            </a:extLst>
          </p:cNvPr>
          <p:cNvSpPr txBox="1"/>
          <p:nvPr/>
        </p:nvSpPr>
        <p:spPr>
          <a:xfrm>
            <a:off x="2871952" y="5663098"/>
            <a:ext cx="47320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Ultra Light" panose="020B0203020202020204" pitchFamily="34" charset="77"/>
                <a:cs typeface="Calibri Light" panose="020F0302020204030204" pitchFamily="34" charset="0"/>
                <a:sym typeface="Arial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20668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BD5153-E41A-0418-E79C-49D8D86D4EF7}"/>
              </a:ext>
            </a:extLst>
          </p:cNvPr>
          <p:cNvSpPr/>
          <p:nvPr/>
        </p:nvSpPr>
        <p:spPr>
          <a:xfrm>
            <a:off x="6206133" y="978000"/>
            <a:ext cx="5842000" cy="5689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7C71A-7CC0-AD97-B6A7-C4A695532314}"/>
              </a:ext>
            </a:extLst>
          </p:cNvPr>
          <p:cNvSpPr/>
          <p:nvPr/>
        </p:nvSpPr>
        <p:spPr>
          <a:xfrm>
            <a:off x="143038" y="1079700"/>
            <a:ext cx="5842000" cy="5689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AAB18-D496-F402-9359-027C2EA30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Contamination in the XRISM </a:t>
            </a:r>
            <a:r>
              <a:rPr lang="en-US" dirty="0" err="1"/>
              <a:t>FoV</a:t>
            </a:r>
            <a:r>
              <a:rPr lang="en-US" dirty="0"/>
              <a:t> </a:t>
            </a:r>
            <a:r>
              <a:rPr lang="en-US" sz="2200" dirty="0"/>
              <a:t>(Parra et al. 2026)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2AB83-E731-712C-3ACA-80BB5CB77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EE0743-D772-9AFE-2D98-D02DFF8E531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455" b="2439"/>
          <a:stretch>
            <a:fillRect/>
          </a:stretch>
        </p:blipFill>
        <p:spPr>
          <a:xfrm>
            <a:off x="-78058" y="736600"/>
            <a:ext cx="12314360" cy="6172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A0152-B986-6843-9DF2-6958ABB87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0100" y="133549"/>
            <a:ext cx="1088033" cy="108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31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>
          <a:extLst>
            <a:ext uri="{FF2B5EF4-FFF2-40B4-BE49-F238E27FC236}">
              <a16:creationId xmlns:a16="http://schemas.microsoft.com/office/drawing/2014/main" id="{662D2F91-EF2F-979F-4498-5A210BAA7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66F482-AF4E-ECDB-CDA7-748B3FD84C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 smtClean="0">
                <a:ln>
                  <a:noFill/>
                </a:ln>
                <a:solidFill>
                  <a:srgbClr val="73FDD6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lang="en" sz="1400" b="0" i="0" u="none" strike="noStrike" kern="0" cap="none" spc="0" normalizeH="0" baseline="0" noProof="0" dirty="0">
              <a:ln>
                <a:noFill/>
              </a:ln>
              <a:solidFill>
                <a:srgbClr val="73FDD6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B1AA8A-0669-6E98-E228-C8603BE8C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sp>
        <p:nvSpPr>
          <p:cNvPr id="14" name="Google Shape;126;p23">
            <a:extLst>
              <a:ext uri="{FF2B5EF4-FFF2-40B4-BE49-F238E27FC236}">
                <a16:creationId xmlns:a16="http://schemas.microsoft.com/office/drawing/2014/main" id="{D310CAF2-B8C6-DF9F-8F39-EBFCF99910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140347"/>
            <a:ext cx="12191999" cy="1194887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latin typeface="Noto Sans Symbols ExtraLight"/>
                <a:ea typeface="Noto Sans Symbols ExtraLight"/>
                <a:sym typeface="Noto Sans Symbols ExtraLight"/>
              </a:rPr>
              <a:t>Zoomin</a:t>
            </a:r>
            <a:r>
              <a:rPr lang="en-US" sz="3600" dirty="0">
                <a:solidFill>
                  <a:srgbClr val="B8FFFF"/>
                </a:solidFill>
                <a:latin typeface="Noto Sans Symbols ExtraLight"/>
                <a:ea typeface="Noto Sans Symbols ExtraLight"/>
                <a:sym typeface="Noto Sans Symbols ExtraLight"/>
              </a:rPr>
              <a:t>g in: MAXI J1744-294 Fe lines with XRISM/Resolve</a:t>
            </a:r>
            <a:endParaRPr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92053F-F930-F6D7-8511-35A24EB28D95}"/>
                  </a:ext>
                </a:extLst>
              </p:cNvPr>
              <p:cNvSpPr txBox="1"/>
              <p:nvPr/>
            </p:nvSpPr>
            <p:spPr>
              <a:xfrm>
                <a:off x="4047893" y="5742878"/>
                <a:ext cx="2689582" cy="379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867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/>
                    <a:cs typeface="Arial"/>
                    <a:sym typeface="Arial"/>
                  </a:rPr>
                  <a:t>Spectrum rebinned to 20</a:t>
                </a:r>
                <a14:m>
                  <m:oMath xmlns:m="http://schemas.openxmlformats.org/officeDocument/2006/math">
                    <m:r>
                      <a:rPr kumimoji="0" lang="en-US" sz="1867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𝜎</m:t>
                    </m:r>
                  </m:oMath>
                </a14:m>
                <a:endParaRPr kumimoji="0" lang="en-US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92053F-F930-F6D7-8511-35A24EB28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893" y="5742878"/>
                <a:ext cx="2689582" cy="379656"/>
              </a:xfrm>
              <a:prstGeom prst="rect">
                <a:avLst/>
              </a:prstGeom>
              <a:blipFill>
                <a:blip r:embed="rId4"/>
                <a:stretch>
                  <a:fillRect l="-1878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986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06269-7B66-B98F-FD1D-43620324A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Back to the big picture: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82C27-69BD-093B-C5C9-DED9287D7C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>
                <a:solidFill>
                  <a:schemeClr val="bg1"/>
                </a:solidFill>
              </a:rPr>
              <a:pPr/>
              <a:t>19</a:t>
            </a:fld>
            <a:endParaRPr lang="en" dirty="0">
              <a:solidFill>
                <a:schemeClr val="bg1"/>
              </a:solidFill>
            </a:endParaRPr>
          </a:p>
        </p:txBody>
      </p:sp>
      <p:sp>
        <p:nvSpPr>
          <p:cNvPr id="5" name="Google Shape;233;p36">
            <a:extLst>
              <a:ext uri="{FF2B5EF4-FFF2-40B4-BE49-F238E27FC236}">
                <a16:creationId xmlns:a16="http://schemas.microsoft.com/office/drawing/2014/main" id="{D82A122E-588D-1B87-D803-D2144E6145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4" y="4406900"/>
            <a:ext cx="10363200" cy="136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5400" i="1" dirty="0">
                <a:solidFill>
                  <a:srgbClr val="76A5A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New developments in GC X-ray population studies</a:t>
            </a:r>
            <a:endParaRPr sz="5400" i="1" dirty="0">
              <a:solidFill>
                <a:srgbClr val="76A5AF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863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D1AA941-4046-AFD7-C07C-C74B7735D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771" y="0"/>
            <a:ext cx="1047022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9A9CADE-E64B-CAA6-6671-1100D1FE587B}"/>
              </a:ext>
            </a:extLst>
          </p:cNvPr>
          <p:cNvSpPr txBox="1"/>
          <p:nvPr/>
        </p:nvSpPr>
        <p:spPr>
          <a:xfrm>
            <a:off x="5192796" y="5684986"/>
            <a:ext cx="1196161" cy="840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856"/>
              </a:lnSpc>
              <a:buClrTx/>
              <a:buFontTx/>
              <a:buNone/>
              <a:defRPr/>
            </a:pPr>
            <a:r>
              <a:rPr lang="en-US" sz="2880" kern="1200" dirty="0">
                <a:solidFill>
                  <a:prstClr val="white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Donor </a:t>
            </a:r>
          </a:p>
          <a:p>
            <a:pPr>
              <a:lnSpc>
                <a:spcPts val="2856"/>
              </a:lnSpc>
              <a:buClrTx/>
              <a:buFontTx/>
              <a:buNone/>
              <a:defRPr/>
            </a:pPr>
            <a:r>
              <a:rPr lang="en-US" sz="2880" kern="1200" dirty="0">
                <a:solidFill>
                  <a:prstClr val="white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star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5DB7868-A5CF-2D27-0028-17A7DF765952}"/>
              </a:ext>
            </a:extLst>
          </p:cNvPr>
          <p:cNvCxnSpPr>
            <a:cxnSpLocks/>
          </p:cNvCxnSpPr>
          <p:nvPr/>
        </p:nvCxnSpPr>
        <p:spPr>
          <a:xfrm flipH="1" flipV="1">
            <a:off x="4385076" y="5681871"/>
            <a:ext cx="807720" cy="387798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01ED102-FAAC-FCBD-E37E-FC00B57548DD}"/>
              </a:ext>
            </a:extLst>
          </p:cNvPr>
          <p:cNvSpPr txBox="1"/>
          <p:nvPr/>
        </p:nvSpPr>
        <p:spPr>
          <a:xfrm>
            <a:off x="9554383" y="4824151"/>
            <a:ext cx="1681101" cy="8406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856"/>
              </a:lnSpc>
              <a:buClrTx/>
              <a:buFontTx/>
              <a:buNone/>
              <a:defRPr/>
            </a:pPr>
            <a:r>
              <a:rPr lang="en-US" sz="2880" kern="1200" dirty="0">
                <a:solidFill>
                  <a:prstClr val="white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Accretion </a:t>
            </a:r>
          </a:p>
          <a:p>
            <a:pPr algn="ctr">
              <a:lnSpc>
                <a:spcPts val="2856"/>
              </a:lnSpc>
              <a:buClrTx/>
              <a:buFontTx/>
              <a:buNone/>
              <a:defRPr/>
            </a:pPr>
            <a:r>
              <a:rPr lang="en-US" sz="2880" kern="1200" dirty="0">
                <a:solidFill>
                  <a:prstClr val="white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disk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01530E9-94E4-9B72-2C09-34C92992D5FE}"/>
              </a:ext>
            </a:extLst>
          </p:cNvPr>
          <p:cNvCxnSpPr>
            <a:cxnSpLocks/>
          </p:cNvCxnSpPr>
          <p:nvPr/>
        </p:nvCxnSpPr>
        <p:spPr>
          <a:xfrm flipH="1" flipV="1">
            <a:off x="10150094" y="4191000"/>
            <a:ext cx="159592" cy="640080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99708C4-9E90-2033-C96C-AFC37ED4266D}"/>
              </a:ext>
            </a:extLst>
          </p:cNvPr>
          <p:cNvSpPr txBox="1"/>
          <p:nvPr/>
        </p:nvSpPr>
        <p:spPr>
          <a:xfrm>
            <a:off x="9410526" y="1438696"/>
            <a:ext cx="278147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2880" kern="1200" dirty="0">
                <a:solidFill>
                  <a:prstClr val="white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Compact object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4AAB7E-0857-3043-5071-05B128215EA3}"/>
              </a:ext>
            </a:extLst>
          </p:cNvPr>
          <p:cNvCxnSpPr>
            <a:cxnSpLocks/>
          </p:cNvCxnSpPr>
          <p:nvPr/>
        </p:nvCxnSpPr>
        <p:spPr>
          <a:xfrm flipH="1">
            <a:off x="8423736" y="1791994"/>
            <a:ext cx="986790" cy="364466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miter lim="800000"/>
            <a:tailEnd type="stealth" w="lg" len="lg"/>
          </a:ln>
          <a:effectLst>
            <a:glow rad="25400">
              <a:srgbClr val="4EA6DC">
                <a:satMod val="175000"/>
                <a:alpha val="40000"/>
              </a:srgbClr>
            </a:glow>
          </a:effectLst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418244D-90D6-7E51-C1F2-100C54B93E55}"/>
              </a:ext>
            </a:extLst>
          </p:cNvPr>
          <p:cNvSpPr txBox="1"/>
          <p:nvPr/>
        </p:nvSpPr>
        <p:spPr>
          <a:xfrm>
            <a:off x="11090095" y="6538240"/>
            <a:ext cx="110190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44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Credit: STScI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1A4E9-63D1-E34A-E47B-108E7398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85" y="288567"/>
            <a:ext cx="4583873" cy="763600"/>
          </a:xfrm>
        </p:spPr>
        <p:txBody>
          <a:bodyPr>
            <a:noAutofit/>
          </a:bodyPr>
          <a:lstStyle/>
          <a:p>
            <a:r>
              <a:rPr lang="en-US" sz="4800" dirty="0"/>
              <a:t>Accreting compact objects are copious X-ray emitters</a:t>
            </a:r>
          </a:p>
        </p:txBody>
      </p:sp>
    </p:spTree>
    <p:extLst>
      <p:ext uri="{BB962C8B-B14F-4D97-AF65-F5344CB8AC3E}">
        <p14:creationId xmlns:p14="http://schemas.microsoft.com/office/powerpoint/2010/main" val="4071527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3F5BB-4E6F-2545-3D2E-AD64301D9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19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Chandra: nearly 10,000 X-ray point sources </a:t>
            </a:r>
            <a:br>
              <a:rPr lang="en-US" dirty="0"/>
            </a:br>
            <a:r>
              <a:rPr lang="en-US" dirty="0"/>
              <a:t>in the Galactic Center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B53A13D-5ABC-29F5-1ECE-9FFB4070D2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670" r="6959"/>
          <a:stretch/>
        </p:blipFill>
        <p:spPr>
          <a:xfrm>
            <a:off x="-1" y="2559337"/>
            <a:ext cx="12192001" cy="42843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8ED51D-28EE-DD7E-D877-16C5A004CD13}"/>
              </a:ext>
            </a:extLst>
          </p:cNvPr>
          <p:cNvSpPr txBox="1"/>
          <p:nvPr/>
        </p:nvSpPr>
        <p:spPr>
          <a:xfrm>
            <a:off x="9325307" y="6535942"/>
            <a:ext cx="2880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8D9D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Credit: NASA/CXC/UMass/Q.D. Wang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Constantia" panose="02030602050306030303"/>
              <a:ea typeface="+mn-ea"/>
              <a:cs typeface="+mn-cs"/>
            </a:endParaRPr>
          </a:p>
        </p:txBody>
      </p:sp>
      <p:sp>
        <p:nvSpPr>
          <p:cNvPr id="10" name="Google Shape;83;p17">
            <a:extLst>
              <a:ext uri="{FF2B5EF4-FFF2-40B4-BE49-F238E27FC236}">
                <a16:creationId xmlns:a16="http://schemas.microsoft.com/office/drawing/2014/main" id="{9B4C6915-E3A8-B0E5-8598-5A9272C18940}"/>
              </a:ext>
            </a:extLst>
          </p:cNvPr>
          <p:cNvSpPr txBox="1"/>
          <p:nvPr/>
        </p:nvSpPr>
        <p:spPr>
          <a:xfrm>
            <a:off x="4637898" y="4209116"/>
            <a:ext cx="291620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Sgr A*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1" name="Google Shape;84;p17">
            <a:extLst>
              <a:ext uri="{FF2B5EF4-FFF2-40B4-BE49-F238E27FC236}">
                <a16:creationId xmlns:a16="http://schemas.microsoft.com/office/drawing/2014/main" id="{9D83C814-013D-500A-DBBC-18161C3645D6}"/>
              </a:ext>
            </a:extLst>
          </p:cNvPr>
          <p:cNvCxnSpPr>
            <a:cxnSpLocks/>
          </p:cNvCxnSpPr>
          <p:nvPr/>
        </p:nvCxnSpPr>
        <p:spPr>
          <a:xfrm>
            <a:off x="5157788" y="4617862"/>
            <a:ext cx="430861" cy="342725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82033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15"/>
          <p:cNvSpPr txBox="1">
            <a:spLocks noGrp="1"/>
          </p:cNvSpPr>
          <p:nvPr>
            <p:ph type="title"/>
          </p:nvPr>
        </p:nvSpPr>
        <p:spPr>
          <a:xfrm>
            <a:off x="609600" y="419730"/>
            <a:ext cx="10972800" cy="687240"/>
          </a:xfrm>
          <a:prstGeom prst="rect">
            <a:avLst/>
          </a:prstGeom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algn="ctr">
              <a:lnSpc>
                <a:spcPct val="80000"/>
              </a:lnSpc>
              <a:buSzPts val="990"/>
            </a:pPr>
            <a:r>
              <a:rPr lang="en" sz="3960" dirty="0"/>
              <a:t>A concentration of hard </a:t>
            </a:r>
            <a:endParaRPr sz="3960" dirty="0"/>
          </a:p>
          <a:p>
            <a:pPr algn="ctr">
              <a:lnSpc>
                <a:spcPct val="80000"/>
              </a:lnSpc>
              <a:buSzPts val="990"/>
            </a:pPr>
            <a:r>
              <a:rPr lang="en" sz="3960" dirty="0"/>
              <a:t>X-ray sources in the central region of the Galaxy </a:t>
            </a:r>
            <a:endParaRPr sz="3960" dirty="0"/>
          </a:p>
          <a:p>
            <a:pPr algn="ctr">
              <a:spcBef>
                <a:spcPts val="480"/>
              </a:spcBef>
              <a:buSzPts val="990"/>
            </a:pPr>
            <a:r>
              <a:rPr lang="en" sz="2880" dirty="0">
                <a:latin typeface="Noto Sans Symbols Light"/>
                <a:ea typeface="Noto Sans Symbols Light"/>
                <a:cs typeface="Noto Sans Symbols Light"/>
                <a:sym typeface="Noto Sans Symbols Light"/>
              </a:rPr>
              <a:t>(corresponding to the Nuclear Stellar Disc)</a:t>
            </a:r>
            <a:endParaRPr sz="2880" dirty="0">
              <a:latin typeface="Noto Sans Symbols Light"/>
              <a:ea typeface="Noto Sans Symbols Light"/>
              <a:cs typeface="Noto Sans Symbols Light"/>
              <a:sym typeface="Noto Sans Symbols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6" name="Google Shape;826;p115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983640" y="2365710"/>
                <a:ext cx="10224720" cy="3852360"/>
              </a:xfrm>
              <a:prstGeom prst="rect">
                <a:avLst/>
              </a:prstGeom>
            </p:spPr>
            <p:txBody>
              <a:bodyPr spcFirstLastPara="1" wrap="square" lIns="109710" tIns="109710" rIns="109710" bIns="109710" anchor="t" anchorCtr="0">
                <a:normAutofit/>
              </a:bodyPr>
              <a:lstStyle/>
              <a:p>
                <a:pPr marL="0" indent="0" algn="ctr">
                  <a:spcAft>
                    <a:spcPts val="1440"/>
                  </a:spcAft>
                  <a:buNone/>
                </a:pPr>
                <a:r>
                  <a:rPr lang="en-US" dirty="0"/>
                  <a:t>Hardness Ratio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826" name="Google Shape;826;p11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83640" y="2365710"/>
                <a:ext cx="10224720" cy="3852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7" name="Google Shape;827;p1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2" y="3898075"/>
            <a:ext cx="10972801" cy="18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15"/>
          <p:cNvSpPr txBox="1"/>
          <p:nvPr/>
        </p:nvSpPr>
        <p:spPr>
          <a:xfrm>
            <a:off x="8963040" y="5628420"/>
            <a:ext cx="2619360" cy="88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spAutoFit/>
          </a:bodyPr>
          <a:lstStyle/>
          <a:p>
            <a:pPr defTabSz="1097280"/>
            <a:r>
              <a:rPr lang="en" sz="216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 = 4-12 keV</a:t>
            </a:r>
            <a:endParaRPr sz="2160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1097280"/>
            <a:r>
              <a:rPr lang="en" sz="2160">
                <a:solidFill>
                  <a:srgbClr val="EFEF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= 2-4 keV</a:t>
            </a:r>
            <a:endParaRPr sz="2160">
              <a:solidFill>
                <a:srgbClr val="EFEFE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A7B476-CB0E-3C4F-E1B4-1C5F853723A7}"/>
              </a:ext>
            </a:extLst>
          </p:cNvPr>
          <p:cNvSpPr txBox="1"/>
          <p:nvPr/>
        </p:nvSpPr>
        <p:spPr>
          <a:xfrm>
            <a:off x="1243496" y="6047896"/>
            <a:ext cx="4209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B8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Mandel et al. 2026 (in prep)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883BF-413A-3678-AA96-3DB9ECF7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640" y="0"/>
            <a:ext cx="10224720" cy="763600"/>
          </a:xfrm>
        </p:spPr>
        <p:txBody>
          <a:bodyPr>
            <a:noAutofit/>
          </a:bodyPr>
          <a:lstStyle/>
          <a:p>
            <a:pPr algn="ctr"/>
            <a:r>
              <a:rPr lang="en-US" sz="4320" dirty="0"/>
              <a:t>The Spatial Distributions of X-ray 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97A89-3E44-BA5B-A4D5-41F85832F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890583"/>
            <a:ext cx="10972800" cy="596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10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6096FD6-4BE5-E721-41FF-3280743649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250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C4D986-2662-9FD8-7A41-4C9E5460C196}"/>
              </a:ext>
            </a:extLst>
          </p:cNvPr>
          <p:cNvSpPr txBox="1"/>
          <p:nvPr/>
        </p:nvSpPr>
        <p:spPr>
          <a:xfrm>
            <a:off x="10198710" y="6562535"/>
            <a:ext cx="1414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097280"/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Credit: Mark Garlick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9075FF4-7181-60CB-FF72-F844523B6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20" y="120927"/>
            <a:ext cx="6163920" cy="763600"/>
          </a:xfrm>
        </p:spPr>
        <p:txBody>
          <a:bodyPr>
            <a:normAutofit fontScale="90000"/>
          </a:bodyPr>
          <a:lstStyle/>
          <a:p>
            <a:r>
              <a:rPr lang="en-US" dirty="0"/>
              <a:t>Intermediate Polars</a:t>
            </a:r>
            <a:br>
              <a:rPr lang="en-US" dirty="0"/>
            </a:br>
            <a:r>
              <a:rPr lang="en-US" dirty="0"/>
              <a:t>(IPs)</a:t>
            </a:r>
          </a:p>
        </p:txBody>
      </p:sp>
    </p:spTree>
    <p:extLst>
      <p:ext uri="{BB962C8B-B14F-4D97-AF65-F5344CB8AC3E}">
        <p14:creationId xmlns:p14="http://schemas.microsoft.com/office/powerpoint/2010/main" val="4256618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383AD-DE0E-A5D5-CD89-EFECEE45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FE883-B658-6CFE-2A75-BDD011EE0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5918"/>
            <a:ext cx="11176000" cy="1325563"/>
          </a:xfrm>
        </p:spPr>
        <p:txBody>
          <a:bodyPr/>
          <a:lstStyle/>
          <a:p>
            <a:pPr algn="ctr"/>
            <a:r>
              <a:rPr lang="en-US" dirty="0"/>
              <a:t>A concentration of MSPs in the Galactic center?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43A98-02D1-88EC-FA82-33E622BA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13700" cy="4351338"/>
          </a:xfrm>
        </p:spPr>
        <p:txBody>
          <a:bodyPr/>
          <a:lstStyle/>
          <a:p>
            <a:r>
              <a:rPr lang="en-US" dirty="0"/>
              <a:t>Fermi GeV excess: the missing pulsar problem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85171-14AB-499F-8EC3-1AC34D410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10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E26031-64AD-4848-99F6-5AF3889AD8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1D3AB9-F55A-EA7F-C977-5C8611CD11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927" b="19270"/>
          <a:stretch/>
        </p:blipFill>
        <p:spPr>
          <a:xfrm>
            <a:off x="0" y="3733800"/>
            <a:ext cx="12192000" cy="3111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582C48-7834-AE67-B53C-C2B4CD40CC28}"/>
              </a:ext>
            </a:extLst>
          </p:cNvPr>
          <p:cNvSpPr txBox="1"/>
          <p:nvPr/>
        </p:nvSpPr>
        <p:spPr>
          <a:xfrm>
            <a:off x="5158797" y="6492875"/>
            <a:ext cx="6855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8D9DC">
                    <a:lumMod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Credit: NASA Goddard/A. Mellinger (Central Michigan Univ.) and T. Linden (Univ. of Chicago)</a:t>
            </a:r>
          </a:p>
        </p:txBody>
      </p:sp>
    </p:spTree>
    <p:extLst>
      <p:ext uri="{BB962C8B-B14F-4D97-AF65-F5344CB8AC3E}">
        <p14:creationId xmlns:p14="http://schemas.microsoft.com/office/powerpoint/2010/main" val="1795788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F357EB-A33B-44A7-07A9-AF881B9BC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0" y="0"/>
            <a:ext cx="1217980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607C00-E7A2-6091-74C9-47A5F731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" y="-36318"/>
            <a:ext cx="12167615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Requirements for Galactic center population studies: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D0F38-2874-6A21-2C36-8060E467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26031-64AD-4848-99F6-5AF3889AD8E9}" type="slidenum">
              <a:rPr lang="en-US" smtClean="0"/>
              <a:t>25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81467C-4250-20D0-FCD2-7FB28B906D90}"/>
              </a:ext>
            </a:extLst>
          </p:cNvPr>
          <p:cNvSpPr txBox="1"/>
          <p:nvPr/>
        </p:nvSpPr>
        <p:spPr>
          <a:xfrm>
            <a:off x="7997283" y="2775263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n-lt"/>
              </a:rPr>
              <a:t>Angular resolution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n-lt"/>
              </a:rPr>
              <a:t>Spectral resolution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n-lt"/>
              </a:rPr>
              <a:t>Sensitivity </a:t>
            </a:r>
          </a:p>
        </p:txBody>
      </p:sp>
    </p:spTree>
    <p:extLst>
      <p:ext uri="{BB962C8B-B14F-4D97-AF65-F5344CB8AC3E}">
        <p14:creationId xmlns:p14="http://schemas.microsoft.com/office/powerpoint/2010/main" val="3989451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D18C8-0579-75E2-B53A-F548519C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148"/>
            <a:ext cx="10515600" cy="1033033"/>
          </a:xfrm>
        </p:spPr>
        <p:txBody>
          <a:bodyPr/>
          <a:lstStyle/>
          <a:p>
            <a:pPr algn="ctr"/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FD2FB-E50E-5289-9B81-012718729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0241" y="5846288"/>
            <a:ext cx="1783904" cy="67982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Gabriele Ponti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(INAF)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A4110F-7A86-38B9-F560-DCDE2DCAEC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0" t="7249" r="24977" b="36274"/>
          <a:stretch/>
        </p:blipFill>
        <p:spPr>
          <a:xfrm>
            <a:off x="846783" y="2113190"/>
            <a:ext cx="1426845" cy="17506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F45832-1868-4071-184E-3ACFC11E63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851" t="16562" r="16102" b="17249"/>
          <a:stretch/>
        </p:blipFill>
        <p:spPr>
          <a:xfrm>
            <a:off x="6105150" y="4354167"/>
            <a:ext cx="1247766" cy="15167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EB1795-5ACB-278D-0A7F-9FBF38318A1F}"/>
              </a:ext>
            </a:extLst>
          </p:cNvPr>
          <p:cNvSpPr txBox="1"/>
          <p:nvPr/>
        </p:nvSpPr>
        <p:spPr>
          <a:xfrm>
            <a:off x="8805725" y="5756671"/>
            <a:ext cx="1528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Times New Roman" panose="02020603050405020304" pitchFamily="18" charset="0"/>
                <a:sym typeface="Arial"/>
              </a:rPr>
              <a:t>Mimi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200" dirty="0">
                <a:solidFill>
                  <a:prstClr val="white"/>
                </a:solidFill>
                <a:latin typeface="Times New Roman" panose="02020603050405020304"/>
                <a:ea typeface="+mn-ea"/>
                <a:cs typeface="Times New Roman" panose="02020603050405020304" pitchFamily="18" charset="0"/>
              </a:rPr>
              <a:t>(unaffiliated)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Google Shape;301;p42">
            <a:extLst>
              <a:ext uri="{FF2B5EF4-FFF2-40B4-BE49-F238E27FC236}">
                <a16:creationId xmlns:a16="http://schemas.microsoft.com/office/drawing/2014/main" id="{BCAE3EE8-9111-C0AB-D83A-270976B9C04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11522" r="11352"/>
          <a:stretch/>
        </p:blipFill>
        <p:spPr>
          <a:xfrm>
            <a:off x="5316037" y="2113190"/>
            <a:ext cx="1412996" cy="175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04;p42" title="Kaya.jpeg">
            <a:extLst>
              <a:ext uri="{FF2B5EF4-FFF2-40B4-BE49-F238E27FC236}">
                <a16:creationId xmlns:a16="http://schemas.microsoft.com/office/drawing/2014/main" id="{54B4A9D1-AB58-4890-2EAB-34A8C3D5B3A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 l="14367" r="8346"/>
          <a:stretch/>
        </p:blipFill>
        <p:spPr>
          <a:xfrm>
            <a:off x="3099910" y="2113190"/>
            <a:ext cx="1412995" cy="175066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A20445-8684-7D8F-4567-F42C58335349}"/>
              </a:ext>
            </a:extLst>
          </p:cNvPr>
          <p:cNvSpPr txBox="1"/>
          <p:nvPr/>
        </p:nvSpPr>
        <p:spPr>
          <a:xfrm>
            <a:off x="739173" y="5870870"/>
            <a:ext cx="23163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Maxime Parra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(Ehime University)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55535C6-7589-383F-22D3-BEA96F0B90A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725" r="23468" b="36818"/>
          <a:stretch/>
        </p:blipFill>
        <p:spPr>
          <a:xfrm>
            <a:off x="3710602" y="4354167"/>
            <a:ext cx="1371398" cy="15167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CF3EF41-72F8-2944-3E12-AC6955E9321C}"/>
              </a:ext>
            </a:extLst>
          </p:cNvPr>
          <p:cNvSpPr txBox="1"/>
          <p:nvPr/>
        </p:nvSpPr>
        <p:spPr>
          <a:xfrm>
            <a:off x="3638650" y="5818226"/>
            <a:ext cx="1515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Paul Draghis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(MIT)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D59CD2-51E1-C18B-5E0F-33B6E685547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582" t="19601" r="8787" b="15458"/>
          <a:stretch/>
        </p:blipFill>
        <p:spPr>
          <a:xfrm>
            <a:off x="1197465" y="4354167"/>
            <a:ext cx="1402192" cy="1524653"/>
          </a:xfrm>
          <a:prstGeom prst="rect">
            <a:avLst/>
          </a:prstGeom>
        </p:spPr>
      </p:pic>
      <p:pic>
        <p:nvPicPr>
          <p:cNvPr id="7" name="Google Shape;307;p42" title="Eric.jpeg">
            <a:extLst>
              <a:ext uri="{FF2B5EF4-FFF2-40B4-BE49-F238E27FC236}">
                <a16:creationId xmlns:a16="http://schemas.microsoft.com/office/drawing/2014/main" id="{9520F955-6D8E-3509-61EF-BE82C8F2978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rcRect l="10622" r="11656"/>
          <a:stretch/>
        </p:blipFill>
        <p:spPr>
          <a:xfrm>
            <a:off x="7545638" y="2110543"/>
            <a:ext cx="1423921" cy="175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9176853-F55F-0C62-9A74-EA4E8B142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8" r="8837" b="3809"/>
          <a:stretch/>
        </p:blipFill>
        <p:spPr bwMode="auto">
          <a:xfrm>
            <a:off x="9738641" y="2110543"/>
            <a:ext cx="1421548" cy="175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811FF6-D5F3-618D-F95C-3C99D5FAE5C1}"/>
              </a:ext>
            </a:extLst>
          </p:cNvPr>
          <p:cNvSpPr txBox="1"/>
          <p:nvPr/>
        </p:nvSpPr>
        <p:spPr>
          <a:xfrm>
            <a:off x="578089" y="1672654"/>
            <a:ext cx="1993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Chuck Hailey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C22B0D-D8D5-10C5-8573-6F1D61191ED5}"/>
              </a:ext>
            </a:extLst>
          </p:cNvPr>
          <p:cNvSpPr txBox="1"/>
          <p:nvPr/>
        </p:nvSpPr>
        <p:spPr>
          <a:xfrm>
            <a:off x="2886322" y="1672653"/>
            <a:ext cx="1993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Kaya Mori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99F4D5-6776-F264-342D-3C0D9E4285D4}"/>
              </a:ext>
            </a:extLst>
          </p:cNvPr>
          <p:cNvSpPr txBox="1"/>
          <p:nvPr/>
        </p:nvSpPr>
        <p:spPr>
          <a:xfrm>
            <a:off x="5044667" y="1672652"/>
            <a:ext cx="20054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Benjamin Levin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CE0DC-0CC3-FBCB-71DC-B2784BBE274D}"/>
              </a:ext>
            </a:extLst>
          </p:cNvPr>
          <p:cNvSpPr txBox="1"/>
          <p:nvPr/>
        </p:nvSpPr>
        <p:spPr>
          <a:xfrm>
            <a:off x="9116120" y="1672651"/>
            <a:ext cx="3075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Harry Cato Van Der Ark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42E8B4-B54B-EF9A-6EC9-AFBA926C6960}"/>
              </a:ext>
            </a:extLst>
          </p:cNvPr>
          <p:cNvSpPr txBox="1"/>
          <p:nvPr/>
        </p:nvSpPr>
        <p:spPr>
          <a:xfrm>
            <a:off x="7266832" y="1669161"/>
            <a:ext cx="1993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Eric Miao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A169E9-74BC-E602-DFFF-33C954870F89}"/>
              </a:ext>
            </a:extLst>
          </p:cNvPr>
          <p:cNvSpPr txBox="1"/>
          <p:nvPr/>
        </p:nvSpPr>
        <p:spPr>
          <a:xfrm>
            <a:off x="499236" y="1027710"/>
            <a:ext cx="2954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ABD0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Columbia Team: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D98AC6A-09D3-854C-6215-27D0D099BB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089" y="396230"/>
            <a:ext cx="814437" cy="70627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C8F20C-A90B-BE3A-DCFF-670569A05A43}"/>
              </a:ext>
            </a:extLst>
          </p:cNvPr>
          <p:cNvCxnSpPr>
            <a:cxnSpLocks/>
          </p:cNvCxnSpPr>
          <p:nvPr/>
        </p:nvCxnSpPr>
        <p:spPr>
          <a:xfrm>
            <a:off x="383913" y="4109011"/>
            <a:ext cx="11422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B159A6D-BDD0-293A-994E-0B0C43E3EB7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995" t="22833" r="32338" b="20653"/>
          <a:stretch/>
        </p:blipFill>
        <p:spPr>
          <a:xfrm>
            <a:off x="8778039" y="4442222"/>
            <a:ext cx="1613574" cy="128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79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6136E-9B69-4CE4-F514-6DC52640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464"/>
            <a:ext cx="10515600" cy="1325563"/>
          </a:xfrm>
        </p:spPr>
        <p:txBody>
          <a:bodyPr/>
          <a:lstStyle/>
          <a:p>
            <a:r>
              <a:rPr lang="en-US" dirty="0"/>
              <a:t>Key Takeaways: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23014-AFEA-CE9A-F838-30D087DC1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0" y="1433741"/>
            <a:ext cx="114554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“excess” concentration of hard X-ray sources has been discovered in the central region of the Galaxy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Galactic center hosts the highest concentration of exotic X-ray sources in the sky, including X-ray transients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Galactic center X-ray astrophysics, we require an observatory with 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angular resolution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 mitigate source confusion/contamination), 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spectral resolution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 resolve and accurately measure the Fe line complex), and </a:t>
            </a:r>
          </a:p>
          <a:p>
            <a:pPr lvl="1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 detect faint point sources)</a:t>
            </a:r>
          </a:p>
          <a:p>
            <a:pPr lvl="1">
              <a:lnSpc>
                <a:spcPct val="10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473B3A-3C71-FA8D-510C-1DC506FA6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1" y="5281036"/>
            <a:ext cx="1361631" cy="1361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224D18-B32B-928C-EE6F-ACBB9819C6A0}"/>
              </a:ext>
            </a:extLst>
          </p:cNvPr>
          <p:cNvSpPr txBox="1"/>
          <p:nvPr/>
        </p:nvSpPr>
        <p:spPr>
          <a:xfrm>
            <a:off x="4922026" y="5651353"/>
            <a:ext cx="3850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9FFD2"/>
                </a:solidFill>
              </a:rPr>
              <a:t>ss5018@columbia.edu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B3E8FF1-6747-22C5-6542-D4FD37170773}"/>
              </a:ext>
            </a:extLst>
          </p:cNvPr>
          <p:cNvSpPr txBox="1">
            <a:spLocks/>
          </p:cNvSpPr>
          <p:nvPr/>
        </p:nvSpPr>
        <p:spPr>
          <a:xfrm>
            <a:off x="10515600" y="6372225"/>
            <a:ext cx="14732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33" b="0" i="0" u="none" strike="noStrike" cap="none">
                <a:solidFill>
                  <a:srgbClr val="00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33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lang="en" sz="133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897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61"/>
          <p:cNvPicPr preferRelativeResize="0"/>
          <p:nvPr/>
        </p:nvPicPr>
        <p:blipFill rotWithShape="1">
          <a:blip r:embed="rId3">
            <a:alphaModFix/>
          </a:blip>
          <a:srcRect r="2018"/>
          <a:stretch/>
        </p:blipFill>
        <p:spPr>
          <a:xfrm>
            <a:off x="3432225" y="0"/>
            <a:ext cx="8759776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61"/>
          <p:cNvSpPr txBox="1"/>
          <p:nvPr/>
        </p:nvSpPr>
        <p:spPr>
          <a:xfrm>
            <a:off x="409125" y="1583325"/>
            <a:ext cx="39357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The Galactic center is remarkably rich in X-ray transients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p61"/>
          <p:cNvSpPr txBox="1"/>
          <p:nvPr/>
        </p:nvSpPr>
        <p:spPr>
          <a:xfrm>
            <a:off x="5984663" y="6519296"/>
            <a:ext cx="2238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D8D9D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Degenaar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D8D9D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et al. (2015)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62"/>
          <p:cNvPicPr preferRelativeResize="0"/>
          <p:nvPr/>
        </p:nvPicPr>
        <p:blipFill rotWithShape="1">
          <a:blip r:embed="rId3">
            <a:alphaModFix/>
          </a:blip>
          <a:srcRect r="2018"/>
          <a:stretch/>
        </p:blipFill>
        <p:spPr>
          <a:xfrm>
            <a:off x="3432225" y="0"/>
            <a:ext cx="8759776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62"/>
          <p:cNvPicPr preferRelativeResize="0"/>
          <p:nvPr/>
        </p:nvPicPr>
        <p:blipFill rotWithShape="1">
          <a:blip r:embed="rId4">
            <a:alphaModFix/>
          </a:blip>
          <a:srcRect l="8892" b="2572"/>
          <a:stretch/>
        </p:blipFill>
        <p:spPr>
          <a:xfrm>
            <a:off x="0" y="19475"/>
            <a:ext cx="5114276" cy="49141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9" name="Google Shape;349;p62"/>
          <p:cNvSpPr/>
          <p:nvPr/>
        </p:nvSpPr>
        <p:spPr>
          <a:xfrm>
            <a:off x="7481450" y="3380275"/>
            <a:ext cx="930000" cy="906000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350" name="Google Shape;350;p62"/>
          <p:cNvCxnSpPr/>
          <p:nvPr/>
        </p:nvCxnSpPr>
        <p:spPr>
          <a:xfrm>
            <a:off x="5124025" y="38975"/>
            <a:ext cx="2367300" cy="33609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1" name="Google Shape;351;p62"/>
          <p:cNvCxnSpPr/>
          <p:nvPr/>
        </p:nvCxnSpPr>
        <p:spPr>
          <a:xfrm rot="10800000" flipH="1">
            <a:off x="5133750" y="4276525"/>
            <a:ext cx="2396400" cy="662400"/>
          </a:xfrm>
          <a:prstGeom prst="straightConnector1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2" name="Google Shape;352;p62"/>
          <p:cNvSpPr txBox="1"/>
          <p:nvPr/>
        </p:nvSpPr>
        <p:spPr>
          <a:xfrm>
            <a:off x="3977913" y="6519296"/>
            <a:ext cx="2238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D8D9D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Degenaar et al. (2015)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62"/>
          <p:cNvSpPr txBox="1"/>
          <p:nvPr/>
        </p:nvSpPr>
        <p:spPr>
          <a:xfrm>
            <a:off x="6154450" y="434925"/>
            <a:ext cx="365865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Lexend Thin"/>
                <a:sym typeface="Lexend Thin"/>
              </a:rPr>
              <a:t>Swift/XRT</a:t>
            </a:r>
            <a:endParaRPr kumimoji="0" sz="480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Lexend Thin"/>
              <a:sym typeface="Lexend Thin"/>
            </a:endParaRPr>
          </a:p>
        </p:txBody>
      </p:sp>
      <p:sp>
        <p:nvSpPr>
          <p:cNvPr id="354" name="Google Shape;354;p62"/>
          <p:cNvSpPr txBox="1"/>
          <p:nvPr/>
        </p:nvSpPr>
        <p:spPr>
          <a:xfrm>
            <a:off x="999063" y="542613"/>
            <a:ext cx="309345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kumimoji="0" lang="en-US" sz="480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Chandra</a:t>
            </a:r>
            <a:endParaRPr kumimoji="0" sz="480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63"/>
          <p:cNvGrpSpPr/>
          <p:nvPr/>
        </p:nvGrpSpPr>
        <p:grpSpPr>
          <a:xfrm>
            <a:off x="5395164" y="19476"/>
            <a:ext cx="6796836" cy="6838524"/>
            <a:chOff x="5395165" y="19475"/>
            <a:chExt cx="6796836" cy="6838524"/>
          </a:xfrm>
        </p:grpSpPr>
        <p:pic>
          <p:nvPicPr>
            <p:cNvPr id="360" name="Google Shape;360;p6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395165" y="19475"/>
              <a:ext cx="6796836" cy="68385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1" name="Google Shape;361;p63"/>
            <p:cNvSpPr txBox="1"/>
            <p:nvPr/>
          </p:nvSpPr>
          <p:spPr>
            <a:xfrm>
              <a:off x="9563188" y="2311500"/>
              <a:ext cx="2337900" cy="4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50" b="1" i="0" u="none" strike="noStrike" kern="0" cap="none" spc="0" normalizeH="0" baseline="0" noProof="0">
                  <a:ln>
                    <a:noFill/>
                  </a:ln>
                  <a:solidFill>
                    <a:srgbClr val="00FA00"/>
                  </a:solidFill>
                  <a:effectLst/>
                  <a:uLnTx/>
                  <a:uFillTx/>
                  <a:latin typeface="Times New Roman"/>
                  <a:ea typeface="Times New Roman"/>
                  <a:cs typeface="Times New Roman"/>
                  <a:sym typeface="Times New Roman"/>
                </a:rPr>
                <a:t>CXOGC J174538.0-290022</a:t>
              </a: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363" name="Google Shape;363;p63"/>
          <p:cNvPicPr preferRelativeResize="0"/>
          <p:nvPr/>
        </p:nvPicPr>
        <p:blipFill rotWithShape="1">
          <a:blip r:embed="rId4">
            <a:alphaModFix/>
          </a:blip>
          <a:srcRect l="8892" b="2572"/>
          <a:stretch/>
        </p:blipFill>
        <p:spPr>
          <a:xfrm>
            <a:off x="0" y="19475"/>
            <a:ext cx="5114276" cy="49141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4" name="Google Shape;364;p63"/>
          <p:cNvSpPr/>
          <p:nvPr/>
        </p:nvSpPr>
        <p:spPr>
          <a:xfrm>
            <a:off x="11808375" y="2600975"/>
            <a:ext cx="224700" cy="224700"/>
          </a:xfrm>
          <a:prstGeom prst="ellipse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365" name="Google Shape;365;p63"/>
          <p:cNvCxnSpPr>
            <a:cxnSpLocks/>
          </p:cNvCxnSpPr>
          <p:nvPr/>
        </p:nvCxnSpPr>
        <p:spPr>
          <a:xfrm flipV="1">
            <a:off x="2113900" y="370332"/>
            <a:ext cx="5887100" cy="1344168"/>
          </a:xfrm>
          <a:prstGeom prst="straightConnector1">
            <a:avLst/>
          </a:prstGeom>
          <a:noFill/>
          <a:ln w="12700" cap="flat" cmpd="sng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366" name="Google Shape;366;p63"/>
          <p:cNvCxnSpPr>
            <a:cxnSpLocks/>
          </p:cNvCxnSpPr>
          <p:nvPr/>
        </p:nvCxnSpPr>
        <p:spPr>
          <a:xfrm>
            <a:off x="1850875" y="3195200"/>
            <a:ext cx="5557090" cy="3023383"/>
          </a:xfrm>
          <a:prstGeom prst="straightConnector1">
            <a:avLst/>
          </a:prstGeom>
          <a:noFill/>
          <a:ln w="12700" cap="flat" cmpd="sng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368" name="Google Shape;368;p63"/>
          <p:cNvSpPr txBox="1"/>
          <p:nvPr/>
        </p:nvSpPr>
        <p:spPr>
          <a:xfrm>
            <a:off x="107004" y="5330628"/>
            <a:ext cx="5250795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…Especially in the central pc! 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Google Shape;354;p62">
            <a:extLst>
              <a:ext uri="{FF2B5EF4-FFF2-40B4-BE49-F238E27FC236}">
                <a16:creationId xmlns:a16="http://schemas.microsoft.com/office/drawing/2014/main" id="{D6BBE624-7CD7-6B6B-1266-9CB997297D8F}"/>
              </a:ext>
            </a:extLst>
          </p:cNvPr>
          <p:cNvSpPr txBox="1"/>
          <p:nvPr/>
        </p:nvSpPr>
        <p:spPr>
          <a:xfrm>
            <a:off x="999063" y="542613"/>
            <a:ext cx="309345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kumimoji="0" lang="en-US" sz="480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Chandra</a:t>
            </a:r>
            <a:endParaRPr kumimoji="0" sz="480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5BD791-3E14-16AA-B965-27C4EB4EEACA}"/>
              </a:ext>
            </a:extLst>
          </p:cNvPr>
          <p:cNvSpPr txBox="1"/>
          <p:nvPr/>
        </p:nvSpPr>
        <p:spPr>
          <a:xfrm>
            <a:off x="7471803" y="2332364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u="none" strike="noStrik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PWN G359.95-0.04</a:t>
            </a:r>
            <a:endParaRPr lang="en-US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63"/>
          <p:cNvGrpSpPr/>
          <p:nvPr/>
        </p:nvGrpSpPr>
        <p:grpSpPr>
          <a:xfrm>
            <a:off x="5395164" y="19476"/>
            <a:ext cx="6796836" cy="6838524"/>
            <a:chOff x="5395165" y="19475"/>
            <a:chExt cx="6796836" cy="6838524"/>
          </a:xfrm>
        </p:grpSpPr>
        <p:pic>
          <p:nvPicPr>
            <p:cNvPr id="360" name="Google Shape;360;p6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395165" y="19475"/>
              <a:ext cx="6796836" cy="68385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1" name="Google Shape;361;p63"/>
            <p:cNvSpPr txBox="1"/>
            <p:nvPr/>
          </p:nvSpPr>
          <p:spPr>
            <a:xfrm>
              <a:off x="9563188" y="2311500"/>
              <a:ext cx="2337900" cy="4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450" b="1" i="0" u="none" strike="noStrike" kern="0" cap="none" spc="0" normalizeH="0" baseline="0" noProof="0">
                  <a:ln>
                    <a:noFill/>
                  </a:ln>
                  <a:solidFill>
                    <a:srgbClr val="00FA00"/>
                  </a:solidFill>
                  <a:effectLst/>
                  <a:uLnTx/>
                  <a:uFillTx/>
                  <a:latin typeface="Times New Roman"/>
                  <a:ea typeface="Times New Roman"/>
                  <a:cs typeface="Times New Roman"/>
                  <a:sym typeface="Times New Roman"/>
                </a:rPr>
                <a:t>CXOGC J174538.0-290022</a:t>
              </a:r>
              <a:endParaRPr kumimoji="0" sz="2800" b="0" i="0" u="none" strike="noStrike" kern="0" cap="none" spc="0" normalizeH="0" baseline="0" noProof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  <p:pic>
        <p:nvPicPr>
          <p:cNvPr id="363" name="Google Shape;363;p63"/>
          <p:cNvPicPr preferRelativeResize="0"/>
          <p:nvPr/>
        </p:nvPicPr>
        <p:blipFill rotWithShape="1">
          <a:blip r:embed="rId4">
            <a:alphaModFix/>
          </a:blip>
          <a:srcRect l="8892" b="2572"/>
          <a:stretch/>
        </p:blipFill>
        <p:spPr>
          <a:xfrm>
            <a:off x="0" y="19475"/>
            <a:ext cx="5114276" cy="49141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4" name="Google Shape;364;p63"/>
          <p:cNvSpPr/>
          <p:nvPr/>
        </p:nvSpPr>
        <p:spPr>
          <a:xfrm>
            <a:off x="11808375" y="2600975"/>
            <a:ext cx="224700" cy="224700"/>
          </a:xfrm>
          <a:prstGeom prst="ellipse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tantia"/>
              <a:ea typeface="Constantia"/>
              <a:cs typeface="Constantia"/>
              <a:sym typeface="Constantia"/>
            </a:endParaRPr>
          </a:p>
        </p:txBody>
      </p:sp>
      <p:cxnSp>
        <p:nvCxnSpPr>
          <p:cNvPr id="365" name="Google Shape;365;p63"/>
          <p:cNvCxnSpPr>
            <a:cxnSpLocks/>
          </p:cNvCxnSpPr>
          <p:nvPr/>
        </p:nvCxnSpPr>
        <p:spPr>
          <a:xfrm flipV="1">
            <a:off x="2113900" y="370332"/>
            <a:ext cx="5887100" cy="1344168"/>
          </a:xfrm>
          <a:prstGeom prst="straightConnector1">
            <a:avLst/>
          </a:prstGeom>
          <a:noFill/>
          <a:ln w="12700" cap="flat" cmpd="sng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</p:cxnSp>
      <p:cxnSp>
        <p:nvCxnSpPr>
          <p:cNvPr id="366" name="Google Shape;366;p63"/>
          <p:cNvCxnSpPr>
            <a:cxnSpLocks/>
          </p:cNvCxnSpPr>
          <p:nvPr/>
        </p:nvCxnSpPr>
        <p:spPr>
          <a:xfrm>
            <a:off x="1850875" y="3195200"/>
            <a:ext cx="5557090" cy="3023383"/>
          </a:xfrm>
          <a:prstGeom prst="straightConnector1">
            <a:avLst/>
          </a:prstGeom>
          <a:noFill/>
          <a:ln w="12700" cap="flat" cmpd="sng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368" name="Google Shape;368;p63"/>
          <p:cNvSpPr txBox="1"/>
          <p:nvPr/>
        </p:nvSpPr>
        <p:spPr>
          <a:xfrm>
            <a:off x="107004" y="5330628"/>
            <a:ext cx="5250795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…Especially in the central pc! 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Google Shape;354;p62">
            <a:extLst>
              <a:ext uri="{FF2B5EF4-FFF2-40B4-BE49-F238E27FC236}">
                <a16:creationId xmlns:a16="http://schemas.microsoft.com/office/drawing/2014/main" id="{D6BBE624-7CD7-6B6B-1266-9CB997297D8F}"/>
              </a:ext>
            </a:extLst>
          </p:cNvPr>
          <p:cNvSpPr txBox="1"/>
          <p:nvPr/>
        </p:nvSpPr>
        <p:spPr>
          <a:xfrm>
            <a:off x="999063" y="542613"/>
            <a:ext cx="309345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kumimoji="0" lang="en-US" sz="480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Chandra</a:t>
            </a:r>
            <a:endParaRPr kumimoji="0" sz="480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5BD791-3E14-16AA-B965-27C4EB4EEACA}"/>
              </a:ext>
            </a:extLst>
          </p:cNvPr>
          <p:cNvSpPr txBox="1"/>
          <p:nvPr/>
        </p:nvSpPr>
        <p:spPr>
          <a:xfrm>
            <a:off x="7781084" y="2493728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u="none" strike="noStrike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PWN G359.95-0.04</a:t>
            </a:r>
            <a:endParaRPr lang="en-US" sz="14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B03F413A-DC92-DCFC-1993-45DFFF721405}"/>
              </a:ext>
            </a:extLst>
          </p:cNvPr>
          <p:cNvSpPr/>
          <p:nvPr/>
        </p:nvSpPr>
        <p:spPr>
          <a:xfrm>
            <a:off x="8671895" y="5449778"/>
            <a:ext cx="1173889" cy="408000"/>
          </a:xfrm>
          <a:prstGeom prst="leftArrow">
            <a:avLst>
              <a:gd name="adj1" fmla="val 50000"/>
              <a:gd name="adj2" fmla="val 6948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04D5CFD-CC31-7A55-16C8-4A3DCD2A7226}"/>
              </a:ext>
            </a:extLst>
          </p:cNvPr>
          <p:cNvSpPr>
            <a:spLocks noChangeAspect="1"/>
          </p:cNvSpPr>
          <p:nvPr/>
        </p:nvSpPr>
        <p:spPr>
          <a:xfrm>
            <a:off x="9084122" y="2362072"/>
            <a:ext cx="182880" cy="182880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22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EDA7B-F8D3-916D-AB1A-6FCA36A54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00" y="162709"/>
            <a:ext cx="11159200" cy="1302578"/>
          </a:xfrm>
        </p:spPr>
        <p:txBody>
          <a:bodyPr>
            <a:noAutofit/>
          </a:bodyPr>
          <a:lstStyle/>
          <a:p>
            <a:r>
              <a:rPr lang="en" sz="4400" dirty="0">
                <a:solidFill>
                  <a:srgbClr val="B8FFFF"/>
                </a:solidFill>
                <a:ea typeface="Noto Sans Symbols ExtraLight"/>
                <a:sym typeface="Noto Sans Symbols ExtraLight"/>
              </a:rPr>
              <a:t>An</a:t>
            </a:r>
            <a:r>
              <a:rPr kumimoji="0" lang="en" sz="4400" u="none" strike="noStrike" kern="0" cap="none" spc="0" normalizeH="0" baseline="0" noProof="0" dirty="0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ea typeface="Noto Sans Symbols ExtraLight"/>
                <a:sym typeface="Noto Sans Symbols ExtraLight"/>
              </a:rPr>
              <a:t> explosion heard around the world: </a:t>
            </a:r>
            <a:br>
              <a:rPr kumimoji="0" lang="en" sz="4400" u="none" strike="noStrike" kern="0" cap="none" spc="0" normalizeH="0" baseline="0" noProof="0" dirty="0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ea typeface="Noto Sans Symbols ExtraLight"/>
                <a:sym typeface="Noto Sans Symbols ExtraLight"/>
              </a:rPr>
            </a:br>
            <a:r>
              <a:rPr lang="en" sz="4400" dirty="0">
                <a:solidFill>
                  <a:srgbClr val="B8FFFF"/>
                </a:solidFill>
                <a:ea typeface="Noto Sans Symbols ExtraLight"/>
                <a:sym typeface="Noto Sans Symbols ExtraLight"/>
              </a:rPr>
              <a:t>all X-ray eyes on </a:t>
            </a:r>
            <a:r>
              <a:rPr kumimoji="0" lang="en" sz="4400" u="none" strike="noStrike" kern="0" cap="none" spc="0" normalizeH="0" baseline="0" noProof="0" dirty="0">
                <a:ln>
                  <a:noFill/>
                </a:ln>
                <a:solidFill>
                  <a:srgbClr val="B8FFFF"/>
                </a:solidFill>
                <a:effectLst/>
                <a:uLnTx/>
                <a:uFillTx/>
                <a:ea typeface="Noto Sans Symbols ExtraLight"/>
                <a:sym typeface="Noto Sans Symbols ExtraLight"/>
              </a:rPr>
              <a:t>MAXI J1744-294</a:t>
            </a:r>
            <a:endParaRPr lang="en-US" sz="4400" dirty="0">
              <a:solidFill>
                <a:srgbClr val="B8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FB68-635E-2C01-2AA9-A854857C82D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>
                <a:solidFill>
                  <a:schemeClr val="bg1"/>
                </a:solidFill>
              </a:rPr>
              <a:pPr/>
              <a:t>7</a:t>
            </a:fld>
            <a:endParaRPr lang="en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90B2F5-1B1D-60A2-6A53-662EE1023F34}"/>
              </a:ext>
            </a:extLst>
          </p:cNvPr>
          <p:cNvSpPr txBox="1"/>
          <p:nvPr/>
        </p:nvSpPr>
        <p:spPr>
          <a:xfrm>
            <a:off x="-1" y="6010656"/>
            <a:ext cx="1219200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396" marR="0" lvl="0" indent="0" algn="l" defTabSz="91440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  <a:tabLst/>
              <a:defRPr/>
            </a:pP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/>
                <a:sym typeface="Times New Roman"/>
              </a:rPr>
              <a:t>Additional multiwavelength observations: 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E5CA5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NICER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, 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E5CA5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EP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, 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E5CA5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IXPE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,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A9FFD2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 </a:t>
            </a:r>
            <a:r>
              <a:rPr kumimoji="0" lang="en-US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/>
                <a:sym typeface="Times New Roman"/>
              </a:rPr>
              <a:t>MAXI, Swift/BAT, </a:t>
            </a:r>
            <a:r>
              <a:rPr kumimoji="0" lang="en" sz="23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NinjaSat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, 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(X-ray)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 </a:t>
            </a:r>
            <a:r>
              <a:rPr kumimoji="0" lang="en-US" sz="2300" b="0" i="0" u="none" strike="noStrike" kern="0" cap="none" spc="0" normalizeH="0" baseline="0" noProof="0" dirty="0" err="1">
                <a:ln>
                  <a:noFill/>
                </a:ln>
                <a:solidFill>
                  <a:srgbClr val="FE5CA5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MeerKAT</a:t>
            </a:r>
            <a:r>
              <a:rPr kumimoji="0" lang="en-US" sz="2300" b="0" i="1" u="none" strike="noStrike" kern="0" cap="none" spc="0" normalizeH="0" baseline="0" noProof="0" dirty="0">
                <a:ln>
                  <a:noFill/>
                </a:ln>
                <a:solidFill>
                  <a:srgbClr val="A9FFD2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, </a:t>
            </a:r>
            <a:r>
              <a:rPr kumimoji="0" lang="en" sz="23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VLA (radio), Keck (NIR)</a:t>
            </a:r>
            <a:endParaRPr kumimoji="0" lang="en-US" sz="23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cs typeface="Times New Roman"/>
              <a:sym typeface="Times New Roman"/>
            </a:endParaRPr>
          </a:p>
          <a:p>
            <a:endParaRPr lang="en-US" sz="2300" dirty="0"/>
          </a:p>
        </p:txBody>
      </p:sp>
      <p:sp>
        <p:nvSpPr>
          <p:cNvPr id="8" name="Google Shape;354;p62">
            <a:extLst>
              <a:ext uri="{FF2B5EF4-FFF2-40B4-BE49-F238E27FC236}">
                <a16:creationId xmlns:a16="http://schemas.microsoft.com/office/drawing/2014/main" id="{CA8D7362-4AB7-C6D1-97AF-D76429A8C00B}"/>
              </a:ext>
            </a:extLst>
          </p:cNvPr>
          <p:cNvSpPr txBox="1"/>
          <p:nvPr/>
        </p:nvSpPr>
        <p:spPr>
          <a:xfrm>
            <a:off x="9766435" y="2882203"/>
            <a:ext cx="309345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NuSTAR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(3-79 keV)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49B2B9-614A-8B22-5AB3-61FA49F5E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275" y="1351458"/>
            <a:ext cx="5053726" cy="465919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91DA6-B518-C0E6-A015-E520D0117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68" y="1538795"/>
            <a:ext cx="7465312" cy="4471861"/>
          </a:xfrm>
        </p:spPr>
        <p:txBody>
          <a:bodyPr>
            <a:noAutofit/>
          </a:bodyPr>
          <a:lstStyle/>
          <a:p>
            <a:pPr marL="152396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US" sz="2400" b="1" dirty="0"/>
              <a:t>X-ray </a:t>
            </a:r>
            <a:r>
              <a:rPr lang="en-US" sz="2400" b="1" dirty="0" err="1"/>
              <a:t>ToO</a:t>
            </a:r>
            <a:r>
              <a:rPr lang="en-US" sz="2400" b="1" dirty="0"/>
              <a:t> observations: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534" i="1" dirty="0">
                <a:solidFill>
                  <a:srgbClr val="D5FC79"/>
                </a:solidFill>
              </a:rPr>
              <a:t>NuSTAR</a:t>
            </a:r>
            <a:r>
              <a:rPr lang="en-US" sz="2534" i="1" dirty="0">
                <a:solidFill>
                  <a:srgbClr val="A9FFD2"/>
                </a:solidFill>
              </a:rPr>
              <a:t>:</a:t>
            </a:r>
            <a:r>
              <a:rPr lang="en-US" sz="2534" dirty="0"/>
              <a:t> </a:t>
            </a:r>
            <a:r>
              <a:rPr lang="en-US" sz="2000" dirty="0"/>
              <a:t>3-79 keV, 18” FWHM → </a:t>
            </a:r>
            <a:r>
              <a:rPr lang="en-US" sz="2000" dirty="0">
                <a:solidFill>
                  <a:srgbClr val="D5FC79"/>
                </a:solidFill>
              </a:rPr>
              <a:t>high-energy</a:t>
            </a:r>
            <a:r>
              <a:rPr lang="en-US" sz="2000" dirty="0"/>
              <a:t>/broadband spectrum (reflection/spin), timing (QPOs/pulsations/eclipses</a:t>
            </a:r>
            <a:r>
              <a:rPr lang="en-US" sz="2467" dirty="0"/>
              <a:t>)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67" i="1" dirty="0">
                <a:solidFill>
                  <a:srgbClr val="73FDD6"/>
                </a:solidFill>
              </a:rPr>
              <a:t>Chandra</a:t>
            </a:r>
            <a:r>
              <a:rPr lang="en-US" sz="2467" dirty="0"/>
              <a:t>/ACIS-S: </a:t>
            </a:r>
            <a:r>
              <a:rPr lang="en-US" sz="2000" dirty="0"/>
              <a:t>2-7 keV, 0.5” angular resolution → </a:t>
            </a:r>
            <a:r>
              <a:rPr lang="en-US" sz="2000" dirty="0">
                <a:solidFill>
                  <a:srgbClr val="73FDD6"/>
                </a:solidFill>
              </a:rPr>
              <a:t>source localization</a:t>
            </a:r>
            <a:endParaRPr lang="en-US" sz="2467" dirty="0">
              <a:solidFill>
                <a:srgbClr val="73FDD6"/>
              </a:solidFill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67" i="1" dirty="0">
                <a:solidFill>
                  <a:srgbClr val="76D6FF"/>
                </a:solidFill>
              </a:rPr>
              <a:t>XRISM</a:t>
            </a:r>
            <a:r>
              <a:rPr lang="en-US" sz="2467" i="1" dirty="0">
                <a:solidFill>
                  <a:srgbClr val="A9FFD2"/>
                </a:solidFill>
              </a:rPr>
              <a:t>:</a:t>
            </a:r>
            <a:r>
              <a:rPr lang="en-US" sz="2467" dirty="0"/>
              <a:t> </a:t>
            </a:r>
            <a:r>
              <a:rPr lang="en-US" sz="2000" dirty="0"/>
              <a:t>2-10 keV, 1.3’ HPD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cs typeface="Times New Roman"/>
                <a:sym typeface="Times New Roman"/>
              </a:rPr>
              <a:t>→ b</a:t>
            </a:r>
            <a:r>
              <a:rPr lang="en-US" sz="2000" dirty="0" err="1"/>
              <a:t>est</a:t>
            </a:r>
            <a:r>
              <a:rPr lang="en-US" sz="2000" dirty="0"/>
              <a:t> X-ray spectral resolution (</a:t>
            </a:r>
            <a:r>
              <a:rPr lang="en-US" sz="2000" dirty="0">
                <a:solidFill>
                  <a:srgbClr val="76D6FF"/>
                </a:solidFill>
              </a:rPr>
              <a:t>Fe line complex</a:t>
            </a:r>
            <a:r>
              <a:rPr lang="en-US" sz="2000" dirty="0"/>
              <a:t>)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67" i="1" dirty="0">
                <a:solidFill>
                  <a:srgbClr val="7A81FF"/>
                </a:solidFill>
              </a:rPr>
              <a:t>XMM-Newton</a:t>
            </a:r>
            <a:r>
              <a:rPr lang="en-US" sz="2467" i="1" dirty="0">
                <a:solidFill>
                  <a:srgbClr val="A9FFD2"/>
                </a:solidFill>
              </a:rPr>
              <a:t>:</a:t>
            </a:r>
            <a:r>
              <a:rPr lang="en-US" sz="2467" dirty="0"/>
              <a:t> </a:t>
            </a:r>
            <a:r>
              <a:rPr lang="en-US" sz="2000" dirty="0"/>
              <a:t>2-10 keV, 4.5” FWHM → Moderate spectral/spatial resolution, </a:t>
            </a:r>
            <a:r>
              <a:rPr lang="en-US" sz="2000" dirty="0">
                <a:solidFill>
                  <a:srgbClr val="7A81FF"/>
                </a:solidFill>
              </a:rPr>
              <a:t>soft X-ray</a:t>
            </a:r>
            <a:r>
              <a:rPr lang="en-US" sz="2000" dirty="0">
                <a:solidFill>
                  <a:srgbClr val="76D6FF"/>
                </a:solidFill>
              </a:rPr>
              <a:t> </a:t>
            </a:r>
            <a:r>
              <a:rPr lang="en-US" sz="2000" dirty="0"/>
              <a:t>coverage</a:t>
            </a: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467" i="1" dirty="0">
                <a:solidFill>
                  <a:srgbClr val="D883FF"/>
                </a:solidFill>
              </a:rPr>
              <a:t>Swift</a:t>
            </a:r>
            <a:r>
              <a:rPr lang="en-US" sz="2467" dirty="0"/>
              <a:t>/XRT: </a:t>
            </a:r>
            <a:r>
              <a:rPr lang="en-US" sz="2000" dirty="0"/>
              <a:t>weekly observations → </a:t>
            </a:r>
            <a:r>
              <a:rPr lang="en-US" sz="2000" dirty="0">
                <a:solidFill>
                  <a:srgbClr val="D883FF"/>
                </a:solidFill>
              </a:rPr>
              <a:t>long term </a:t>
            </a:r>
            <a:r>
              <a:rPr lang="en-US" sz="2000" dirty="0"/>
              <a:t>evolution</a:t>
            </a:r>
          </a:p>
        </p:txBody>
      </p:sp>
    </p:spTree>
    <p:extLst>
      <p:ext uri="{BB962C8B-B14F-4D97-AF65-F5344CB8AC3E}">
        <p14:creationId xmlns:p14="http://schemas.microsoft.com/office/powerpoint/2010/main" val="46019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4CD6C-8D9A-AB39-0153-6FFC9B10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C228C-6CF1-90A6-ACB4-6FBBB82C8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C44E8-EABF-AE10-B888-F0EB261531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00000000-1234-1234-1234-123412341234}" type="slidenum">
              <a:rPr lang="en" smtClean="0"/>
              <a:pPr/>
              <a:t>8</a:t>
            </a:fld>
            <a:endParaRPr lang="e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2D75F2-C7E9-4115-3188-D966A169A5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3" r="9843" b="3211"/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3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>
          <a:extLst>
            <a:ext uri="{FF2B5EF4-FFF2-40B4-BE49-F238E27FC236}">
              <a16:creationId xmlns:a16="http://schemas.microsoft.com/office/drawing/2014/main" id="{ECCC1664-91DB-F39C-CC18-D2595514C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0F3E0C9-BF2C-B035-42D6-9ED078864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526" r="1988" b="8322"/>
          <a:stretch/>
        </p:blipFill>
        <p:spPr>
          <a:xfrm>
            <a:off x="1" y="0"/>
            <a:ext cx="5421626" cy="5259127"/>
          </a:xfrm>
          <a:prstGeom prst="rect">
            <a:avLst/>
          </a:prstGeom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CDEAF67E-A8EA-90C3-B87F-474CC68C6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05" b="11887"/>
          <a:stretch/>
        </p:blipFill>
        <p:spPr>
          <a:xfrm>
            <a:off x="5616910" y="10017"/>
            <a:ext cx="6575090" cy="5332430"/>
          </a:xfrm>
          <a:prstGeom prst="rect">
            <a:avLst/>
          </a:prstGeom>
          <a:ln w="12700">
            <a:solidFill>
              <a:srgbClr val="58F5FD"/>
            </a:solidFill>
          </a:ln>
        </p:spPr>
      </p:pic>
      <p:sp>
        <p:nvSpPr>
          <p:cNvPr id="2" name="Google Shape;354;p62">
            <a:extLst>
              <a:ext uri="{FF2B5EF4-FFF2-40B4-BE49-F238E27FC236}">
                <a16:creationId xmlns:a16="http://schemas.microsoft.com/office/drawing/2014/main" id="{EA989B04-ED9F-A43E-57C0-F2243A321561}"/>
              </a:ext>
            </a:extLst>
          </p:cNvPr>
          <p:cNvSpPr txBox="1"/>
          <p:nvPr/>
        </p:nvSpPr>
        <p:spPr>
          <a:xfrm>
            <a:off x="879093" y="3811215"/>
            <a:ext cx="3093450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Chandra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(0.7-7 keV)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 dirty="0">
              <a:ln>
                <a:noFill/>
              </a:ln>
              <a:solidFill>
                <a:srgbClr val="EEF2F2"/>
              </a:solidFill>
              <a:effectLst/>
              <a:uLnTx/>
              <a:uFillTx/>
              <a:latin typeface="Aptos Light" panose="020B0004020202020204" pitchFamily="34" charset="0"/>
              <a:ea typeface="Lexend Thin"/>
              <a:cs typeface="Calibri Light" panose="020F0302020204030204" pitchFamily="34" charset="0"/>
              <a:sym typeface="Lexend Thin"/>
            </a:endParaRPr>
          </a:p>
        </p:txBody>
      </p:sp>
      <p:sp>
        <p:nvSpPr>
          <p:cNvPr id="4" name="Google Shape;354;p62">
            <a:extLst>
              <a:ext uri="{FF2B5EF4-FFF2-40B4-BE49-F238E27FC236}">
                <a16:creationId xmlns:a16="http://schemas.microsoft.com/office/drawing/2014/main" id="{566FC362-8D80-60FC-904C-F5AD7DFC2997}"/>
              </a:ext>
            </a:extLst>
          </p:cNvPr>
          <p:cNvSpPr txBox="1"/>
          <p:nvPr/>
        </p:nvSpPr>
        <p:spPr>
          <a:xfrm>
            <a:off x="9504319" y="1647051"/>
            <a:ext cx="309345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NuSTAR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EF2F2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(3-79 keV)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522E9D-357C-B0F6-F461-6F66579B02CA}"/>
              </a:ext>
            </a:extLst>
          </p:cNvPr>
          <p:cNvCxnSpPr>
            <a:cxnSpLocks/>
          </p:cNvCxnSpPr>
          <p:nvPr/>
        </p:nvCxnSpPr>
        <p:spPr>
          <a:xfrm flipV="1">
            <a:off x="3036309" y="3915684"/>
            <a:ext cx="5551769" cy="10811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AD6D714-753B-6FB2-EC44-0EED30398FF9}"/>
              </a:ext>
            </a:extLst>
          </p:cNvPr>
          <p:cNvCxnSpPr>
            <a:cxnSpLocks/>
          </p:cNvCxnSpPr>
          <p:nvPr/>
        </p:nvCxnSpPr>
        <p:spPr>
          <a:xfrm>
            <a:off x="3036309" y="504825"/>
            <a:ext cx="5021841" cy="5111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E22E62C-CD1A-D528-A878-D03F7D631C08}"/>
              </a:ext>
            </a:extLst>
          </p:cNvPr>
          <p:cNvSpPr txBox="1"/>
          <p:nvPr/>
        </p:nvSpPr>
        <p:spPr>
          <a:xfrm>
            <a:off x="1375048" y="2811287"/>
            <a:ext cx="2073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F5F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MAXI J1744-294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1998FF-2F0A-3554-7723-A805C299ACD7}"/>
              </a:ext>
            </a:extLst>
          </p:cNvPr>
          <p:cNvSpPr txBox="1"/>
          <p:nvPr/>
        </p:nvSpPr>
        <p:spPr>
          <a:xfrm>
            <a:off x="4421031" y="3836172"/>
            <a:ext cx="100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1A 1742-289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167AEC-280C-7FB5-BB17-F0767663B9B7}"/>
              </a:ext>
            </a:extLst>
          </p:cNvPr>
          <p:cNvSpPr txBox="1"/>
          <p:nvPr/>
        </p:nvSpPr>
        <p:spPr>
          <a:xfrm>
            <a:off x="1666171" y="2248128"/>
            <a:ext cx="1885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SWIFT J174540.2-290037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02F995C-A3DF-AD25-D513-44ECA5266E2C}"/>
              </a:ext>
            </a:extLst>
          </p:cNvPr>
          <p:cNvSpPr txBox="1"/>
          <p:nvPr/>
        </p:nvSpPr>
        <p:spPr>
          <a:xfrm>
            <a:off x="2793532" y="1784917"/>
            <a:ext cx="2000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CXOGC J174540.0-290031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3203F3-09E5-D58A-CA0A-48E184B8CFAA}"/>
              </a:ext>
            </a:extLst>
          </p:cNvPr>
          <p:cNvSpPr txBox="1"/>
          <p:nvPr/>
        </p:nvSpPr>
        <p:spPr>
          <a:xfrm>
            <a:off x="1472335" y="1593933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SGR J1745-2900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9EF1CC-A8FF-ECB2-726D-D3B2FD3D8392}"/>
              </a:ext>
            </a:extLst>
          </p:cNvPr>
          <p:cNvSpPr txBox="1"/>
          <p:nvPr/>
        </p:nvSpPr>
        <p:spPr>
          <a:xfrm>
            <a:off x="1743116" y="901437"/>
            <a:ext cx="1731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Swift J174540.7-290015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10378F-F862-FF1D-9681-59BFBFD45B9D}"/>
              </a:ext>
            </a:extLst>
          </p:cNvPr>
          <p:cNvSpPr txBox="1"/>
          <p:nvPr/>
        </p:nvSpPr>
        <p:spPr>
          <a:xfrm>
            <a:off x="2411550" y="1373515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Sgr A*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D77E51D-4CC9-738F-5052-A675403D9F99}"/>
              </a:ext>
            </a:extLst>
          </p:cNvPr>
          <p:cNvCxnSpPr>
            <a:cxnSpLocks/>
          </p:cNvCxnSpPr>
          <p:nvPr/>
        </p:nvCxnSpPr>
        <p:spPr>
          <a:xfrm>
            <a:off x="7894322" y="3666842"/>
            <a:ext cx="670560" cy="0"/>
          </a:xfrm>
          <a:prstGeom prst="straightConnector1">
            <a:avLst/>
          </a:prstGeom>
          <a:ln w="22225">
            <a:solidFill>
              <a:schemeClr val="bg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A454D38-05D1-7500-852D-71C2154DEED9}"/>
              </a:ext>
            </a:extLst>
          </p:cNvPr>
          <p:cNvSpPr txBox="1"/>
          <p:nvPr/>
        </p:nvSpPr>
        <p:spPr>
          <a:xfrm>
            <a:off x="7554577" y="3266732"/>
            <a:ext cx="1350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18” FWHM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0F4373E-1E78-ED4F-3C15-2E030BBF0ACD}"/>
              </a:ext>
            </a:extLst>
          </p:cNvPr>
          <p:cNvSpPr txBox="1"/>
          <p:nvPr/>
        </p:nvSpPr>
        <p:spPr>
          <a:xfrm>
            <a:off x="1375048" y="1127293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PWN G359.95-0.04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4D4FAD6-C2ED-2D44-FB66-A281198BAD44}"/>
              </a:ext>
            </a:extLst>
          </p:cNvPr>
          <p:cNvSpPr txBox="1"/>
          <p:nvPr/>
        </p:nvSpPr>
        <p:spPr>
          <a:xfrm>
            <a:off x="6591844" y="4942337"/>
            <a:ext cx="1263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Light" panose="020B0004020202020204" pitchFamily="34" charset="0"/>
                <a:ea typeface="Lexend Thin"/>
                <a:cs typeface="Calibri Light" panose="020F0302020204030204" pitchFamily="34" charset="0"/>
                <a:sym typeface="Lexend Thin"/>
              </a:rPr>
              <a:t>(58” HPD)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398EFFB-0668-7DFB-718A-A76B632C5DA2}"/>
              </a:ext>
            </a:extLst>
          </p:cNvPr>
          <p:cNvSpPr txBox="1"/>
          <p:nvPr/>
        </p:nvSpPr>
        <p:spPr>
          <a:xfrm>
            <a:off x="39756" y="5351891"/>
            <a:ext cx="29835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Contamination from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NS AX J1745.6-2901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PWN G359.95-0.04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SNR Sgr A East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31DD406-EAD1-0618-DD7B-6C6AE206E31B}"/>
              </a:ext>
            </a:extLst>
          </p:cNvPr>
          <p:cNvSpPr txBox="1"/>
          <p:nvPr/>
        </p:nvSpPr>
        <p:spPr>
          <a:xfrm>
            <a:off x="4582610" y="6002506"/>
            <a:ext cx="7293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Accurately modeling the background is a major challenge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4" name="Right Arrow 1023">
            <a:extLst>
              <a:ext uri="{FF2B5EF4-FFF2-40B4-BE49-F238E27FC236}">
                <a16:creationId xmlns:a16="http://schemas.microsoft.com/office/drawing/2014/main" id="{2E2E9B8F-BB52-1FC5-7785-6AE9C68B994A}"/>
              </a:ext>
            </a:extLst>
          </p:cNvPr>
          <p:cNvSpPr/>
          <p:nvPr/>
        </p:nvSpPr>
        <p:spPr>
          <a:xfrm>
            <a:off x="3474680" y="6008733"/>
            <a:ext cx="978408" cy="48463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26" name="TextBox 1025">
            <a:extLst>
              <a:ext uri="{FF2B5EF4-FFF2-40B4-BE49-F238E27FC236}">
                <a16:creationId xmlns:a16="http://schemas.microsoft.com/office/drawing/2014/main" id="{3963FE9F-6425-DDA8-E206-895707AA79C9}"/>
              </a:ext>
            </a:extLst>
          </p:cNvPr>
          <p:cNvSpPr txBox="1"/>
          <p:nvPr/>
        </p:nvSpPr>
        <p:spPr>
          <a:xfrm>
            <a:off x="2871952" y="5663098"/>
            <a:ext cx="47320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Ultra Light" panose="020B0203020202020204" pitchFamily="34" charset="77"/>
                <a:cs typeface="Calibri Light" panose="020F0302020204030204" pitchFamily="34" charset="0"/>
                <a:sym typeface="Arial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1223228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4">
      <a:dk1>
        <a:srgbClr val="EEF2F2"/>
      </a:dk1>
      <a:lt1>
        <a:srgbClr val="FFFFFF"/>
      </a:lt1>
      <a:dk2>
        <a:srgbClr val="454551"/>
      </a:dk2>
      <a:lt2>
        <a:srgbClr val="D8D9DC"/>
      </a:lt2>
      <a:accent1>
        <a:srgbClr val="ACFAFF"/>
      </a:accent1>
      <a:accent2>
        <a:srgbClr val="D44673"/>
      </a:accent2>
      <a:accent3>
        <a:srgbClr val="6DFFE1"/>
      </a:accent3>
      <a:accent4>
        <a:srgbClr val="C399D9"/>
      </a:accent4>
      <a:accent5>
        <a:srgbClr val="FEFFB1"/>
      </a:accent5>
      <a:accent6>
        <a:srgbClr val="E22C91"/>
      </a:accent6>
      <a:hlink>
        <a:srgbClr val="4CA6DA"/>
      </a:hlink>
      <a:folHlink>
        <a:srgbClr val="8C8C8C"/>
      </a:folHlink>
    </a:clrScheme>
    <a:fontScheme name="Calibri Light-Constantia">
      <a:majorFont>
        <a:latin typeface="Calibri Light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Custom 4">
      <a:dk1>
        <a:srgbClr val="EEF2F2"/>
      </a:dk1>
      <a:lt1>
        <a:srgbClr val="FFFFFF"/>
      </a:lt1>
      <a:dk2>
        <a:srgbClr val="454551"/>
      </a:dk2>
      <a:lt2>
        <a:srgbClr val="D8D9DC"/>
      </a:lt2>
      <a:accent1>
        <a:srgbClr val="ACFAFF"/>
      </a:accent1>
      <a:accent2>
        <a:srgbClr val="D44673"/>
      </a:accent2>
      <a:accent3>
        <a:srgbClr val="6DFFE1"/>
      </a:accent3>
      <a:accent4>
        <a:srgbClr val="C399D9"/>
      </a:accent4>
      <a:accent5>
        <a:srgbClr val="FEFFB1"/>
      </a:accent5>
      <a:accent6>
        <a:srgbClr val="E22C91"/>
      </a:accent6>
      <a:hlink>
        <a:srgbClr val="4CA6DA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Custom 4">
      <a:dk1>
        <a:srgbClr val="EEF2F2"/>
      </a:dk1>
      <a:lt1>
        <a:srgbClr val="FFFFFF"/>
      </a:lt1>
      <a:dk2>
        <a:srgbClr val="454551"/>
      </a:dk2>
      <a:lt2>
        <a:srgbClr val="D8D9DC"/>
      </a:lt2>
      <a:accent1>
        <a:srgbClr val="ACFAFF"/>
      </a:accent1>
      <a:accent2>
        <a:srgbClr val="D44673"/>
      </a:accent2>
      <a:accent3>
        <a:srgbClr val="6DFFE1"/>
      </a:accent3>
      <a:accent4>
        <a:srgbClr val="C399D9"/>
      </a:accent4>
      <a:accent5>
        <a:srgbClr val="FEFFB1"/>
      </a:accent5>
      <a:accent6>
        <a:srgbClr val="E22C91"/>
      </a:accent6>
      <a:hlink>
        <a:srgbClr val="4CA6DA"/>
      </a:hlink>
      <a:folHlink>
        <a:srgbClr val="8C8C8C"/>
      </a:folHlink>
    </a:clrScheme>
    <a:fontScheme name="Calibri Light-Constantia">
      <a:majorFont>
        <a:latin typeface="Calibri Light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28271</TotalTime>
  <Words>1062</Words>
  <Application>Microsoft Macintosh PowerPoint</Application>
  <PresentationFormat>Widescreen</PresentationFormat>
  <Paragraphs>190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27</vt:i4>
      </vt:variant>
    </vt:vector>
  </HeadingPairs>
  <TitlesOfParts>
    <vt:vector size="50" baseType="lpstr">
      <vt:lpstr>Calibri</vt:lpstr>
      <vt:lpstr>Times New Roman</vt:lpstr>
      <vt:lpstr>Constantia</vt:lpstr>
      <vt:lpstr>Noto Sans Symbols ExtraLight</vt:lpstr>
      <vt:lpstr>Syncopate</vt:lpstr>
      <vt:lpstr>Aptos Light</vt:lpstr>
      <vt:lpstr>Avenir Light</vt:lpstr>
      <vt:lpstr>Calibri Light</vt:lpstr>
      <vt:lpstr>Arial</vt:lpstr>
      <vt:lpstr>Shree Devanagari 714</vt:lpstr>
      <vt:lpstr>Noto Sans Symbols Light</vt:lpstr>
      <vt:lpstr>Noto Sans Symbols</vt:lpstr>
      <vt:lpstr>Cambria Math</vt:lpstr>
      <vt:lpstr>Avenir Next Ultra Light</vt:lpstr>
      <vt:lpstr>Lexend ExtraLight</vt:lpstr>
      <vt:lpstr>Simple Dark</vt:lpstr>
      <vt:lpstr>Office Theme</vt:lpstr>
      <vt:lpstr>1_Office Theme</vt:lpstr>
      <vt:lpstr>3_Office Theme</vt:lpstr>
      <vt:lpstr>4_Office Theme</vt:lpstr>
      <vt:lpstr>5_Office Theme</vt:lpstr>
      <vt:lpstr>Simple Light</vt:lpstr>
      <vt:lpstr>7_Simple Dark</vt:lpstr>
      <vt:lpstr>A New Era for Galactic Center Astrophysics: Revealing the X-ray Populations with NewAthena</vt:lpstr>
      <vt:lpstr>Accreting compact objects are copious X-ray emitters</vt:lpstr>
      <vt:lpstr>PowerPoint Presentation</vt:lpstr>
      <vt:lpstr>PowerPoint Presentation</vt:lpstr>
      <vt:lpstr>PowerPoint Presentation</vt:lpstr>
      <vt:lpstr>PowerPoint Presentation</vt:lpstr>
      <vt:lpstr>An explosion heard around the world:  all X-ray eyes on MAXI J1744-294</vt:lpstr>
      <vt:lpstr>PowerPoint Presentation</vt:lpstr>
      <vt:lpstr>PowerPoint Presentation</vt:lpstr>
      <vt:lpstr>Publications in review/press</vt:lpstr>
      <vt:lpstr>Spectral signatures of X-ray binaries</vt:lpstr>
      <vt:lpstr>Spectra: soft thermal (disk blackbody) + hard nonthermal (Comptonization) + reflection components</vt:lpstr>
      <vt:lpstr>Spectra: soft thermal (disk blackbody) + hard nonthermal (Comptonization) + reflection components</vt:lpstr>
      <vt:lpstr>Zooming in: MAXI J1744-294 Fe lines with XRISM/Resolve</vt:lpstr>
      <vt:lpstr>PowerPoint Presentation</vt:lpstr>
      <vt:lpstr>PowerPoint Presentation</vt:lpstr>
      <vt:lpstr>Contamination in the XRISM FoV (Parra et al. 2026)</vt:lpstr>
      <vt:lpstr>Zooming in: MAXI J1744-294 Fe lines with XRISM/Resolve</vt:lpstr>
      <vt:lpstr>New developments in GC X-ray population studies</vt:lpstr>
      <vt:lpstr>Chandra: nearly 10,000 X-ray point sources  in the Galactic Center</vt:lpstr>
      <vt:lpstr>A concentration of hard  X-ray sources in the central region of the Galaxy  (corresponding to the Nuclear Stellar Disc)</vt:lpstr>
      <vt:lpstr>The Spatial Distributions of X-ray Sources</vt:lpstr>
      <vt:lpstr>Intermediate Polars (IPs)</vt:lpstr>
      <vt:lpstr>A concentration of MSPs in the Galactic center?</vt:lpstr>
      <vt:lpstr>Requirements for Galactic center population studies:</vt:lpstr>
      <vt:lpstr>Acknowledgements</vt:lpstr>
      <vt:lpstr>Key Takeaways: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X-ray Observations of MAXI J1744-294</dc:title>
  <cp:lastModifiedBy>Shifra Mandel</cp:lastModifiedBy>
  <cp:revision>98</cp:revision>
  <dcterms:modified xsi:type="dcterms:W3CDTF">2026-06-10T09:00:24Z</dcterms:modified>
</cp:coreProperties>
</file>